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10" r:id="rId2"/>
    <p:sldId id="420" r:id="rId3"/>
    <p:sldId id="416" r:id="rId4"/>
    <p:sldId id="422" r:id="rId5"/>
    <p:sldId id="430" r:id="rId6"/>
    <p:sldId id="691" r:id="rId7"/>
    <p:sldId id="431" r:id="rId8"/>
    <p:sldId id="689" r:id="rId9"/>
    <p:sldId id="690" r:id="rId10"/>
    <p:sldId id="688" r:id="rId11"/>
    <p:sldId id="417" r:id="rId12"/>
    <p:sldId id="425" r:id="rId13"/>
    <p:sldId id="424" r:id="rId14"/>
    <p:sldId id="428" r:id="rId15"/>
    <p:sldId id="427" r:id="rId16"/>
    <p:sldId id="42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331AF-E460-482A-8568-1C70DF17A5FB}" type="datetimeFigureOut">
              <a:rPr lang="it-IT" smtClean="0"/>
              <a:t>25/09/2025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8AA0B-B0EF-48D0-AA83-4F577F002032}" type="slidenum">
              <a:rPr lang="it-IT" smtClean="0"/>
              <a:t>‹N›</a:t>
            </a:fld>
            <a:endParaRPr lang="it-IT"/>
          </a:p>
        </p:txBody>
      </p:sp>
    </p:spTree>
    <p:extLst>
      <p:ext uri="{BB962C8B-B14F-4D97-AF65-F5344CB8AC3E}">
        <p14:creationId xmlns:p14="http://schemas.microsoft.com/office/powerpoint/2010/main" val="219704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6E8AA0B-B0EF-48D0-AA83-4F577F002032}" type="slidenum">
              <a:rPr lang="it-IT" smtClean="0"/>
              <a:t>13</a:t>
            </a:fld>
            <a:endParaRPr lang="it-IT"/>
          </a:p>
        </p:txBody>
      </p:sp>
    </p:spTree>
    <p:extLst>
      <p:ext uri="{BB962C8B-B14F-4D97-AF65-F5344CB8AC3E}">
        <p14:creationId xmlns:p14="http://schemas.microsoft.com/office/powerpoint/2010/main" val="65344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42C3D-D740-0014-8A02-115E587C456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C577969-F1DA-8AD0-B731-780F68248F3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6142420-EA41-DBCB-189C-6D165DEDD67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A57C455-3E0F-5FE9-6318-58016B34FEF2}"/>
              </a:ext>
            </a:extLst>
          </p:cNvPr>
          <p:cNvSpPr>
            <a:spLocks noGrp="1"/>
          </p:cNvSpPr>
          <p:nvPr>
            <p:ph type="sldNum" sz="quarter" idx="5"/>
          </p:nvPr>
        </p:nvSpPr>
        <p:spPr/>
        <p:txBody>
          <a:bodyPr/>
          <a:lstStyle/>
          <a:p>
            <a:fld id="{B6E8AA0B-B0EF-48D0-AA83-4F577F002032}" type="slidenum">
              <a:rPr lang="it-IT" smtClean="0"/>
              <a:t>15</a:t>
            </a:fld>
            <a:endParaRPr lang="it-IT"/>
          </a:p>
        </p:txBody>
      </p:sp>
    </p:spTree>
    <p:extLst>
      <p:ext uri="{BB962C8B-B14F-4D97-AF65-F5344CB8AC3E}">
        <p14:creationId xmlns:p14="http://schemas.microsoft.com/office/powerpoint/2010/main" val="215876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10E267-CB8C-BDC2-725D-12CC4D6C62E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F6039E0-DA55-FE21-7B82-E5472095A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D631017-4424-E0C0-0A0D-4A1637A77F4A}"/>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5" name="Segnaposto piè di pagina 4">
            <a:extLst>
              <a:ext uri="{FF2B5EF4-FFF2-40B4-BE49-F238E27FC236}">
                <a16:creationId xmlns:a16="http://schemas.microsoft.com/office/drawing/2014/main" id="{CDDBB082-CB00-31F0-D81F-F7478AD521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8F90AC-4176-E996-AE2A-F365BF36D31C}"/>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32120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1CC8B5-CA35-9354-67A2-6C4FBCD2DC7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B833F6-A0BF-28A1-0A7C-70C6C79223B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77D0AB-AA52-7CEA-08C2-93A4E315490A}"/>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5" name="Segnaposto piè di pagina 4">
            <a:extLst>
              <a:ext uri="{FF2B5EF4-FFF2-40B4-BE49-F238E27FC236}">
                <a16:creationId xmlns:a16="http://schemas.microsoft.com/office/drawing/2014/main" id="{99187BB7-BDD9-E49E-20C6-AA79950147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B25010-4E3C-9137-4183-7AB58C005902}"/>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267167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35753E0-C176-88AA-528C-0A181A04B7B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C3640F3-3EBF-D7EB-BFDC-20348F44629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ADB279-7375-B345-7829-ED2B3967E978}"/>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5" name="Segnaposto piè di pagina 4">
            <a:extLst>
              <a:ext uri="{FF2B5EF4-FFF2-40B4-BE49-F238E27FC236}">
                <a16:creationId xmlns:a16="http://schemas.microsoft.com/office/drawing/2014/main" id="{8292A158-3B81-DF84-4B3A-DBEC15FD97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19488E-FE22-BEE1-14A5-4FA5E38BB56A}"/>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1213711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resentazione_v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5719DE16-B87D-9D98-4CD1-BE7E017E677D}"/>
              </a:ext>
            </a:extLst>
          </p:cNvPr>
          <p:cNvSpPr>
            <a:spLocks noGrp="1"/>
          </p:cNvSpPr>
          <p:nvPr>
            <p:ph type="ctrTitle" hasCustomPrompt="1"/>
          </p:nvPr>
        </p:nvSpPr>
        <p:spPr>
          <a:xfrm>
            <a:off x="234461" y="3110764"/>
            <a:ext cx="5861538" cy="365126"/>
          </a:xfrm>
          <a:prstGeom prst="rect">
            <a:avLst/>
          </a:prstGeom>
        </p:spPr>
        <p:txBody>
          <a:bodyPr lIns="0" tIns="0" rIns="0" bIns="0" anchor="ctr" anchorCtr="0"/>
          <a:lstStyle>
            <a:lvl1pPr algn="l">
              <a:defRPr sz="1625">
                <a:solidFill>
                  <a:schemeClr val="bg1"/>
                </a:solidFill>
                <a:latin typeface="Trade Gothic LT Std" panose="020B0503020502020204" pitchFamily="34" charset="77"/>
              </a:defRPr>
            </a:lvl1pPr>
          </a:lstStyle>
          <a:p>
            <a:r>
              <a:rPr lang="it-IT" dirty="0"/>
              <a:t>Titolo Presentazione</a:t>
            </a:r>
          </a:p>
        </p:txBody>
      </p:sp>
      <p:sp>
        <p:nvSpPr>
          <p:cNvPr id="9" name="Sottotitolo 2">
            <a:extLst>
              <a:ext uri="{FF2B5EF4-FFF2-40B4-BE49-F238E27FC236}">
                <a16:creationId xmlns:a16="http://schemas.microsoft.com/office/drawing/2014/main" id="{B4C456B7-9054-7812-43B9-AFFBD1E66DC2}"/>
              </a:ext>
            </a:extLst>
          </p:cNvPr>
          <p:cNvSpPr>
            <a:spLocks noGrp="1"/>
          </p:cNvSpPr>
          <p:nvPr>
            <p:ph type="subTitle" idx="1" hasCustomPrompt="1"/>
          </p:nvPr>
        </p:nvSpPr>
        <p:spPr>
          <a:xfrm>
            <a:off x="6096000" y="3110764"/>
            <a:ext cx="5877169" cy="365126"/>
          </a:xfrm>
          <a:prstGeom prst="rect">
            <a:avLst/>
          </a:prstGeom>
        </p:spPr>
        <p:txBody>
          <a:bodyPr lIns="0" tIns="0" rIns="0" bIns="0" anchor="ctr" anchorCtr="0"/>
          <a:lstStyle>
            <a:lvl1pPr marL="0" indent="0" algn="r">
              <a:buNone/>
              <a:defRPr sz="1463">
                <a:solidFill>
                  <a:schemeClr val="bg1"/>
                </a:solidFill>
                <a:latin typeface="Trade Gothic LT Std" panose="020B0503020502020204" pitchFamily="34" charset="77"/>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it-IT" dirty="0"/>
              <a:t>Sottotitolo Presentazione</a:t>
            </a:r>
          </a:p>
        </p:txBody>
      </p:sp>
      <p:sp>
        <p:nvSpPr>
          <p:cNvPr id="11" name="Segnaposto testo 12">
            <a:extLst>
              <a:ext uri="{FF2B5EF4-FFF2-40B4-BE49-F238E27FC236}">
                <a16:creationId xmlns:a16="http://schemas.microsoft.com/office/drawing/2014/main" id="{862218C6-6073-310C-DB70-12357DBC0786}"/>
              </a:ext>
            </a:extLst>
          </p:cNvPr>
          <p:cNvSpPr>
            <a:spLocks noGrp="1"/>
          </p:cNvSpPr>
          <p:nvPr>
            <p:ph type="body" sz="quarter" idx="10" hasCustomPrompt="1"/>
          </p:nvPr>
        </p:nvSpPr>
        <p:spPr>
          <a:xfrm>
            <a:off x="234462" y="3480751"/>
            <a:ext cx="4422775" cy="115276"/>
          </a:xfrm>
          <a:prstGeom prst="rect">
            <a:avLst/>
          </a:prstGeom>
        </p:spPr>
        <p:txBody>
          <a:bodyPr lIns="0" tIns="0" rIns="0" bIns="0"/>
          <a:lstStyle>
            <a:lvl1pPr marL="0" indent="0">
              <a:buNone/>
              <a:defRPr sz="650">
                <a:solidFill>
                  <a:schemeClr val="bg1"/>
                </a:solidFill>
                <a:latin typeface="Trade Gothic LT Std" panose="020B0503020502020204" pitchFamily="34" charset="77"/>
              </a:defRPr>
            </a:lvl1pPr>
            <a:lvl2pPr marL="371475" indent="0">
              <a:buNone/>
              <a:defRPr sz="1219">
                <a:latin typeface="Trade Gothic LT Std" panose="020B0503020502020204" pitchFamily="34" charset="77"/>
              </a:defRPr>
            </a:lvl2pPr>
            <a:lvl3pPr marL="742950" indent="0">
              <a:buNone/>
              <a:defRPr sz="1219">
                <a:latin typeface="Trade Gothic LT Std" panose="020B0503020502020204" pitchFamily="34" charset="77"/>
              </a:defRPr>
            </a:lvl3pPr>
            <a:lvl4pPr marL="1114425" indent="0">
              <a:buNone/>
              <a:defRPr sz="1219">
                <a:latin typeface="Trade Gothic LT Std" panose="020B0503020502020204" pitchFamily="34" charset="77"/>
              </a:defRPr>
            </a:lvl4pPr>
            <a:lvl5pPr marL="1485900" indent="0">
              <a:buNone/>
              <a:defRPr sz="1219">
                <a:latin typeface="Trade Gothic LT Std" panose="020B0503020502020204" pitchFamily="34" charset="77"/>
              </a:defRPr>
            </a:lvl5pPr>
          </a:lstStyle>
          <a:p>
            <a:pPr lvl="0"/>
            <a:r>
              <a:rPr lang="it-IT" dirty="0"/>
              <a:t>Autore e Data</a:t>
            </a:r>
          </a:p>
        </p:txBody>
      </p:sp>
      <p:pic>
        <p:nvPicPr>
          <p:cNvPr id="15" name="Immagine 14">
            <a:extLst>
              <a:ext uri="{FF2B5EF4-FFF2-40B4-BE49-F238E27FC236}">
                <a16:creationId xmlns:a16="http://schemas.microsoft.com/office/drawing/2014/main" id="{794CF455-F83F-6FA0-E3D2-7C57AD534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75815" y="3472936"/>
            <a:ext cx="1295397" cy="140804"/>
          </a:xfrm>
          <a:prstGeom prst="rect">
            <a:avLst/>
          </a:prstGeom>
        </p:spPr>
      </p:pic>
    </p:spTree>
    <p:extLst>
      <p:ext uri="{BB962C8B-B14F-4D97-AF65-F5344CB8AC3E}">
        <p14:creationId xmlns:p14="http://schemas.microsoft.com/office/powerpoint/2010/main" val="324333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lo Header">
    <p:bg>
      <p:bgPr>
        <a:blipFill dpi="0" rotWithShape="1">
          <a:blip r:embed="rId2">
            <a:alphaModFix amt="13484"/>
            <a:lum/>
          </a:blip>
          <a:srcRect/>
          <a:stretch>
            <a:fillRect/>
          </a:stretch>
        </a:blip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CDD6ADE-DB82-2FC7-99F8-54C4B5C92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69784" y="215811"/>
            <a:ext cx="687266" cy="75894"/>
          </a:xfrm>
          <a:prstGeom prst="rect">
            <a:avLst/>
          </a:prstGeom>
        </p:spPr>
      </p:pic>
      <p:sp>
        <p:nvSpPr>
          <p:cNvPr id="2" name="Slide Number Placeholder 1">
            <a:extLst>
              <a:ext uri="{FF2B5EF4-FFF2-40B4-BE49-F238E27FC236}">
                <a16:creationId xmlns:a16="http://schemas.microsoft.com/office/drawing/2014/main" id="{3D60F167-3026-E7A7-AA75-4E7AB20FDB2B}"/>
              </a:ext>
            </a:extLst>
          </p:cNvPr>
          <p:cNvSpPr>
            <a:spLocks noGrp="1"/>
          </p:cNvSpPr>
          <p:nvPr userDrawn="1"/>
        </p:nvSpPr>
        <p:spPr>
          <a:xfrm>
            <a:off x="7632163" y="6471644"/>
            <a:ext cx="4417951" cy="365125"/>
          </a:xfrm>
          <a:prstGeom prst="rect">
            <a:avLst/>
          </a:prstGeom>
        </p:spPr>
        <p:txBody>
          <a:bodyPr vert="horz" lIns="74295" tIns="37148" rIns="74295" bIns="37148"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606748-A08A-AE48-8D25-6F729ED8D979}" type="slidenum">
              <a:rPr lang="it-IT" sz="650" smtClean="0">
                <a:solidFill>
                  <a:schemeClr val="tx1"/>
                </a:solidFill>
                <a:latin typeface="Fraktion Mono" panose="02000509000000000000" pitchFamily="49" charset="77"/>
              </a:rPr>
              <a:pPr/>
              <a:t>‹N›</a:t>
            </a:fld>
            <a:endParaRPr lang="it-IT" sz="650" dirty="0">
              <a:solidFill>
                <a:schemeClr val="tx1"/>
              </a:solidFill>
              <a:latin typeface="Fraktion Mono" panose="02000509000000000000" pitchFamily="49" charset="77"/>
            </a:endParaRPr>
          </a:p>
        </p:txBody>
      </p:sp>
      <p:sp>
        <p:nvSpPr>
          <p:cNvPr id="3" name="Segnaposto testo 8">
            <a:extLst>
              <a:ext uri="{FF2B5EF4-FFF2-40B4-BE49-F238E27FC236}">
                <a16:creationId xmlns:a16="http://schemas.microsoft.com/office/drawing/2014/main" id="{A6DAC2A7-F382-CE63-14B0-2457ABEE3A56}"/>
              </a:ext>
            </a:extLst>
          </p:cNvPr>
          <p:cNvSpPr>
            <a:spLocks noGrp="1"/>
          </p:cNvSpPr>
          <p:nvPr>
            <p:ph type="body" sz="quarter" idx="10" hasCustomPrompt="1"/>
          </p:nvPr>
        </p:nvSpPr>
        <p:spPr>
          <a:xfrm>
            <a:off x="234950" y="211140"/>
            <a:ext cx="3109913" cy="70217"/>
          </a:xfrm>
          <a:prstGeom prst="rect">
            <a:avLst/>
          </a:prstGeom>
        </p:spPr>
        <p:txBody>
          <a:bodyPr lIns="0" tIns="0" rIns="0" bIns="0"/>
          <a:lstStyle>
            <a:lvl1pPr marL="0" indent="0" algn="l">
              <a:buNone/>
              <a:defRPr sz="569" b="0" i="0">
                <a:solidFill>
                  <a:schemeClr val="tx1"/>
                </a:solidFill>
                <a:latin typeface="Trade Gothic LT Std" panose="020B0503020502020204" pitchFamily="34" charset="77"/>
              </a:defRPr>
            </a:lvl1pPr>
            <a:lvl2pPr marL="371475" indent="0" algn="l">
              <a:buNone/>
              <a:defRPr sz="488"/>
            </a:lvl2pPr>
            <a:lvl3pPr marL="742950" indent="0" algn="l">
              <a:buNone/>
              <a:defRPr sz="488"/>
            </a:lvl3pPr>
            <a:lvl4pPr marL="1114425" indent="0" algn="l">
              <a:buNone/>
              <a:defRPr sz="488"/>
            </a:lvl4pPr>
            <a:lvl5pPr marL="1485900" indent="0" algn="l">
              <a:buNone/>
              <a:defRPr sz="488"/>
            </a:lvl5pPr>
          </a:lstStyle>
          <a:p>
            <a:pPr lvl="0"/>
            <a:r>
              <a:rPr lang="it-IT" dirty="0" err="1"/>
              <a:t>Header</a:t>
            </a:r>
            <a:endParaRPr lang="it-IT" dirty="0"/>
          </a:p>
        </p:txBody>
      </p:sp>
      <p:sp>
        <p:nvSpPr>
          <p:cNvPr id="4" name="Segnaposto testo 8">
            <a:extLst>
              <a:ext uri="{FF2B5EF4-FFF2-40B4-BE49-F238E27FC236}">
                <a16:creationId xmlns:a16="http://schemas.microsoft.com/office/drawing/2014/main" id="{210904DC-42B4-4CDD-C429-28E339018A80}"/>
              </a:ext>
            </a:extLst>
          </p:cNvPr>
          <p:cNvSpPr>
            <a:spLocks noGrp="1"/>
          </p:cNvSpPr>
          <p:nvPr>
            <p:ph type="body" sz="quarter" idx="14" hasCustomPrompt="1"/>
          </p:nvPr>
        </p:nvSpPr>
        <p:spPr>
          <a:xfrm>
            <a:off x="234950" y="6331011"/>
            <a:ext cx="10853674" cy="350960"/>
          </a:xfrm>
          <a:prstGeom prst="rect">
            <a:avLst/>
          </a:prstGeom>
        </p:spPr>
        <p:txBody>
          <a:bodyPr lIns="0" tIns="0" rIns="0" bIns="0" anchor="b" anchorCtr="0"/>
          <a:lstStyle>
            <a:lvl1pPr marL="0" indent="0" algn="l">
              <a:buNone/>
              <a:defRPr sz="488" b="0" i="0">
                <a:solidFill>
                  <a:schemeClr val="tx1"/>
                </a:solidFill>
                <a:latin typeface="Trade Gothic LT Std Light" panose="020B0503020502020204" pitchFamily="34" charset="77"/>
              </a:defRPr>
            </a:lvl1pPr>
            <a:lvl2pPr marL="371475" indent="0" algn="l">
              <a:buNone/>
              <a:defRPr sz="488"/>
            </a:lvl2pPr>
            <a:lvl3pPr marL="742950" indent="0" algn="l">
              <a:buNone/>
              <a:defRPr sz="488"/>
            </a:lvl3pPr>
            <a:lvl4pPr marL="1114425" indent="0" algn="l">
              <a:buNone/>
              <a:defRPr sz="488"/>
            </a:lvl4pPr>
            <a:lvl5pPr marL="1485900" indent="0" algn="l">
              <a:buNone/>
              <a:defRPr sz="488"/>
            </a:lvl5pPr>
          </a:lstStyle>
          <a:p>
            <a:pPr lvl="0"/>
            <a:r>
              <a:rPr lang="it-IT" dirty="0"/>
              <a:t>Note a piè pagina</a:t>
            </a:r>
          </a:p>
        </p:txBody>
      </p:sp>
    </p:spTree>
    <p:extLst>
      <p:ext uri="{BB962C8B-B14F-4D97-AF65-F5344CB8AC3E}">
        <p14:creationId xmlns:p14="http://schemas.microsoft.com/office/powerpoint/2010/main" val="131369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olo Piccolo e Bodycopy">
    <p:bg>
      <p:bgPr>
        <a:blipFill dpi="0" rotWithShape="1">
          <a:blip r:embed="rId2">
            <a:alphaModFix amt="16139"/>
            <a:lum/>
          </a:blip>
          <a:srcRect/>
          <a:stretch>
            <a:fillRect/>
          </a:stretch>
        </a:blip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54067389-C55C-28AA-3E72-EE6610A7B1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69783" y="215811"/>
            <a:ext cx="687266" cy="75894"/>
          </a:xfrm>
          <a:prstGeom prst="rect">
            <a:avLst/>
          </a:prstGeom>
        </p:spPr>
      </p:pic>
      <p:sp>
        <p:nvSpPr>
          <p:cNvPr id="15" name="Segnaposto testo 14">
            <a:extLst>
              <a:ext uri="{FF2B5EF4-FFF2-40B4-BE49-F238E27FC236}">
                <a16:creationId xmlns:a16="http://schemas.microsoft.com/office/drawing/2014/main" id="{795A8F64-76F0-D023-659C-F52AF28BA0EF}"/>
              </a:ext>
            </a:extLst>
          </p:cNvPr>
          <p:cNvSpPr>
            <a:spLocks noGrp="1"/>
          </p:cNvSpPr>
          <p:nvPr>
            <p:ph type="body" sz="quarter" idx="12" hasCustomPrompt="1"/>
          </p:nvPr>
        </p:nvSpPr>
        <p:spPr>
          <a:xfrm>
            <a:off x="1861772" y="3333286"/>
            <a:ext cx="8468456" cy="530260"/>
          </a:xfrm>
          <a:prstGeom prst="rect">
            <a:avLst/>
          </a:prstGeom>
        </p:spPr>
        <p:txBody>
          <a:bodyPr/>
          <a:lstStyle>
            <a:lvl1pPr marL="0" indent="0" algn="ctr">
              <a:buNone/>
              <a:defRPr sz="1100" b="0" i="0">
                <a:solidFill>
                  <a:schemeClr val="tx1"/>
                </a:solidFill>
                <a:latin typeface="Trade Gothic LT Std Light" panose="020B0503020502020204" pitchFamily="34" charset="77"/>
              </a:defRPr>
            </a:lvl1pPr>
            <a:lvl2pPr marL="457200" indent="0" algn="ctr">
              <a:buNone/>
              <a:defRPr b="0" i="0">
                <a:solidFill>
                  <a:schemeClr val="tx1"/>
                </a:solidFill>
                <a:latin typeface="Trade Gothic LT Std" panose="020B0503020502020204" pitchFamily="34" charset="77"/>
              </a:defRPr>
            </a:lvl2pPr>
            <a:lvl3pPr marL="914400" indent="0" algn="ctr">
              <a:buNone/>
              <a:defRPr b="0" i="0">
                <a:solidFill>
                  <a:schemeClr val="tx1"/>
                </a:solidFill>
                <a:latin typeface="Trade Gothic LT Std" panose="020B0503020502020204" pitchFamily="34" charset="77"/>
              </a:defRPr>
            </a:lvl3pPr>
            <a:lvl4pPr marL="1371600" indent="0" algn="ctr">
              <a:buNone/>
              <a:defRPr b="0" i="0">
                <a:solidFill>
                  <a:schemeClr val="tx1"/>
                </a:solidFill>
                <a:latin typeface="Trade Gothic LT Std" panose="020B0503020502020204" pitchFamily="34" charset="77"/>
              </a:defRPr>
            </a:lvl4pPr>
            <a:lvl5pPr marL="1828800" indent="0" algn="ctr">
              <a:buNone/>
              <a:defRPr b="0" i="0">
                <a:solidFill>
                  <a:schemeClr val="tx1"/>
                </a:solidFill>
                <a:latin typeface="Trade Gothic LT Std" panose="020B0503020502020204" pitchFamily="34" charset="77"/>
              </a:defRPr>
            </a:lvl5pPr>
          </a:lstStyle>
          <a:p>
            <a:r>
              <a:rPr lang="it-IT" dirty="0"/>
              <a:t>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a:t>
            </a:r>
          </a:p>
        </p:txBody>
      </p:sp>
      <p:sp>
        <p:nvSpPr>
          <p:cNvPr id="20" name="Segnaposto testo 14">
            <a:extLst>
              <a:ext uri="{FF2B5EF4-FFF2-40B4-BE49-F238E27FC236}">
                <a16:creationId xmlns:a16="http://schemas.microsoft.com/office/drawing/2014/main" id="{1BC21D4D-728D-752C-EB65-3BDE1AE09D13}"/>
              </a:ext>
            </a:extLst>
          </p:cNvPr>
          <p:cNvSpPr>
            <a:spLocks noGrp="1"/>
          </p:cNvSpPr>
          <p:nvPr>
            <p:ph type="body" sz="quarter" idx="13" hasCustomPrompt="1"/>
          </p:nvPr>
        </p:nvSpPr>
        <p:spPr>
          <a:xfrm>
            <a:off x="1853956" y="1840173"/>
            <a:ext cx="8468456" cy="142857"/>
          </a:xfrm>
          <a:prstGeom prst="rect">
            <a:avLst/>
          </a:prstGeom>
        </p:spPr>
        <p:txBody>
          <a:bodyPr lIns="0" tIns="0" rIns="0" bIns="0" anchor="t" anchorCtr="0"/>
          <a:lstStyle>
            <a:lvl1pPr marL="0" indent="0" algn="ctr">
              <a:buNone/>
              <a:defRPr sz="1000" b="0" i="0">
                <a:solidFill>
                  <a:schemeClr val="tx1"/>
                </a:solidFill>
                <a:latin typeface="Trade Gothic LT Std Light" panose="020B0503020502020204" pitchFamily="34" charset="77"/>
              </a:defRPr>
            </a:lvl1pPr>
            <a:lvl2pPr marL="457200" indent="0" algn="ctr">
              <a:buNone/>
              <a:defRPr b="0" i="0">
                <a:solidFill>
                  <a:schemeClr val="tx1"/>
                </a:solidFill>
                <a:latin typeface="Trade Gothic LT Std" panose="020B0503020502020204" pitchFamily="34" charset="77"/>
              </a:defRPr>
            </a:lvl2pPr>
            <a:lvl3pPr marL="914400" indent="0" algn="ctr">
              <a:buNone/>
              <a:defRPr b="0" i="0">
                <a:solidFill>
                  <a:schemeClr val="tx1"/>
                </a:solidFill>
                <a:latin typeface="Trade Gothic LT Std" panose="020B0503020502020204" pitchFamily="34" charset="77"/>
              </a:defRPr>
            </a:lvl3pPr>
            <a:lvl4pPr marL="1371600" indent="0" algn="ctr">
              <a:buNone/>
              <a:defRPr b="0" i="0">
                <a:solidFill>
                  <a:schemeClr val="tx1"/>
                </a:solidFill>
                <a:latin typeface="Trade Gothic LT Std" panose="020B0503020502020204" pitchFamily="34" charset="77"/>
              </a:defRPr>
            </a:lvl4pPr>
            <a:lvl5pPr marL="1828800" indent="0" algn="ctr">
              <a:buNone/>
              <a:defRPr b="0" i="0">
                <a:solidFill>
                  <a:schemeClr val="tx1"/>
                </a:solidFill>
                <a:latin typeface="Trade Gothic LT Std" panose="020B0503020502020204" pitchFamily="34" charset="77"/>
              </a:defRPr>
            </a:lvl5pPr>
          </a:lstStyle>
          <a:p>
            <a:pPr lvl="0"/>
            <a:r>
              <a:rPr lang="it-IT" dirty="0"/>
              <a:t>Didascalia</a:t>
            </a:r>
          </a:p>
        </p:txBody>
      </p:sp>
      <p:sp>
        <p:nvSpPr>
          <p:cNvPr id="4" name="Segnaposto testo 12">
            <a:extLst>
              <a:ext uri="{FF2B5EF4-FFF2-40B4-BE49-F238E27FC236}">
                <a16:creationId xmlns:a16="http://schemas.microsoft.com/office/drawing/2014/main" id="{5A80399A-BBC9-FD23-F2E7-4486BB7164CD}"/>
              </a:ext>
            </a:extLst>
          </p:cNvPr>
          <p:cNvSpPr>
            <a:spLocks noGrp="1"/>
          </p:cNvSpPr>
          <p:nvPr>
            <p:ph type="body" sz="quarter" idx="11" hasCustomPrompt="1"/>
          </p:nvPr>
        </p:nvSpPr>
        <p:spPr>
          <a:xfrm>
            <a:off x="2954336" y="3071633"/>
            <a:ext cx="6283325" cy="126104"/>
          </a:xfrm>
          <a:prstGeom prst="rect">
            <a:avLst/>
          </a:prstGeom>
        </p:spPr>
        <p:txBody>
          <a:bodyPr lIns="0" tIns="0" rIns="0" bIns="0"/>
          <a:lstStyle>
            <a:lvl1pPr marL="0" indent="0" algn="ctr">
              <a:buNone/>
              <a:defRPr sz="1100" b="1" i="0">
                <a:latin typeface="Trade Gothic Next LT Pro Lt" panose="020B0403040303020004" pitchFamily="34" charset="77"/>
              </a:defRPr>
            </a:lvl1pPr>
            <a:lvl2pPr marL="457200" indent="0">
              <a:buNone/>
              <a:defRPr b="1" i="0">
                <a:latin typeface="Trade Gothic LT Std Bold" panose="020B0503020502020204" pitchFamily="34" charset="77"/>
              </a:defRPr>
            </a:lvl2pPr>
            <a:lvl3pPr marL="914400" indent="0">
              <a:buNone/>
              <a:defRPr b="1" i="0">
                <a:latin typeface="Trade Gothic LT Std Bold" panose="020B0503020502020204" pitchFamily="34" charset="77"/>
              </a:defRPr>
            </a:lvl3pPr>
            <a:lvl4pPr marL="1371600" indent="0">
              <a:buNone/>
              <a:defRPr b="1" i="0">
                <a:latin typeface="Trade Gothic LT Std Bold" panose="020B0503020502020204" pitchFamily="34" charset="77"/>
              </a:defRPr>
            </a:lvl4pPr>
            <a:lvl5pPr marL="1828800" indent="0">
              <a:buNone/>
              <a:defRPr b="1" i="0">
                <a:latin typeface="Trade Gothic LT Std Bold" panose="020B0503020502020204" pitchFamily="34" charset="77"/>
              </a:defRPr>
            </a:lvl5pPr>
          </a:lstStyle>
          <a:p>
            <a:pPr lvl="0"/>
            <a:r>
              <a:rPr lang="it-IT" dirty="0"/>
              <a:t>Titoletto</a:t>
            </a:r>
          </a:p>
        </p:txBody>
      </p:sp>
      <p:sp>
        <p:nvSpPr>
          <p:cNvPr id="2" name="Titolo 1">
            <a:extLst>
              <a:ext uri="{FF2B5EF4-FFF2-40B4-BE49-F238E27FC236}">
                <a16:creationId xmlns:a16="http://schemas.microsoft.com/office/drawing/2014/main" id="{B43563A9-402A-4F14-2B58-9828534C0617}"/>
              </a:ext>
            </a:extLst>
          </p:cNvPr>
          <p:cNvSpPr>
            <a:spLocks noGrp="1"/>
          </p:cNvSpPr>
          <p:nvPr>
            <p:ph type="title" hasCustomPrompt="1"/>
          </p:nvPr>
        </p:nvSpPr>
        <p:spPr>
          <a:xfrm>
            <a:off x="1853956" y="2118579"/>
            <a:ext cx="8476272" cy="817505"/>
          </a:xfrm>
          <a:prstGeom prst="rect">
            <a:avLst/>
          </a:prstGeom>
        </p:spPr>
        <p:txBody>
          <a:bodyPr lIns="0" tIns="0" rIns="0" bIns="0"/>
          <a:lstStyle>
            <a:lvl1pPr algn="ctr">
              <a:lnSpc>
                <a:spcPct val="80000"/>
              </a:lnSpc>
              <a:defRPr sz="3500">
                <a:latin typeface="Trade Gothic LT Std" panose="020B0503020502020204" pitchFamily="34" charset="77"/>
              </a:defRPr>
            </a:lvl1pPr>
          </a:lstStyle>
          <a:p>
            <a:r>
              <a:rPr lang="it-IT" dirty="0"/>
              <a:t>Titolo</a:t>
            </a:r>
            <a:br>
              <a:rPr lang="it-IT" dirty="0"/>
            </a:br>
            <a:r>
              <a:rPr lang="it-IT" dirty="0"/>
              <a:t>della Slide</a:t>
            </a:r>
          </a:p>
        </p:txBody>
      </p:sp>
      <p:sp>
        <p:nvSpPr>
          <p:cNvPr id="3" name="Segnaposto testo 14">
            <a:extLst>
              <a:ext uri="{FF2B5EF4-FFF2-40B4-BE49-F238E27FC236}">
                <a16:creationId xmlns:a16="http://schemas.microsoft.com/office/drawing/2014/main" id="{ADBF1003-37A3-99D6-F6DA-08671D6D408C}"/>
              </a:ext>
            </a:extLst>
          </p:cNvPr>
          <p:cNvSpPr>
            <a:spLocks noGrp="1"/>
          </p:cNvSpPr>
          <p:nvPr>
            <p:ph type="body" sz="quarter" idx="14" hasCustomPrompt="1"/>
          </p:nvPr>
        </p:nvSpPr>
        <p:spPr>
          <a:xfrm>
            <a:off x="1861772" y="4265948"/>
            <a:ext cx="8468456" cy="530260"/>
          </a:xfrm>
          <a:prstGeom prst="rect">
            <a:avLst/>
          </a:prstGeom>
        </p:spPr>
        <p:txBody>
          <a:bodyPr/>
          <a:lstStyle>
            <a:lvl1pPr marL="0" indent="0" algn="ctr">
              <a:buNone/>
              <a:defRPr sz="1100" b="0" i="0">
                <a:solidFill>
                  <a:schemeClr val="tx1"/>
                </a:solidFill>
                <a:latin typeface="Trade Gothic LT Std Light" panose="020B0503020502020204" pitchFamily="34" charset="77"/>
              </a:defRPr>
            </a:lvl1pPr>
            <a:lvl2pPr marL="457200" indent="0" algn="ctr">
              <a:buNone/>
              <a:defRPr b="0" i="0">
                <a:solidFill>
                  <a:schemeClr val="tx1"/>
                </a:solidFill>
                <a:latin typeface="Trade Gothic LT Std" panose="020B0503020502020204" pitchFamily="34" charset="77"/>
              </a:defRPr>
            </a:lvl2pPr>
            <a:lvl3pPr marL="914400" indent="0" algn="ctr">
              <a:buNone/>
              <a:defRPr b="0" i="0">
                <a:solidFill>
                  <a:schemeClr val="tx1"/>
                </a:solidFill>
                <a:latin typeface="Trade Gothic LT Std" panose="020B0503020502020204" pitchFamily="34" charset="77"/>
              </a:defRPr>
            </a:lvl3pPr>
            <a:lvl4pPr marL="1371600" indent="0" algn="ctr">
              <a:buNone/>
              <a:defRPr b="0" i="0">
                <a:solidFill>
                  <a:schemeClr val="tx1"/>
                </a:solidFill>
                <a:latin typeface="Trade Gothic LT Std" panose="020B0503020502020204" pitchFamily="34" charset="77"/>
              </a:defRPr>
            </a:lvl4pPr>
            <a:lvl5pPr marL="1828800" indent="0" algn="ctr">
              <a:buNone/>
              <a:defRPr b="0" i="0">
                <a:solidFill>
                  <a:schemeClr val="tx1"/>
                </a:solidFill>
                <a:latin typeface="Trade Gothic LT Std" panose="020B0503020502020204" pitchFamily="34" charset="77"/>
              </a:defRPr>
            </a:lvl5pPr>
          </a:lstStyle>
          <a:p>
            <a:r>
              <a:rPr lang="it-IT" dirty="0"/>
              <a:t>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 Qui lo spazio per lunghe </a:t>
            </a:r>
            <a:r>
              <a:rPr lang="it-IT" dirty="0" err="1"/>
              <a:t>bodycopy</a:t>
            </a:r>
            <a:r>
              <a:rPr lang="it-IT" dirty="0"/>
              <a:t>.</a:t>
            </a:r>
          </a:p>
        </p:txBody>
      </p:sp>
      <p:sp>
        <p:nvSpPr>
          <p:cNvPr id="6" name="Segnaposto testo 12">
            <a:extLst>
              <a:ext uri="{FF2B5EF4-FFF2-40B4-BE49-F238E27FC236}">
                <a16:creationId xmlns:a16="http://schemas.microsoft.com/office/drawing/2014/main" id="{A074251D-D90D-B3FB-832A-4CA126575A0A}"/>
              </a:ext>
            </a:extLst>
          </p:cNvPr>
          <p:cNvSpPr>
            <a:spLocks noGrp="1"/>
          </p:cNvSpPr>
          <p:nvPr>
            <p:ph type="body" sz="quarter" idx="15" hasCustomPrompt="1"/>
          </p:nvPr>
        </p:nvSpPr>
        <p:spPr>
          <a:xfrm>
            <a:off x="2954336" y="4004295"/>
            <a:ext cx="6283325" cy="126104"/>
          </a:xfrm>
          <a:prstGeom prst="rect">
            <a:avLst/>
          </a:prstGeom>
        </p:spPr>
        <p:txBody>
          <a:bodyPr lIns="0" tIns="0" rIns="0" bIns="0"/>
          <a:lstStyle>
            <a:lvl1pPr marL="0" indent="0" algn="ctr">
              <a:buNone/>
              <a:defRPr sz="1100" b="1" i="0">
                <a:latin typeface="Trade Gothic Next LT Pro Lt" panose="020B0403040303020004" pitchFamily="34" charset="77"/>
              </a:defRPr>
            </a:lvl1pPr>
            <a:lvl2pPr marL="457200" indent="0">
              <a:buNone/>
              <a:defRPr b="1" i="0">
                <a:latin typeface="Trade Gothic LT Std Bold" panose="020B0503020502020204" pitchFamily="34" charset="77"/>
              </a:defRPr>
            </a:lvl2pPr>
            <a:lvl3pPr marL="914400" indent="0">
              <a:buNone/>
              <a:defRPr b="1" i="0">
                <a:latin typeface="Trade Gothic LT Std Bold" panose="020B0503020502020204" pitchFamily="34" charset="77"/>
              </a:defRPr>
            </a:lvl3pPr>
            <a:lvl4pPr marL="1371600" indent="0">
              <a:buNone/>
              <a:defRPr b="1" i="0">
                <a:latin typeface="Trade Gothic LT Std Bold" panose="020B0503020502020204" pitchFamily="34" charset="77"/>
              </a:defRPr>
            </a:lvl4pPr>
            <a:lvl5pPr marL="1828800" indent="0">
              <a:buNone/>
              <a:defRPr b="1" i="0">
                <a:latin typeface="Trade Gothic LT Std Bold" panose="020B0503020502020204" pitchFamily="34" charset="77"/>
              </a:defRPr>
            </a:lvl5pPr>
          </a:lstStyle>
          <a:p>
            <a:pPr lvl="0"/>
            <a:r>
              <a:rPr lang="it-IT" dirty="0"/>
              <a:t>Titoletto</a:t>
            </a:r>
          </a:p>
        </p:txBody>
      </p:sp>
      <p:sp>
        <p:nvSpPr>
          <p:cNvPr id="7" name="Slide Number Placeholder 1">
            <a:extLst>
              <a:ext uri="{FF2B5EF4-FFF2-40B4-BE49-F238E27FC236}">
                <a16:creationId xmlns:a16="http://schemas.microsoft.com/office/drawing/2014/main" id="{75795770-C746-2519-86E7-213484677DD1}"/>
              </a:ext>
            </a:extLst>
          </p:cNvPr>
          <p:cNvSpPr>
            <a:spLocks noGrp="1"/>
          </p:cNvSpPr>
          <p:nvPr userDrawn="1"/>
        </p:nvSpPr>
        <p:spPr>
          <a:xfrm>
            <a:off x="7632162" y="6471642"/>
            <a:ext cx="4417951"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606748-A08A-AE48-8D25-6F729ED8D979}" type="slidenum">
              <a:rPr lang="it-IT" sz="800" smtClean="0">
                <a:solidFill>
                  <a:schemeClr val="tx1"/>
                </a:solidFill>
                <a:latin typeface="Fraktion Mono" panose="02000509000000000000" pitchFamily="49" charset="77"/>
              </a:rPr>
              <a:pPr/>
              <a:t>‹N›</a:t>
            </a:fld>
            <a:endParaRPr lang="it-IT" sz="800" dirty="0">
              <a:solidFill>
                <a:schemeClr val="tx1"/>
              </a:solidFill>
              <a:latin typeface="Fraktion Mono" panose="02000509000000000000" pitchFamily="49" charset="77"/>
            </a:endParaRPr>
          </a:p>
        </p:txBody>
      </p:sp>
      <p:sp>
        <p:nvSpPr>
          <p:cNvPr id="9" name="Segnaposto testo 8">
            <a:extLst>
              <a:ext uri="{FF2B5EF4-FFF2-40B4-BE49-F238E27FC236}">
                <a16:creationId xmlns:a16="http://schemas.microsoft.com/office/drawing/2014/main" id="{2BB7E22E-A3E0-A3E7-D758-A915899505F9}"/>
              </a:ext>
            </a:extLst>
          </p:cNvPr>
          <p:cNvSpPr>
            <a:spLocks noGrp="1"/>
          </p:cNvSpPr>
          <p:nvPr>
            <p:ph type="body" sz="quarter" idx="10" hasCustomPrompt="1"/>
          </p:nvPr>
        </p:nvSpPr>
        <p:spPr>
          <a:xfrm>
            <a:off x="234950" y="211138"/>
            <a:ext cx="3109913" cy="70217"/>
          </a:xfrm>
          <a:prstGeom prst="rect">
            <a:avLst/>
          </a:prstGeom>
        </p:spPr>
        <p:txBody>
          <a:bodyPr lIns="0" tIns="0" rIns="0" bIns="0"/>
          <a:lstStyle>
            <a:lvl1pPr marL="0" indent="0" algn="l">
              <a:buNone/>
              <a:defRPr sz="700" b="0" i="0">
                <a:solidFill>
                  <a:schemeClr val="tx1"/>
                </a:solidFill>
                <a:latin typeface="Trade Gothic LT Std" panose="020B0503020502020204" pitchFamily="34" charset="77"/>
              </a:defRPr>
            </a:lvl1pPr>
            <a:lvl2pPr marL="457200" indent="0" algn="l">
              <a:buNone/>
              <a:defRPr sz="600"/>
            </a:lvl2pPr>
            <a:lvl3pPr marL="914400" indent="0" algn="l">
              <a:buNone/>
              <a:defRPr sz="600"/>
            </a:lvl3pPr>
            <a:lvl4pPr marL="1371600" indent="0" algn="l">
              <a:buNone/>
              <a:defRPr sz="600"/>
            </a:lvl4pPr>
            <a:lvl5pPr marL="1828800" indent="0" algn="l">
              <a:buNone/>
              <a:defRPr sz="600"/>
            </a:lvl5pPr>
          </a:lstStyle>
          <a:p>
            <a:pPr lvl="0"/>
            <a:r>
              <a:rPr lang="it-IT" dirty="0" err="1"/>
              <a:t>Header</a:t>
            </a:r>
            <a:endParaRPr lang="it-IT" dirty="0"/>
          </a:p>
        </p:txBody>
      </p:sp>
      <p:sp>
        <p:nvSpPr>
          <p:cNvPr id="10" name="Segnaposto testo 8">
            <a:extLst>
              <a:ext uri="{FF2B5EF4-FFF2-40B4-BE49-F238E27FC236}">
                <a16:creationId xmlns:a16="http://schemas.microsoft.com/office/drawing/2014/main" id="{77693AB5-5831-8A7F-BC60-849816975ECB}"/>
              </a:ext>
            </a:extLst>
          </p:cNvPr>
          <p:cNvSpPr>
            <a:spLocks noGrp="1"/>
          </p:cNvSpPr>
          <p:nvPr>
            <p:ph type="body" sz="quarter" idx="16" hasCustomPrompt="1"/>
          </p:nvPr>
        </p:nvSpPr>
        <p:spPr>
          <a:xfrm>
            <a:off x="234950" y="6331011"/>
            <a:ext cx="10853674" cy="350960"/>
          </a:xfrm>
          <a:prstGeom prst="rect">
            <a:avLst/>
          </a:prstGeom>
        </p:spPr>
        <p:txBody>
          <a:bodyPr lIns="0" tIns="0" rIns="0" bIns="0" anchor="b" anchorCtr="0"/>
          <a:lstStyle>
            <a:lvl1pPr marL="0" indent="0" algn="l">
              <a:buNone/>
              <a:defRPr sz="600" b="0" i="0">
                <a:solidFill>
                  <a:schemeClr val="tx1"/>
                </a:solidFill>
                <a:latin typeface="Trade Gothic LT Std Light" panose="020B0503020502020204" pitchFamily="34" charset="77"/>
              </a:defRPr>
            </a:lvl1pPr>
            <a:lvl2pPr marL="457200" indent="0" algn="l">
              <a:buNone/>
              <a:defRPr sz="600"/>
            </a:lvl2pPr>
            <a:lvl3pPr marL="914400" indent="0" algn="l">
              <a:buNone/>
              <a:defRPr sz="600"/>
            </a:lvl3pPr>
            <a:lvl4pPr marL="1371600" indent="0" algn="l">
              <a:buNone/>
              <a:defRPr sz="600"/>
            </a:lvl4pPr>
            <a:lvl5pPr marL="1828800" indent="0" algn="l">
              <a:buNone/>
              <a:defRPr sz="600"/>
            </a:lvl5pPr>
          </a:lstStyle>
          <a:p>
            <a:pPr lvl="0"/>
            <a:r>
              <a:rPr lang="it-IT" dirty="0"/>
              <a:t>Note a piè pagina</a:t>
            </a:r>
          </a:p>
        </p:txBody>
      </p:sp>
    </p:spTree>
    <p:extLst>
      <p:ext uri="{BB962C8B-B14F-4D97-AF65-F5344CB8AC3E}">
        <p14:creationId xmlns:p14="http://schemas.microsoft.com/office/powerpoint/2010/main" val="13273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487E1-35EF-EE79-E933-D9BBFDB1F86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B856E9-5C40-2432-75A7-EAA314ED27E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00C6A1-6F9D-A353-DC53-89D49E05E546}"/>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5" name="Segnaposto piè di pagina 4">
            <a:extLst>
              <a:ext uri="{FF2B5EF4-FFF2-40B4-BE49-F238E27FC236}">
                <a16:creationId xmlns:a16="http://schemas.microsoft.com/office/drawing/2014/main" id="{DC5CCCFC-987D-F883-7AF2-795F82F076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ECBF25-5CE5-F253-F4D9-75A9F7B776EF}"/>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316971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0297E-0529-A949-5537-49DB56D7307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3295005-7B9F-E644-E5D6-353D856E76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36AEA6D-F7E4-D30A-D599-32F9A9370F7D}"/>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5" name="Segnaposto piè di pagina 4">
            <a:extLst>
              <a:ext uri="{FF2B5EF4-FFF2-40B4-BE49-F238E27FC236}">
                <a16:creationId xmlns:a16="http://schemas.microsoft.com/office/drawing/2014/main" id="{EC9085F3-7E1A-75F6-A664-538E84FAB0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C3D69B-36DB-B4ED-831B-293A0139F11A}"/>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416779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9F6C2-1A4D-A9E1-196A-47D9CC3BC6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0ABFF5-A25D-0FBF-2041-D936850B705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A9B54BE-5DA6-3870-B938-7C7E17EFFE9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BC9920E-88ED-85FC-03FF-409A92F65B68}"/>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6" name="Segnaposto piè di pagina 5">
            <a:extLst>
              <a:ext uri="{FF2B5EF4-FFF2-40B4-BE49-F238E27FC236}">
                <a16:creationId xmlns:a16="http://schemas.microsoft.com/office/drawing/2014/main" id="{CC472E30-6387-9FC3-75C0-6ECB49AE05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A8D0382-3847-CBAF-00AD-011DACF176E2}"/>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275639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7C1E9-A06E-65E4-B7C6-F4AB8FC073D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A8B13A6-C876-541A-81EA-B0F15DDA6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43DF876-C5A9-E4C0-6844-29DCB058AD0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5CE93DC-044D-F4C6-0F8F-0C7124D00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2474DB-DF80-99EC-D792-703A96FEBD1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1B66121-7CF3-8403-4195-0055316D7073}"/>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8" name="Segnaposto piè di pagina 7">
            <a:extLst>
              <a:ext uri="{FF2B5EF4-FFF2-40B4-BE49-F238E27FC236}">
                <a16:creationId xmlns:a16="http://schemas.microsoft.com/office/drawing/2014/main" id="{ACF8C3DC-FAAD-A25F-894B-34EF4B93772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35E7F6C-B9E0-0C85-BCC2-EFC77D02916B}"/>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315820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3121FC-2485-1C49-CC31-82DD95F2CB2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4E1271D-F02D-14BC-81C4-9DF236F1B027}"/>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4" name="Segnaposto piè di pagina 3">
            <a:extLst>
              <a:ext uri="{FF2B5EF4-FFF2-40B4-BE49-F238E27FC236}">
                <a16:creationId xmlns:a16="http://schemas.microsoft.com/office/drawing/2014/main" id="{ABF94CC5-BE0F-8CFC-2751-A252F711FCF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78C999C-0E77-F515-A4EE-51E88A3440E9}"/>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212006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1BE6B64-1749-61B7-8021-2CFDE7826D64}"/>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3" name="Segnaposto piè di pagina 2">
            <a:extLst>
              <a:ext uri="{FF2B5EF4-FFF2-40B4-BE49-F238E27FC236}">
                <a16:creationId xmlns:a16="http://schemas.microsoft.com/office/drawing/2014/main" id="{D659AAF9-1D05-9EFF-5CF2-B4A0750978D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2560543-3342-A223-A421-9D9E1B437A47}"/>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11525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175D9-56BA-200E-BA22-B59A491D03B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71C5439-B74F-0FF7-64EA-00300B0CC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8171824-2F6D-F739-BDA9-462587938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39B5FA5-ABC6-0D83-B48D-B0344787C2BC}"/>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6" name="Segnaposto piè di pagina 5">
            <a:extLst>
              <a:ext uri="{FF2B5EF4-FFF2-40B4-BE49-F238E27FC236}">
                <a16:creationId xmlns:a16="http://schemas.microsoft.com/office/drawing/2014/main" id="{ACA65531-5948-D532-A674-66F43EAD32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19A149-D6CE-1639-1CAE-BB8AB2339921}"/>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380768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6E0CD-EBF7-7CCB-DE4E-9EAC168AD5B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F2C855A-8226-AC3F-8AE2-B63711F702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97CAAB5-6325-0C69-8F81-E4D61EF04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826B164-6967-430E-F924-0F740448316B}"/>
              </a:ext>
            </a:extLst>
          </p:cNvPr>
          <p:cNvSpPr>
            <a:spLocks noGrp="1"/>
          </p:cNvSpPr>
          <p:nvPr>
            <p:ph type="dt" sz="half" idx="10"/>
          </p:nvPr>
        </p:nvSpPr>
        <p:spPr/>
        <p:txBody>
          <a:bodyPr/>
          <a:lstStyle/>
          <a:p>
            <a:fld id="{45613FE8-00C1-4353-9BE6-1FD2BD326F6E}" type="datetimeFigureOut">
              <a:rPr lang="it-IT" smtClean="0"/>
              <a:t>25/09/2025</a:t>
            </a:fld>
            <a:endParaRPr lang="it-IT"/>
          </a:p>
        </p:txBody>
      </p:sp>
      <p:sp>
        <p:nvSpPr>
          <p:cNvPr id="6" name="Segnaposto piè di pagina 5">
            <a:extLst>
              <a:ext uri="{FF2B5EF4-FFF2-40B4-BE49-F238E27FC236}">
                <a16:creationId xmlns:a16="http://schemas.microsoft.com/office/drawing/2014/main" id="{4BC971F2-4F22-1C26-DE14-DC3608607E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C99815-B24E-E0D4-07D7-26BCADD2C2B6}"/>
              </a:ext>
            </a:extLst>
          </p:cNvPr>
          <p:cNvSpPr>
            <a:spLocks noGrp="1"/>
          </p:cNvSpPr>
          <p:nvPr>
            <p:ph type="sldNum" sz="quarter" idx="12"/>
          </p:nvPr>
        </p:nvSpPr>
        <p:spPr/>
        <p:txBody>
          <a:bodyPr/>
          <a:lstStyle/>
          <a:p>
            <a:fld id="{E7D6FA49-8B1A-47CC-B161-76787CC19402}" type="slidenum">
              <a:rPr lang="it-IT" smtClean="0"/>
              <a:t>‹N›</a:t>
            </a:fld>
            <a:endParaRPr lang="it-IT"/>
          </a:p>
        </p:txBody>
      </p:sp>
    </p:spTree>
    <p:extLst>
      <p:ext uri="{BB962C8B-B14F-4D97-AF65-F5344CB8AC3E}">
        <p14:creationId xmlns:p14="http://schemas.microsoft.com/office/powerpoint/2010/main" val="298910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F1768EB-A701-550D-9CDC-C0144CB6EE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968E2F9-177D-5F43-56A4-B4D703B77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3BD534-DA00-F127-8535-82890F584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613FE8-00C1-4353-9BE6-1FD2BD326F6E}" type="datetimeFigureOut">
              <a:rPr lang="it-IT" smtClean="0"/>
              <a:t>25/09/2025</a:t>
            </a:fld>
            <a:endParaRPr lang="it-IT"/>
          </a:p>
        </p:txBody>
      </p:sp>
      <p:sp>
        <p:nvSpPr>
          <p:cNvPr id="5" name="Segnaposto piè di pagina 4">
            <a:extLst>
              <a:ext uri="{FF2B5EF4-FFF2-40B4-BE49-F238E27FC236}">
                <a16:creationId xmlns:a16="http://schemas.microsoft.com/office/drawing/2014/main" id="{788E12EE-508A-0D00-C754-4C5016AB7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88219BC9-F289-F0F7-D4C9-48547D806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D6FA49-8B1A-47CC-B161-76787CC19402}" type="slidenum">
              <a:rPr lang="it-IT" smtClean="0"/>
              <a:t>‹N›</a:t>
            </a:fld>
            <a:endParaRPr lang="it-IT"/>
          </a:p>
        </p:txBody>
      </p:sp>
    </p:spTree>
    <p:extLst>
      <p:ext uri="{BB962C8B-B14F-4D97-AF65-F5344CB8AC3E}">
        <p14:creationId xmlns:p14="http://schemas.microsoft.com/office/powerpoint/2010/main" val="1371662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B91DE9B-A917-C84F-6F17-98F3AC0A00FE}"/>
              </a:ext>
            </a:extLst>
          </p:cNvPr>
          <p:cNvSpPr txBox="1"/>
          <p:nvPr/>
        </p:nvSpPr>
        <p:spPr>
          <a:xfrm>
            <a:off x="365859" y="3140030"/>
            <a:ext cx="10049157"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endParaRPr lang="en-US" sz="2400" b="1" dirty="0">
              <a:solidFill>
                <a:schemeClr val="bg1"/>
              </a:solidFill>
            </a:endParaRPr>
          </a:p>
          <a:p>
            <a:r>
              <a:rPr lang="en-US" sz="2400" b="1" dirty="0">
                <a:solidFill>
                  <a:schemeClr val="bg1"/>
                </a:solidFill>
              </a:rPr>
              <a:t>Challenges of Steam Turbines for New Nuclear Technologies</a:t>
            </a:r>
          </a:p>
        </p:txBody>
      </p:sp>
    </p:spTree>
    <p:extLst>
      <p:ext uri="{BB962C8B-B14F-4D97-AF65-F5344CB8AC3E}">
        <p14:creationId xmlns:p14="http://schemas.microsoft.com/office/powerpoint/2010/main" val="30275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E25696B1-A945-937E-C764-0BA141A46A51}"/>
              </a:ext>
            </a:extLst>
          </p:cNvPr>
          <p:cNvSpPr txBox="1">
            <a:spLocks noChangeArrowheads="1"/>
          </p:cNvSpPr>
          <p:nvPr/>
        </p:nvSpPr>
        <p:spPr bwMode="auto">
          <a:xfrm>
            <a:off x="237744" y="1550726"/>
            <a:ext cx="873168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50000"/>
              </a:spcBef>
            </a:pPr>
            <a:r>
              <a:rPr lang="it-IT" altLang="it-IT" sz="2000" b="1" dirty="0" err="1">
                <a:solidFill>
                  <a:srgbClr val="002060"/>
                </a:solidFill>
              </a:rPr>
              <a:t>Aerodynamic</a:t>
            </a:r>
            <a:r>
              <a:rPr lang="it-IT" altLang="it-IT" sz="2000" b="1" dirty="0">
                <a:solidFill>
                  <a:srgbClr val="002060"/>
                </a:solidFill>
              </a:rPr>
              <a:t> </a:t>
            </a:r>
            <a:r>
              <a:rPr lang="it-IT" altLang="it-IT" sz="2000" b="1" dirty="0" err="1">
                <a:solidFill>
                  <a:srgbClr val="002060"/>
                </a:solidFill>
              </a:rPr>
              <a:t>Sperimetal</a:t>
            </a:r>
            <a:r>
              <a:rPr lang="it-IT" altLang="it-IT" sz="2000" b="1" dirty="0">
                <a:solidFill>
                  <a:srgbClr val="002060"/>
                </a:solidFill>
              </a:rPr>
              <a:t> </a:t>
            </a:r>
            <a:r>
              <a:rPr lang="it-IT" altLang="it-IT" sz="2000" b="1" dirty="0" err="1">
                <a:solidFill>
                  <a:srgbClr val="002060"/>
                </a:solidFill>
              </a:rPr>
              <a:t>Research</a:t>
            </a:r>
            <a:endParaRPr lang="it-IT" altLang="it-IT" sz="2000" b="1" dirty="0">
              <a:solidFill>
                <a:srgbClr val="002060"/>
              </a:solidFill>
            </a:endParaRPr>
          </a:p>
          <a:p>
            <a:pPr eaLnBrk="1" hangingPunct="1">
              <a:spcBef>
                <a:spcPct val="50000"/>
              </a:spcBef>
            </a:pPr>
            <a:r>
              <a:rPr lang="it-IT" altLang="it-IT" sz="2000" dirty="0">
                <a:solidFill>
                  <a:srgbClr val="002060"/>
                </a:solidFill>
              </a:rPr>
              <a:t>Collaboration with University test </a:t>
            </a:r>
            <a:r>
              <a:rPr lang="it-IT" altLang="it-IT" sz="2000" dirty="0" err="1">
                <a:solidFill>
                  <a:srgbClr val="002060"/>
                </a:solidFill>
              </a:rPr>
              <a:t>Bench</a:t>
            </a:r>
            <a:r>
              <a:rPr lang="it-IT" altLang="it-IT" sz="2000" dirty="0">
                <a:solidFill>
                  <a:srgbClr val="002060"/>
                </a:solidFill>
              </a:rPr>
              <a:t> POLIMI (Milan) and UNIGE</a:t>
            </a:r>
          </a:p>
        </p:txBody>
      </p:sp>
      <p:sp>
        <p:nvSpPr>
          <p:cNvPr id="3" name="Rectangle 31">
            <a:extLst>
              <a:ext uri="{FF2B5EF4-FFF2-40B4-BE49-F238E27FC236}">
                <a16:creationId xmlns:a16="http://schemas.microsoft.com/office/drawing/2014/main" id="{3230FFF1-610D-CA64-3C41-2D74D9C2FFFB}"/>
              </a:ext>
            </a:extLst>
          </p:cNvPr>
          <p:cNvSpPr>
            <a:spLocks noChangeArrowheads="1"/>
          </p:cNvSpPr>
          <p:nvPr/>
        </p:nvSpPr>
        <p:spPr bwMode="auto">
          <a:xfrm>
            <a:off x="266983" y="2688354"/>
            <a:ext cx="284184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07988">
              <a:defRPr>
                <a:solidFill>
                  <a:schemeClr val="tx1"/>
                </a:solidFill>
                <a:latin typeface="Arial" panose="020B0604020202020204" pitchFamily="34" charset="0"/>
              </a:defRPr>
            </a:lvl1pPr>
            <a:lvl2pPr marL="742950" indent="-285750" defTabSz="407988">
              <a:defRPr>
                <a:solidFill>
                  <a:schemeClr val="tx1"/>
                </a:solidFill>
                <a:latin typeface="Arial" panose="020B0604020202020204" pitchFamily="34" charset="0"/>
              </a:defRPr>
            </a:lvl2pPr>
            <a:lvl3pPr marL="1143000" indent="-228600" defTabSz="407988">
              <a:defRPr>
                <a:solidFill>
                  <a:schemeClr val="tx1"/>
                </a:solidFill>
                <a:latin typeface="Arial" panose="020B0604020202020204" pitchFamily="34" charset="0"/>
              </a:defRPr>
            </a:lvl3pPr>
            <a:lvl4pPr marL="1600200" indent="-228600" defTabSz="407988">
              <a:defRPr>
                <a:solidFill>
                  <a:schemeClr val="tx1"/>
                </a:solidFill>
                <a:latin typeface="Arial" panose="020B0604020202020204" pitchFamily="34" charset="0"/>
              </a:defRPr>
            </a:lvl4pPr>
            <a:lvl5pPr marL="2057400" indent="-228600" defTabSz="407988">
              <a:defRPr>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100000"/>
            </a:pPr>
            <a:r>
              <a:rPr lang="it-IT" altLang="en-US" sz="1200" b="1" i="1" dirty="0">
                <a:solidFill>
                  <a:schemeClr val="tx2"/>
                </a:solidFill>
                <a:ea typeface="Arial Unicode MS" panose="020B0604020202020204" pitchFamily="34" charset="-128"/>
                <a:cs typeface="Arial Unicode MS" panose="020B0604020202020204" pitchFamily="34" charset="-128"/>
              </a:rPr>
              <a:t>New </a:t>
            </a:r>
            <a:r>
              <a:rPr lang="it-IT" altLang="en-US" sz="1200" b="1" i="1" dirty="0" err="1">
                <a:solidFill>
                  <a:schemeClr val="tx2"/>
                </a:solidFill>
                <a:ea typeface="Arial Unicode MS" panose="020B0604020202020204" pitchFamily="34" charset="-128"/>
                <a:cs typeface="Arial Unicode MS" panose="020B0604020202020204" pitchFamily="34" charset="-128"/>
              </a:rPr>
              <a:t>Supersonic</a:t>
            </a:r>
            <a:r>
              <a:rPr lang="it-IT" altLang="en-US" sz="1200" b="1" i="1" dirty="0">
                <a:solidFill>
                  <a:schemeClr val="tx2"/>
                </a:solidFill>
                <a:ea typeface="Arial Unicode MS" panose="020B0604020202020204" pitchFamily="34" charset="-128"/>
                <a:cs typeface="Arial Unicode MS" panose="020B0604020202020204" pitchFamily="34" charset="-128"/>
              </a:rPr>
              <a:t> </a:t>
            </a:r>
            <a:r>
              <a:rPr lang="it-IT" altLang="en-US" sz="1200" b="1" i="1" dirty="0" err="1">
                <a:solidFill>
                  <a:schemeClr val="tx2"/>
                </a:solidFill>
                <a:ea typeface="Arial Unicode MS" panose="020B0604020202020204" pitchFamily="34" charset="-128"/>
                <a:cs typeface="Arial Unicode MS" panose="020B0604020202020204" pitchFamily="34" charset="-128"/>
              </a:rPr>
              <a:t>Profile</a:t>
            </a:r>
            <a:r>
              <a:rPr lang="it-IT" altLang="en-US" sz="1200" b="1" i="1" dirty="0">
                <a:solidFill>
                  <a:schemeClr val="tx2"/>
                </a:solidFill>
                <a:ea typeface="Arial Unicode MS" panose="020B0604020202020204" pitchFamily="34" charset="-128"/>
                <a:cs typeface="Arial Unicode MS" panose="020B0604020202020204" pitchFamily="34" charset="-128"/>
              </a:rPr>
              <a:t> Families</a:t>
            </a:r>
          </a:p>
        </p:txBody>
      </p:sp>
      <p:sp>
        <p:nvSpPr>
          <p:cNvPr id="4" name="Text Box 15">
            <a:extLst>
              <a:ext uri="{FF2B5EF4-FFF2-40B4-BE49-F238E27FC236}">
                <a16:creationId xmlns:a16="http://schemas.microsoft.com/office/drawing/2014/main" id="{DEE4C36B-99FB-B06E-874F-26819389CE2B}"/>
              </a:ext>
            </a:extLst>
          </p:cNvPr>
          <p:cNvSpPr txBox="1">
            <a:spLocks noChangeArrowheads="1"/>
          </p:cNvSpPr>
          <p:nvPr/>
        </p:nvSpPr>
        <p:spPr bwMode="auto">
          <a:xfrm>
            <a:off x="7762189" y="5902824"/>
            <a:ext cx="1831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07988">
              <a:defRPr>
                <a:solidFill>
                  <a:schemeClr val="tx1"/>
                </a:solidFill>
                <a:latin typeface="Arial" panose="020B0604020202020204" pitchFamily="34" charset="0"/>
              </a:defRPr>
            </a:lvl1pPr>
            <a:lvl2pPr marL="742950" indent="-285750" defTabSz="407988">
              <a:defRPr>
                <a:solidFill>
                  <a:schemeClr val="tx1"/>
                </a:solidFill>
                <a:latin typeface="Arial" panose="020B0604020202020204" pitchFamily="34" charset="0"/>
              </a:defRPr>
            </a:lvl2pPr>
            <a:lvl3pPr marL="1143000" indent="-228600" defTabSz="407988">
              <a:defRPr>
                <a:solidFill>
                  <a:schemeClr val="tx1"/>
                </a:solidFill>
                <a:latin typeface="Arial" panose="020B0604020202020204" pitchFamily="34" charset="0"/>
              </a:defRPr>
            </a:lvl3pPr>
            <a:lvl4pPr marL="1600200" indent="-228600" defTabSz="407988">
              <a:defRPr>
                <a:solidFill>
                  <a:schemeClr val="tx1"/>
                </a:solidFill>
                <a:latin typeface="Arial" panose="020B0604020202020204" pitchFamily="34" charset="0"/>
              </a:defRPr>
            </a:lvl4pPr>
            <a:lvl5pPr marL="2057400" indent="-228600" defTabSz="407988">
              <a:defRPr>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100000"/>
              <a:buFont typeface="Times New Roman" panose="02020603050405020304" pitchFamily="18" charset="0"/>
              <a:buNone/>
            </a:pPr>
            <a:r>
              <a:rPr lang="it-IT" altLang="it-IT" sz="1200" b="1" i="1" dirty="0" err="1">
                <a:solidFill>
                  <a:schemeClr val="tx2"/>
                </a:solidFill>
                <a:ea typeface="Arial Unicode MS" panose="020B0604020202020204" pitchFamily="34" charset="-128"/>
                <a:cs typeface="Arial Unicode MS" panose="020B0604020202020204" pitchFamily="34" charset="-128"/>
              </a:rPr>
              <a:t>Experimental</a:t>
            </a:r>
            <a:r>
              <a:rPr lang="it-IT" altLang="it-IT" sz="1200" b="1" i="1" dirty="0">
                <a:solidFill>
                  <a:schemeClr val="tx2"/>
                </a:solidFill>
                <a:ea typeface="Arial Unicode MS" panose="020B0604020202020204" pitchFamily="34" charset="-128"/>
                <a:cs typeface="Arial Unicode MS" panose="020B0604020202020204" pitchFamily="34" charset="-128"/>
              </a:rPr>
              <a:t> Output</a:t>
            </a:r>
          </a:p>
        </p:txBody>
      </p:sp>
      <p:grpSp>
        <p:nvGrpSpPr>
          <p:cNvPr id="7" name="Gruppo 4">
            <a:extLst>
              <a:ext uri="{FF2B5EF4-FFF2-40B4-BE49-F238E27FC236}">
                <a16:creationId xmlns:a16="http://schemas.microsoft.com/office/drawing/2014/main" id="{0279B45E-F768-0F3C-7635-DDF3D72D4C08}"/>
              </a:ext>
            </a:extLst>
          </p:cNvPr>
          <p:cNvGrpSpPr>
            <a:grpSpLocks/>
          </p:cNvGrpSpPr>
          <p:nvPr/>
        </p:nvGrpSpPr>
        <p:grpSpPr bwMode="auto">
          <a:xfrm>
            <a:off x="403042" y="3485936"/>
            <a:ext cx="2288203" cy="1319000"/>
            <a:chOff x="1102591" y="4716473"/>
            <a:chExt cx="2160588" cy="1236257"/>
          </a:xfrm>
        </p:grpSpPr>
        <p:pic>
          <p:nvPicPr>
            <p:cNvPr id="10" name="Picture 5">
              <a:extLst>
                <a:ext uri="{FF2B5EF4-FFF2-40B4-BE49-F238E27FC236}">
                  <a16:creationId xmlns:a16="http://schemas.microsoft.com/office/drawing/2014/main" id="{7AE19EEC-2A5E-7AE5-5249-75DBA5B0E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91" y="4716473"/>
              <a:ext cx="2160588" cy="1236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ttangolo 10">
              <a:extLst>
                <a:ext uri="{FF2B5EF4-FFF2-40B4-BE49-F238E27FC236}">
                  <a16:creationId xmlns:a16="http://schemas.microsoft.com/office/drawing/2014/main" id="{6D6EABD1-8BC9-AF45-B00D-8EDD4B04D9F3}"/>
                </a:ext>
              </a:extLst>
            </p:cNvPr>
            <p:cNvSpPr/>
            <p:nvPr/>
          </p:nvSpPr>
          <p:spPr>
            <a:xfrm>
              <a:off x="1410175" y="5752541"/>
              <a:ext cx="418864" cy="177946"/>
            </a:xfrm>
            <a:prstGeom prst="rect">
              <a:avLst/>
            </a:prstGeom>
            <a:solidFill>
              <a:schemeClr val="bg1"/>
            </a:solidFill>
            <a:ln>
              <a:solidFill>
                <a:schemeClr val="bg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2" name="Picture 10">
            <a:extLst>
              <a:ext uri="{FF2B5EF4-FFF2-40B4-BE49-F238E27FC236}">
                <a16:creationId xmlns:a16="http://schemas.microsoft.com/office/drawing/2014/main" id="{77AC61F6-D9D4-6EF9-A05F-0C38D5A2A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616" y="5109105"/>
            <a:ext cx="2288202" cy="1306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4">
            <a:extLst>
              <a:ext uri="{FF2B5EF4-FFF2-40B4-BE49-F238E27FC236}">
                <a16:creationId xmlns:a16="http://schemas.microsoft.com/office/drawing/2014/main" id="{F70B007D-754A-4840-E5A8-882606E74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203" y="3520442"/>
            <a:ext cx="2288202" cy="1445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31">
            <a:extLst>
              <a:ext uri="{FF2B5EF4-FFF2-40B4-BE49-F238E27FC236}">
                <a16:creationId xmlns:a16="http://schemas.microsoft.com/office/drawing/2014/main" id="{6AC9FC6C-FC1B-7453-D3F9-2A8AD828F834}"/>
              </a:ext>
            </a:extLst>
          </p:cNvPr>
          <p:cNvSpPr>
            <a:spLocks noChangeArrowheads="1"/>
          </p:cNvSpPr>
          <p:nvPr/>
        </p:nvSpPr>
        <p:spPr bwMode="auto">
          <a:xfrm>
            <a:off x="3990878" y="2737942"/>
            <a:ext cx="29797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07988">
              <a:defRPr>
                <a:solidFill>
                  <a:schemeClr val="tx1"/>
                </a:solidFill>
                <a:latin typeface="Arial" panose="020B0604020202020204" pitchFamily="34" charset="0"/>
              </a:defRPr>
            </a:lvl1pPr>
            <a:lvl2pPr marL="742950" indent="-285750" defTabSz="407988">
              <a:defRPr>
                <a:solidFill>
                  <a:schemeClr val="tx1"/>
                </a:solidFill>
                <a:latin typeface="Arial" panose="020B0604020202020204" pitchFamily="34" charset="0"/>
              </a:defRPr>
            </a:lvl2pPr>
            <a:lvl3pPr marL="1143000" indent="-228600" defTabSz="407988">
              <a:defRPr>
                <a:solidFill>
                  <a:schemeClr val="tx1"/>
                </a:solidFill>
                <a:latin typeface="Arial" panose="020B0604020202020204" pitchFamily="34" charset="0"/>
              </a:defRPr>
            </a:lvl3pPr>
            <a:lvl4pPr marL="1600200" indent="-228600" defTabSz="407988">
              <a:defRPr>
                <a:solidFill>
                  <a:schemeClr val="tx1"/>
                </a:solidFill>
                <a:latin typeface="Arial" panose="020B0604020202020204" pitchFamily="34" charset="0"/>
              </a:defRPr>
            </a:lvl4pPr>
            <a:lvl5pPr marL="2057400" indent="-228600" defTabSz="407988">
              <a:defRPr>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100000"/>
              <a:buFont typeface="Times New Roman" panose="02020603050405020304" pitchFamily="18" charset="0"/>
              <a:buNone/>
            </a:pPr>
            <a:r>
              <a:rPr lang="it-IT" altLang="en-US" sz="1200" b="1" i="1" dirty="0" err="1">
                <a:solidFill>
                  <a:schemeClr val="tx2"/>
                </a:solidFill>
                <a:ea typeface="Arial Unicode MS" panose="020B0604020202020204" pitchFamily="34" charset="-128"/>
                <a:cs typeface="Arial Unicode MS" panose="020B0604020202020204" pitchFamily="34" charset="-128"/>
              </a:rPr>
              <a:t>Experimental</a:t>
            </a:r>
            <a:r>
              <a:rPr lang="it-IT" altLang="en-US" sz="1200" b="1" i="1" dirty="0">
                <a:solidFill>
                  <a:schemeClr val="tx2"/>
                </a:solidFill>
                <a:ea typeface="Arial Unicode MS" panose="020B0604020202020204" pitchFamily="34" charset="-128"/>
                <a:cs typeface="Arial Unicode MS" panose="020B0604020202020204" pitchFamily="34" charset="-128"/>
              </a:rPr>
              <a:t> </a:t>
            </a:r>
            <a:r>
              <a:rPr lang="it-IT" altLang="en-US" sz="1200" b="1" i="1" dirty="0" err="1">
                <a:solidFill>
                  <a:schemeClr val="tx2"/>
                </a:solidFill>
                <a:ea typeface="Arial Unicode MS" panose="020B0604020202020204" pitchFamily="34" charset="-128"/>
                <a:cs typeface="Arial Unicode MS" panose="020B0604020202020204" pitchFamily="34" charset="-128"/>
              </a:rPr>
              <a:t>Validation</a:t>
            </a:r>
            <a:r>
              <a:rPr lang="it-IT" altLang="en-US" sz="1200" b="1" i="1" dirty="0">
                <a:solidFill>
                  <a:schemeClr val="tx2"/>
                </a:solidFill>
                <a:ea typeface="Arial Unicode MS" panose="020B0604020202020204" pitchFamily="34" charset="-128"/>
                <a:cs typeface="Arial Unicode MS" panose="020B0604020202020204" pitchFamily="34" charset="-128"/>
              </a:rPr>
              <a:t> </a:t>
            </a:r>
          </a:p>
          <a:p>
            <a:pPr>
              <a:lnSpc>
                <a:spcPct val="93000"/>
              </a:lnSpc>
              <a:buClr>
                <a:srgbClr val="000000"/>
              </a:buClr>
              <a:buSzPct val="100000"/>
              <a:buFont typeface="Times New Roman" panose="02020603050405020304" pitchFamily="18" charset="0"/>
              <a:buNone/>
            </a:pPr>
            <a:r>
              <a:rPr lang="it-IT" altLang="en-US" sz="1200" b="1" i="1" dirty="0">
                <a:solidFill>
                  <a:schemeClr val="tx2"/>
                </a:solidFill>
                <a:ea typeface="Arial Unicode MS" panose="020B0604020202020204" pitchFamily="34" charset="-128"/>
                <a:cs typeface="Arial Unicode MS" panose="020B0604020202020204" pitchFamily="34" charset="-128"/>
              </a:rPr>
              <a:t>of </a:t>
            </a:r>
            <a:r>
              <a:rPr lang="it-IT" altLang="en-US" sz="1200" b="1" i="1" dirty="0" err="1">
                <a:solidFill>
                  <a:schemeClr val="tx2"/>
                </a:solidFill>
                <a:ea typeface="Arial Unicode MS" panose="020B0604020202020204" pitchFamily="34" charset="-128"/>
                <a:cs typeface="Arial Unicode MS" panose="020B0604020202020204" pitchFamily="34" charset="-128"/>
              </a:rPr>
              <a:t>Numerical</a:t>
            </a:r>
            <a:r>
              <a:rPr lang="it-IT" altLang="en-US" sz="1200" b="1" i="1" dirty="0">
                <a:solidFill>
                  <a:schemeClr val="tx2"/>
                </a:solidFill>
                <a:ea typeface="Arial Unicode MS" panose="020B0604020202020204" pitchFamily="34" charset="-128"/>
                <a:cs typeface="Arial Unicode MS" panose="020B0604020202020204" pitchFamily="34" charset="-128"/>
              </a:rPr>
              <a:t> Design</a:t>
            </a:r>
          </a:p>
        </p:txBody>
      </p:sp>
      <p:sp>
        <p:nvSpPr>
          <p:cNvPr id="16" name="Text Box 15">
            <a:extLst>
              <a:ext uri="{FF2B5EF4-FFF2-40B4-BE49-F238E27FC236}">
                <a16:creationId xmlns:a16="http://schemas.microsoft.com/office/drawing/2014/main" id="{CE777CE8-EBFA-C12D-44A8-D2897572F096}"/>
              </a:ext>
            </a:extLst>
          </p:cNvPr>
          <p:cNvSpPr txBox="1">
            <a:spLocks noChangeArrowheads="1"/>
          </p:cNvSpPr>
          <p:nvPr/>
        </p:nvSpPr>
        <p:spPr bwMode="auto">
          <a:xfrm>
            <a:off x="9594164" y="5902824"/>
            <a:ext cx="1714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07988">
              <a:defRPr>
                <a:solidFill>
                  <a:schemeClr val="tx1"/>
                </a:solidFill>
                <a:latin typeface="Arial" panose="020B0604020202020204" pitchFamily="34" charset="0"/>
              </a:defRPr>
            </a:lvl1pPr>
            <a:lvl2pPr marL="742950" indent="-285750" defTabSz="407988">
              <a:defRPr>
                <a:solidFill>
                  <a:schemeClr val="tx1"/>
                </a:solidFill>
                <a:latin typeface="Arial" panose="020B0604020202020204" pitchFamily="34" charset="0"/>
              </a:defRPr>
            </a:lvl2pPr>
            <a:lvl3pPr marL="1143000" indent="-228600" defTabSz="407988">
              <a:defRPr>
                <a:solidFill>
                  <a:schemeClr val="tx1"/>
                </a:solidFill>
                <a:latin typeface="Arial" panose="020B0604020202020204" pitchFamily="34" charset="0"/>
              </a:defRPr>
            </a:lvl3pPr>
            <a:lvl4pPr marL="1600200" indent="-228600" defTabSz="407988">
              <a:defRPr>
                <a:solidFill>
                  <a:schemeClr val="tx1"/>
                </a:solidFill>
                <a:latin typeface="Arial" panose="020B0604020202020204" pitchFamily="34" charset="0"/>
              </a:defRPr>
            </a:lvl4pPr>
            <a:lvl5pPr marL="2057400" indent="-228600" defTabSz="407988">
              <a:defRPr>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100000"/>
              <a:buFont typeface="Times New Roman" panose="02020603050405020304" pitchFamily="18" charset="0"/>
              <a:buNone/>
            </a:pPr>
            <a:r>
              <a:rPr lang="it-IT" altLang="it-IT" sz="1200" b="1" i="1" dirty="0" err="1">
                <a:solidFill>
                  <a:schemeClr val="tx2"/>
                </a:solidFill>
                <a:ea typeface="Arial Unicode MS" panose="020B0604020202020204" pitchFamily="34" charset="-128"/>
                <a:cs typeface="Arial Unicode MS" panose="020B0604020202020204" pitchFamily="34" charset="-128"/>
              </a:rPr>
              <a:t>Numerical</a:t>
            </a:r>
            <a:r>
              <a:rPr lang="it-IT" altLang="it-IT" sz="1200" b="1" i="1" dirty="0">
                <a:solidFill>
                  <a:schemeClr val="tx2"/>
                </a:solidFill>
                <a:ea typeface="Arial Unicode MS" panose="020B0604020202020204" pitchFamily="34" charset="-128"/>
                <a:cs typeface="Arial Unicode MS" panose="020B0604020202020204" pitchFamily="34" charset="-128"/>
              </a:rPr>
              <a:t> Output</a:t>
            </a:r>
          </a:p>
        </p:txBody>
      </p:sp>
      <p:pic>
        <p:nvPicPr>
          <p:cNvPr id="17" name="Immagine 11">
            <a:extLst>
              <a:ext uri="{FF2B5EF4-FFF2-40B4-BE49-F238E27FC236}">
                <a16:creationId xmlns:a16="http://schemas.microsoft.com/office/drawing/2014/main" id="{2BA954D1-864B-0995-9D43-B43224293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680" t="5075" r="24042" b="6503"/>
          <a:stretch>
            <a:fillRect/>
          </a:stretch>
        </p:blipFill>
        <p:spPr bwMode="auto">
          <a:xfrm>
            <a:off x="7852668" y="3534175"/>
            <a:ext cx="1464107" cy="2104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8" descr="CD2_Mach1614_proj_ssut">
            <a:extLst>
              <a:ext uri="{FF2B5EF4-FFF2-40B4-BE49-F238E27FC236}">
                <a16:creationId xmlns:a16="http://schemas.microsoft.com/office/drawing/2014/main" id="{40D2D0AF-6666-DE1C-D5D1-543FAB176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7083" t="36118" r="14906" b="26624"/>
          <a:stretch>
            <a:fillRect/>
          </a:stretch>
        </p:blipFill>
        <p:spPr bwMode="auto">
          <a:xfrm rot="10800000">
            <a:off x="9623350" y="3520442"/>
            <a:ext cx="1495754" cy="2118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a:extLst>
              <a:ext uri="{FF2B5EF4-FFF2-40B4-BE49-F238E27FC236}">
                <a16:creationId xmlns:a16="http://schemas.microsoft.com/office/drawing/2014/main" id="{BC4B0B28-2D4A-A117-5D55-56BD765AE4DC}"/>
              </a:ext>
            </a:extLst>
          </p:cNvPr>
          <p:cNvSpPr txBox="1"/>
          <p:nvPr/>
        </p:nvSpPr>
        <p:spPr>
          <a:xfrm>
            <a:off x="237744" y="541363"/>
            <a:ext cx="10881360" cy="1015663"/>
          </a:xfrm>
          <a:prstGeom prst="rect">
            <a:avLst/>
          </a:prstGeom>
          <a:noFill/>
        </p:spPr>
        <p:txBody>
          <a:bodyPr wrap="square" rtlCol="0">
            <a:spAutoFit/>
          </a:bodyPr>
          <a:lstStyle/>
          <a:p>
            <a:r>
              <a:rPr lang="en-US" sz="2000" dirty="0">
                <a:solidFill>
                  <a:srgbClr val="002060"/>
                </a:solidFill>
              </a:rPr>
              <a:t>Numerical design and analysis require validation through testing. While many test cases are available in the literature, in some instances dedicated experimental tests are carried out in collaboration with universities.</a:t>
            </a:r>
            <a:endParaRPr lang="it-IT" sz="2000" dirty="0">
              <a:solidFill>
                <a:srgbClr val="002060"/>
              </a:solidFill>
            </a:endParaRPr>
          </a:p>
        </p:txBody>
      </p:sp>
      <p:sp>
        <p:nvSpPr>
          <p:cNvPr id="6" name="CasellaDiTesto 5">
            <a:extLst>
              <a:ext uri="{FF2B5EF4-FFF2-40B4-BE49-F238E27FC236}">
                <a16:creationId xmlns:a16="http://schemas.microsoft.com/office/drawing/2014/main" id="{ED67CF37-27BE-75F6-51DC-62419C9A3039}"/>
              </a:ext>
            </a:extLst>
          </p:cNvPr>
          <p:cNvSpPr txBox="1"/>
          <p:nvPr/>
        </p:nvSpPr>
        <p:spPr>
          <a:xfrm>
            <a:off x="402336" y="6444366"/>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
        <p:nvSpPr>
          <p:cNvPr id="8" name="Rettangolo 35">
            <a:extLst>
              <a:ext uri="{FF2B5EF4-FFF2-40B4-BE49-F238E27FC236}">
                <a16:creationId xmlns:a16="http://schemas.microsoft.com/office/drawing/2014/main" id="{F3B648EF-F6D5-C262-0E7C-1948A5112675}"/>
              </a:ext>
            </a:extLst>
          </p:cNvPr>
          <p:cNvSpPr/>
          <p:nvPr/>
        </p:nvSpPr>
        <p:spPr bwMode="auto">
          <a:xfrm>
            <a:off x="320040" y="102777"/>
            <a:ext cx="10799064" cy="438585"/>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Experimental Tests</a:t>
            </a:r>
          </a:p>
        </p:txBody>
      </p:sp>
      <p:sp>
        <p:nvSpPr>
          <p:cNvPr id="9" name="Text Box 15">
            <a:extLst>
              <a:ext uri="{FF2B5EF4-FFF2-40B4-BE49-F238E27FC236}">
                <a16:creationId xmlns:a16="http://schemas.microsoft.com/office/drawing/2014/main" id="{F6AD0B07-C371-46ED-5564-12CCD75DAE7A}"/>
              </a:ext>
            </a:extLst>
          </p:cNvPr>
          <p:cNvSpPr txBox="1">
            <a:spLocks noChangeArrowheads="1"/>
          </p:cNvSpPr>
          <p:nvPr/>
        </p:nvSpPr>
        <p:spPr bwMode="auto">
          <a:xfrm>
            <a:off x="7701621" y="2793128"/>
            <a:ext cx="360704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07988">
              <a:defRPr>
                <a:solidFill>
                  <a:schemeClr val="tx1"/>
                </a:solidFill>
                <a:latin typeface="Arial" panose="020B0604020202020204" pitchFamily="34" charset="0"/>
              </a:defRPr>
            </a:lvl1pPr>
            <a:lvl2pPr marL="742950" indent="-285750" defTabSz="407988">
              <a:defRPr>
                <a:solidFill>
                  <a:schemeClr val="tx1"/>
                </a:solidFill>
                <a:latin typeface="Arial" panose="020B0604020202020204" pitchFamily="34" charset="0"/>
              </a:defRPr>
            </a:lvl2pPr>
            <a:lvl3pPr marL="1143000" indent="-228600" defTabSz="407988">
              <a:defRPr>
                <a:solidFill>
                  <a:schemeClr val="tx1"/>
                </a:solidFill>
                <a:latin typeface="Arial" panose="020B0604020202020204" pitchFamily="34" charset="0"/>
              </a:defRPr>
            </a:lvl3pPr>
            <a:lvl4pPr marL="1600200" indent="-228600" defTabSz="407988">
              <a:defRPr>
                <a:solidFill>
                  <a:schemeClr val="tx1"/>
                </a:solidFill>
                <a:latin typeface="Arial" panose="020B0604020202020204" pitchFamily="34" charset="0"/>
              </a:defRPr>
            </a:lvl4pPr>
            <a:lvl5pPr marL="2057400" indent="-228600" defTabSz="407988">
              <a:defRPr>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100000"/>
              <a:buFont typeface="Times New Roman" panose="02020603050405020304" pitchFamily="18" charset="0"/>
              <a:buNone/>
            </a:pPr>
            <a:r>
              <a:rPr lang="it-IT" altLang="it-IT" sz="1200" b="1" i="1" dirty="0" err="1">
                <a:solidFill>
                  <a:schemeClr val="tx2"/>
                </a:solidFill>
                <a:ea typeface="Arial Unicode MS" panose="020B0604020202020204" pitchFamily="34" charset="-128"/>
                <a:cs typeface="Arial Unicode MS" panose="020B0604020202020204" pitchFamily="34" charset="-128"/>
              </a:rPr>
              <a:t>Experimental</a:t>
            </a:r>
            <a:r>
              <a:rPr lang="it-IT" altLang="it-IT" sz="1200" b="1" i="1" dirty="0">
                <a:solidFill>
                  <a:schemeClr val="tx2"/>
                </a:solidFill>
                <a:ea typeface="Arial Unicode MS" panose="020B0604020202020204" pitchFamily="34" charset="-128"/>
                <a:cs typeface="Arial Unicode MS" panose="020B0604020202020204" pitchFamily="34" charset="-128"/>
              </a:rPr>
              <a:t> and </a:t>
            </a:r>
            <a:r>
              <a:rPr lang="it-IT" altLang="it-IT" sz="1200" b="1" i="1" dirty="0" err="1">
                <a:solidFill>
                  <a:schemeClr val="tx2"/>
                </a:solidFill>
                <a:ea typeface="Arial Unicode MS" panose="020B0604020202020204" pitchFamily="34" charset="-128"/>
                <a:cs typeface="Arial Unicode MS" panose="020B0604020202020204" pitchFamily="34" charset="-128"/>
              </a:rPr>
              <a:t>Numerical</a:t>
            </a:r>
            <a:r>
              <a:rPr lang="it-IT" altLang="it-IT" sz="1200" b="1" i="1" dirty="0">
                <a:solidFill>
                  <a:schemeClr val="tx2"/>
                </a:solidFill>
                <a:ea typeface="Arial Unicode MS" panose="020B0604020202020204" pitchFamily="34" charset="-128"/>
                <a:cs typeface="Arial Unicode MS" panose="020B0604020202020204" pitchFamily="34" charset="-128"/>
              </a:rPr>
              <a:t> </a:t>
            </a:r>
            <a:r>
              <a:rPr lang="it-IT" altLang="it-IT" sz="1200" b="1" i="1" dirty="0" err="1">
                <a:solidFill>
                  <a:schemeClr val="tx2"/>
                </a:solidFill>
                <a:ea typeface="Arial Unicode MS" panose="020B0604020202020204" pitchFamily="34" charset="-128"/>
                <a:cs typeface="Arial Unicode MS" panose="020B0604020202020204" pitchFamily="34" charset="-128"/>
              </a:rPr>
              <a:t>Comparison</a:t>
            </a:r>
            <a:endParaRPr lang="it-IT" altLang="it-IT" sz="1200" b="1" i="1" dirty="0">
              <a:solidFill>
                <a:schemeClr val="tx2"/>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6934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5">
            <a:extLst>
              <a:ext uri="{FF2B5EF4-FFF2-40B4-BE49-F238E27FC236}">
                <a16:creationId xmlns:a16="http://schemas.microsoft.com/office/drawing/2014/main" id="{C68D466E-A3A8-9076-BFA1-EDB36EF602D0}"/>
              </a:ext>
            </a:extLst>
          </p:cNvPr>
          <p:cNvSpPr/>
          <p:nvPr/>
        </p:nvSpPr>
        <p:spPr bwMode="auto">
          <a:xfrm>
            <a:off x="475488" y="154102"/>
            <a:ext cx="10561320" cy="457081"/>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Considered Range of Temperatures for Different Applications</a:t>
            </a:r>
          </a:p>
        </p:txBody>
      </p:sp>
      <p:sp>
        <p:nvSpPr>
          <p:cNvPr id="7" name="CasellaDiTesto 6">
            <a:extLst>
              <a:ext uri="{FF2B5EF4-FFF2-40B4-BE49-F238E27FC236}">
                <a16:creationId xmlns:a16="http://schemas.microsoft.com/office/drawing/2014/main" id="{68612100-DE85-D152-470C-193B62B13621}"/>
              </a:ext>
            </a:extLst>
          </p:cNvPr>
          <p:cNvSpPr txBox="1"/>
          <p:nvPr/>
        </p:nvSpPr>
        <p:spPr>
          <a:xfrm>
            <a:off x="3720536" y="1538026"/>
            <a:ext cx="6468139" cy="646331"/>
          </a:xfrm>
          <a:prstGeom prst="rect">
            <a:avLst/>
          </a:prstGeom>
          <a:noFill/>
        </p:spPr>
        <p:txBody>
          <a:bodyPr wrap="square" rtlCol="0">
            <a:spAutoFit/>
          </a:bodyPr>
          <a:lstStyle/>
          <a:p>
            <a:r>
              <a:rPr lang="it-IT" b="1" dirty="0">
                <a:solidFill>
                  <a:srgbClr val="002060"/>
                </a:solidFill>
              </a:rPr>
              <a:t>Max. Temperature                                             Max. Pressure</a:t>
            </a:r>
            <a:r>
              <a:rPr lang="it-IT" b="1" dirty="0"/>
              <a:t>                                                                </a:t>
            </a:r>
          </a:p>
          <a:p>
            <a:r>
              <a:rPr lang="it-IT" b="1" dirty="0"/>
              <a:t>                                                                 </a:t>
            </a:r>
          </a:p>
        </p:txBody>
      </p:sp>
      <p:sp>
        <p:nvSpPr>
          <p:cNvPr id="3" name="CasellaDiTesto 2">
            <a:extLst>
              <a:ext uri="{FF2B5EF4-FFF2-40B4-BE49-F238E27FC236}">
                <a16:creationId xmlns:a16="http://schemas.microsoft.com/office/drawing/2014/main" id="{E6B98811-F7C4-111E-1A21-D3C9B5F9D4D7}"/>
              </a:ext>
            </a:extLst>
          </p:cNvPr>
          <p:cNvSpPr txBox="1"/>
          <p:nvPr/>
        </p:nvSpPr>
        <p:spPr>
          <a:xfrm>
            <a:off x="475488" y="741244"/>
            <a:ext cx="10561320" cy="769441"/>
          </a:xfrm>
          <a:prstGeom prst="rect">
            <a:avLst/>
          </a:prstGeom>
          <a:noFill/>
        </p:spPr>
        <p:txBody>
          <a:bodyPr wrap="square">
            <a:spAutoFit/>
          </a:bodyPr>
          <a:lstStyle/>
          <a:p>
            <a:r>
              <a:rPr lang="en-US" sz="2200" dirty="0">
                <a:solidFill>
                  <a:srgbClr val="002060"/>
                </a:solidFill>
              </a:rPr>
              <a:t>To meet the demanding operating conditions of the project, the turbine will be custom-engineered for high pressure and temperature performance.</a:t>
            </a:r>
          </a:p>
        </p:txBody>
      </p:sp>
      <p:sp>
        <p:nvSpPr>
          <p:cNvPr id="5" name="Rettangolo 4">
            <a:extLst>
              <a:ext uri="{FF2B5EF4-FFF2-40B4-BE49-F238E27FC236}">
                <a16:creationId xmlns:a16="http://schemas.microsoft.com/office/drawing/2014/main" id="{C31ABBF9-C406-3415-A0CE-AE27AB1DB9B8}"/>
              </a:ext>
            </a:extLst>
          </p:cNvPr>
          <p:cNvSpPr/>
          <p:nvPr/>
        </p:nvSpPr>
        <p:spPr>
          <a:xfrm>
            <a:off x="3846465" y="2377921"/>
            <a:ext cx="2629693" cy="297187"/>
          </a:xfrm>
          <a:prstGeom prst="rect">
            <a:avLst/>
          </a:prstGeom>
          <a:gradFill flip="none" rotWithShape="1">
            <a:gsLst>
              <a:gs pos="0">
                <a:srgbClr val="FFFF00"/>
              </a:gs>
              <a:gs pos="40000">
                <a:srgbClr val="FFC000"/>
              </a:gs>
              <a:gs pos="100000">
                <a:srgbClr val="FF000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083A130-6D93-7F31-9F8E-FB887CCF007B}"/>
              </a:ext>
            </a:extLst>
          </p:cNvPr>
          <p:cNvSpPr/>
          <p:nvPr/>
        </p:nvSpPr>
        <p:spPr>
          <a:xfrm>
            <a:off x="7742508" y="2373717"/>
            <a:ext cx="2629693" cy="297187"/>
          </a:xfrm>
          <a:prstGeom prst="rect">
            <a:avLst/>
          </a:prstGeom>
          <a:gradFill flip="none" rotWithShape="1">
            <a:gsLst>
              <a:gs pos="0">
                <a:schemeClr val="accent4">
                  <a:lumMod val="20000"/>
                  <a:lumOff val="80000"/>
                </a:schemeClr>
              </a:gs>
              <a:gs pos="52000">
                <a:srgbClr val="00B0F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97C3C13-7F5D-233A-7BB7-4FF1E64741C2}"/>
              </a:ext>
            </a:extLst>
          </p:cNvPr>
          <p:cNvSpPr txBox="1"/>
          <p:nvPr/>
        </p:nvSpPr>
        <p:spPr>
          <a:xfrm>
            <a:off x="469284" y="1573530"/>
            <a:ext cx="2391377" cy="4660203"/>
          </a:xfrm>
          <a:prstGeom prst="rect">
            <a:avLst/>
          </a:prstGeom>
          <a:noFill/>
        </p:spPr>
        <p:txBody>
          <a:bodyPr wrap="square" rtlCol="0">
            <a:spAutoFit/>
          </a:bodyPr>
          <a:lstStyle/>
          <a:p>
            <a:r>
              <a:rPr lang="it-IT" b="1" dirty="0">
                <a:solidFill>
                  <a:srgbClr val="002060"/>
                </a:solidFill>
              </a:rPr>
              <a:t>Turbine </a:t>
            </a:r>
            <a:r>
              <a:rPr lang="it-IT" b="1" dirty="0" err="1">
                <a:solidFill>
                  <a:srgbClr val="002060"/>
                </a:solidFill>
              </a:rPr>
              <a:t>Appliction</a:t>
            </a:r>
            <a:endParaRPr lang="it-IT" b="1" dirty="0">
              <a:solidFill>
                <a:srgbClr val="002060"/>
              </a:solidFill>
            </a:endParaRPr>
          </a:p>
          <a:p>
            <a:pPr marL="285750" indent="-285750">
              <a:buFont typeface="Arial" panose="020B0604020202020204" pitchFamily="34" charset="0"/>
              <a:buChar char="•"/>
            </a:pPr>
            <a:endParaRPr lang="it-IT" dirty="0">
              <a:solidFill>
                <a:srgbClr val="002060"/>
              </a:solidFill>
            </a:endParaRPr>
          </a:p>
          <a:p>
            <a:pPr marL="285750" indent="-285750">
              <a:buFont typeface="Arial" panose="020B0604020202020204" pitchFamily="34" charset="0"/>
              <a:buChar char="•"/>
            </a:pPr>
            <a:r>
              <a:rPr lang="it-IT" dirty="0">
                <a:solidFill>
                  <a:srgbClr val="002060"/>
                </a:solidFill>
              </a:rPr>
              <a:t>Waste to Energy</a:t>
            </a:r>
          </a:p>
          <a:p>
            <a:endParaRPr lang="it-IT" dirty="0">
              <a:solidFill>
                <a:srgbClr val="002060"/>
              </a:solidFill>
            </a:endParaRPr>
          </a:p>
          <a:p>
            <a:pPr marL="285750" indent="-285750">
              <a:buFont typeface="Arial" panose="020B0604020202020204" pitchFamily="34" charset="0"/>
              <a:buChar char="•"/>
            </a:pPr>
            <a:endParaRPr lang="it-IT" dirty="0">
              <a:solidFill>
                <a:srgbClr val="002060"/>
              </a:solidFill>
            </a:endParaRPr>
          </a:p>
          <a:p>
            <a:pPr marL="285750" indent="-285750">
              <a:buFont typeface="Arial" panose="020B0604020202020204" pitchFamily="34" charset="0"/>
              <a:buChar char="•"/>
            </a:pPr>
            <a:r>
              <a:rPr lang="it-IT" dirty="0" err="1">
                <a:solidFill>
                  <a:srgbClr val="002060"/>
                </a:solidFill>
              </a:rPr>
              <a:t>Biomass</a:t>
            </a:r>
            <a:endParaRPr lang="it-IT" dirty="0">
              <a:solidFill>
                <a:srgbClr val="002060"/>
              </a:solidFill>
            </a:endParaRPr>
          </a:p>
          <a:p>
            <a:endParaRPr lang="it-IT" dirty="0">
              <a:solidFill>
                <a:srgbClr val="002060"/>
              </a:solidFill>
            </a:endParaRPr>
          </a:p>
          <a:p>
            <a:pPr marL="285750" indent="-285750">
              <a:buFont typeface="Arial" panose="020B0604020202020204" pitchFamily="34" charset="0"/>
              <a:buChar char="•"/>
            </a:pPr>
            <a:endParaRPr lang="it-IT" dirty="0">
              <a:solidFill>
                <a:srgbClr val="002060"/>
              </a:solidFill>
            </a:endParaRPr>
          </a:p>
          <a:p>
            <a:pPr marL="285750" indent="-285750">
              <a:buFont typeface="Arial" panose="020B0604020202020204" pitchFamily="34" charset="0"/>
              <a:buChar char="•"/>
            </a:pPr>
            <a:r>
              <a:rPr lang="it-IT" dirty="0" err="1">
                <a:solidFill>
                  <a:srgbClr val="002060"/>
                </a:solidFill>
              </a:rPr>
              <a:t>Oil&amp;Gas</a:t>
            </a:r>
            <a:endParaRPr lang="it-IT" dirty="0">
              <a:solidFill>
                <a:srgbClr val="002060"/>
              </a:solidFill>
            </a:endParaRPr>
          </a:p>
          <a:p>
            <a:endParaRPr lang="it-IT" dirty="0">
              <a:solidFill>
                <a:srgbClr val="002060"/>
              </a:solidFill>
            </a:endParaRPr>
          </a:p>
          <a:p>
            <a:pPr marL="285750" indent="-285750">
              <a:buFont typeface="Arial" panose="020B0604020202020204" pitchFamily="34" charset="0"/>
              <a:buChar char="•"/>
            </a:pPr>
            <a:endParaRPr lang="it-IT" dirty="0">
              <a:solidFill>
                <a:srgbClr val="002060"/>
              </a:solidFill>
            </a:endParaRPr>
          </a:p>
          <a:p>
            <a:pPr marL="285750" indent="-285750">
              <a:buFont typeface="Arial" panose="020B0604020202020204" pitchFamily="34" charset="0"/>
              <a:buChar char="•"/>
            </a:pPr>
            <a:r>
              <a:rPr lang="it-IT" dirty="0">
                <a:solidFill>
                  <a:srgbClr val="002060"/>
                </a:solidFill>
              </a:rPr>
              <a:t>Maritime</a:t>
            </a:r>
          </a:p>
          <a:p>
            <a:endParaRPr lang="it-IT" dirty="0">
              <a:solidFill>
                <a:srgbClr val="002060"/>
              </a:solidFill>
            </a:endParaRPr>
          </a:p>
          <a:p>
            <a:pPr marL="285750" indent="-285750">
              <a:buFont typeface="Arial" panose="020B0604020202020204" pitchFamily="34" charset="0"/>
              <a:buChar char="•"/>
            </a:pPr>
            <a:endParaRPr lang="it-IT" dirty="0">
              <a:solidFill>
                <a:srgbClr val="002060"/>
              </a:solidFill>
            </a:endParaRPr>
          </a:p>
          <a:p>
            <a:pPr marL="285750" indent="-285750">
              <a:buFont typeface="Arial" panose="020B0604020202020204" pitchFamily="34" charset="0"/>
              <a:buChar char="•"/>
            </a:pPr>
            <a:r>
              <a:rPr lang="it-IT" dirty="0">
                <a:solidFill>
                  <a:srgbClr val="002060"/>
                </a:solidFill>
              </a:rPr>
              <a:t>Sugar </a:t>
            </a:r>
            <a:r>
              <a:rPr lang="it-IT" dirty="0" err="1">
                <a:solidFill>
                  <a:srgbClr val="002060"/>
                </a:solidFill>
              </a:rPr>
              <a:t>Plants</a:t>
            </a:r>
            <a:endParaRPr lang="it-IT" dirty="0">
              <a:solidFill>
                <a:srgbClr val="002060"/>
              </a:solidFill>
            </a:endParaRPr>
          </a:p>
          <a:p>
            <a:endParaRPr lang="it-IT" dirty="0">
              <a:solidFill>
                <a:srgbClr val="002060"/>
              </a:solidFill>
            </a:endParaRPr>
          </a:p>
          <a:p>
            <a:pPr marL="285750" indent="-285750">
              <a:buFont typeface="Arial" panose="020B0604020202020204" pitchFamily="34" charset="0"/>
              <a:buChar char="•"/>
            </a:pPr>
            <a:endParaRPr lang="it-IT" dirty="0">
              <a:solidFill>
                <a:srgbClr val="002060"/>
              </a:solidFill>
            </a:endParaRPr>
          </a:p>
          <a:p>
            <a:pPr marL="285750" indent="-285750">
              <a:buFont typeface="Arial" panose="020B0604020202020204" pitchFamily="34" charset="0"/>
              <a:buChar char="•"/>
            </a:pPr>
            <a:r>
              <a:rPr lang="it-IT" dirty="0" err="1">
                <a:solidFill>
                  <a:srgbClr val="002060"/>
                </a:solidFill>
              </a:rPr>
              <a:t>Nuclear</a:t>
            </a:r>
            <a:endParaRPr lang="it-IT" dirty="0">
              <a:solidFill>
                <a:srgbClr val="002060"/>
              </a:solidFill>
            </a:endParaRPr>
          </a:p>
        </p:txBody>
      </p:sp>
      <p:sp>
        <p:nvSpPr>
          <p:cNvPr id="12" name="CasellaDiTesto 11">
            <a:extLst>
              <a:ext uri="{FF2B5EF4-FFF2-40B4-BE49-F238E27FC236}">
                <a16:creationId xmlns:a16="http://schemas.microsoft.com/office/drawing/2014/main" id="{6A628E71-783D-B8B3-AD2F-14D618F1BC0C}"/>
              </a:ext>
            </a:extLst>
          </p:cNvPr>
          <p:cNvSpPr txBox="1"/>
          <p:nvPr/>
        </p:nvSpPr>
        <p:spPr>
          <a:xfrm>
            <a:off x="7683862" y="1953064"/>
            <a:ext cx="3083075" cy="338924"/>
          </a:xfrm>
          <a:prstGeom prst="rect">
            <a:avLst/>
          </a:prstGeom>
          <a:noFill/>
        </p:spPr>
        <p:txBody>
          <a:bodyPr wrap="square">
            <a:spAutoFit/>
          </a:bodyPr>
          <a:lstStyle/>
          <a:p>
            <a:r>
              <a:rPr lang="it-IT" dirty="0">
                <a:solidFill>
                  <a:srgbClr val="002060"/>
                </a:solidFill>
              </a:rPr>
              <a:t>20 Bara                           140 Bara</a:t>
            </a:r>
          </a:p>
        </p:txBody>
      </p:sp>
      <p:sp>
        <p:nvSpPr>
          <p:cNvPr id="13" name="Freccia in giù 12">
            <a:extLst>
              <a:ext uri="{FF2B5EF4-FFF2-40B4-BE49-F238E27FC236}">
                <a16:creationId xmlns:a16="http://schemas.microsoft.com/office/drawing/2014/main" id="{DE0EDC8E-DD46-B6A6-E345-EC300E68F432}"/>
              </a:ext>
            </a:extLst>
          </p:cNvPr>
          <p:cNvSpPr/>
          <p:nvPr/>
        </p:nvSpPr>
        <p:spPr>
          <a:xfrm rot="10800000">
            <a:off x="5711295" y="2680727"/>
            <a:ext cx="306289" cy="213787"/>
          </a:xfrm>
          <a:prstGeom prst="downArrow">
            <a:avLst/>
          </a:prstGeom>
          <a:solidFill>
            <a:srgbClr val="F774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a:extLst>
              <a:ext uri="{FF2B5EF4-FFF2-40B4-BE49-F238E27FC236}">
                <a16:creationId xmlns:a16="http://schemas.microsoft.com/office/drawing/2014/main" id="{65E60F66-0FDD-3DA8-48BE-319BBA7BB4B5}"/>
              </a:ext>
            </a:extLst>
          </p:cNvPr>
          <p:cNvSpPr/>
          <p:nvPr/>
        </p:nvSpPr>
        <p:spPr>
          <a:xfrm rot="10800000">
            <a:off x="8492771" y="2685851"/>
            <a:ext cx="306289" cy="236098"/>
          </a:xfrm>
          <a:prstGeom prst="down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43C4B4AE-B2C6-5297-3C82-D29FDF642F93}"/>
              </a:ext>
            </a:extLst>
          </p:cNvPr>
          <p:cNvSpPr txBox="1"/>
          <p:nvPr/>
        </p:nvSpPr>
        <p:spPr>
          <a:xfrm>
            <a:off x="3730061" y="1956960"/>
            <a:ext cx="3152572" cy="646331"/>
          </a:xfrm>
          <a:prstGeom prst="rect">
            <a:avLst/>
          </a:prstGeom>
          <a:noFill/>
        </p:spPr>
        <p:txBody>
          <a:bodyPr wrap="square" rtlCol="0">
            <a:spAutoFit/>
          </a:bodyPr>
          <a:lstStyle/>
          <a:p>
            <a:r>
              <a:rPr lang="it-IT" dirty="0" err="1">
                <a:solidFill>
                  <a:srgbClr val="002060"/>
                </a:solidFill>
              </a:rPr>
              <a:t>Saturated</a:t>
            </a:r>
            <a:r>
              <a:rPr lang="it-IT" dirty="0">
                <a:solidFill>
                  <a:srgbClr val="002060"/>
                </a:solidFill>
              </a:rPr>
              <a:t> </a:t>
            </a:r>
            <a:r>
              <a:rPr lang="it-IT" dirty="0" err="1">
                <a:solidFill>
                  <a:srgbClr val="002060"/>
                </a:solidFill>
              </a:rPr>
              <a:t>Steam</a:t>
            </a:r>
            <a:r>
              <a:rPr lang="it-IT" dirty="0">
                <a:solidFill>
                  <a:srgbClr val="002060"/>
                </a:solidFill>
              </a:rPr>
              <a:t>         530 °C</a:t>
            </a:r>
          </a:p>
          <a:p>
            <a:endParaRPr lang="it-IT" dirty="0">
              <a:solidFill>
                <a:srgbClr val="002060"/>
              </a:solidFill>
            </a:endParaRPr>
          </a:p>
        </p:txBody>
      </p:sp>
      <p:sp>
        <p:nvSpPr>
          <p:cNvPr id="17" name="Rettangolo 16">
            <a:extLst>
              <a:ext uri="{FF2B5EF4-FFF2-40B4-BE49-F238E27FC236}">
                <a16:creationId xmlns:a16="http://schemas.microsoft.com/office/drawing/2014/main" id="{E41BE614-9E3D-BFCC-F289-4F4C45AC160C}"/>
              </a:ext>
            </a:extLst>
          </p:cNvPr>
          <p:cNvSpPr/>
          <p:nvPr/>
        </p:nvSpPr>
        <p:spPr>
          <a:xfrm>
            <a:off x="3846465" y="3145559"/>
            <a:ext cx="2629693" cy="297187"/>
          </a:xfrm>
          <a:prstGeom prst="rect">
            <a:avLst/>
          </a:prstGeom>
          <a:gradFill flip="none" rotWithShape="1">
            <a:gsLst>
              <a:gs pos="0">
                <a:srgbClr val="FFFF00"/>
              </a:gs>
              <a:gs pos="40000">
                <a:srgbClr val="FFC000"/>
              </a:gs>
              <a:gs pos="100000">
                <a:srgbClr val="FF000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4946C79E-5DE9-FC6B-4D63-BF9604DA3ECE}"/>
              </a:ext>
            </a:extLst>
          </p:cNvPr>
          <p:cNvSpPr/>
          <p:nvPr/>
        </p:nvSpPr>
        <p:spPr>
          <a:xfrm>
            <a:off x="7742508" y="3141355"/>
            <a:ext cx="2629693" cy="297187"/>
          </a:xfrm>
          <a:prstGeom prst="rect">
            <a:avLst/>
          </a:prstGeom>
          <a:gradFill flip="none" rotWithShape="1">
            <a:gsLst>
              <a:gs pos="0">
                <a:schemeClr val="accent4">
                  <a:lumMod val="20000"/>
                  <a:lumOff val="80000"/>
                </a:schemeClr>
              </a:gs>
              <a:gs pos="52000">
                <a:srgbClr val="00B0F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a:extLst>
              <a:ext uri="{FF2B5EF4-FFF2-40B4-BE49-F238E27FC236}">
                <a16:creationId xmlns:a16="http://schemas.microsoft.com/office/drawing/2014/main" id="{8454851F-4B38-6718-5548-67637CD4411B}"/>
              </a:ext>
            </a:extLst>
          </p:cNvPr>
          <p:cNvSpPr/>
          <p:nvPr/>
        </p:nvSpPr>
        <p:spPr>
          <a:xfrm rot="10800000">
            <a:off x="6084697" y="3471505"/>
            <a:ext cx="306289" cy="1906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a:extLst>
              <a:ext uri="{FF2B5EF4-FFF2-40B4-BE49-F238E27FC236}">
                <a16:creationId xmlns:a16="http://schemas.microsoft.com/office/drawing/2014/main" id="{A154F55D-102B-52ED-0351-6623903A8692}"/>
              </a:ext>
            </a:extLst>
          </p:cNvPr>
          <p:cNvSpPr/>
          <p:nvPr/>
        </p:nvSpPr>
        <p:spPr>
          <a:xfrm rot="10800000">
            <a:off x="9322852" y="3453488"/>
            <a:ext cx="306289" cy="204459"/>
          </a:xfrm>
          <a:prstGeom prst="down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62A0F0E5-8DC0-62D3-D703-170129C8C0D4}"/>
              </a:ext>
            </a:extLst>
          </p:cNvPr>
          <p:cNvSpPr/>
          <p:nvPr/>
        </p:nvSpPr>
        <p:spPr>
          <a:xfrm>
            <a:off x="3846465" y="3913198"/>
            <a:ext cx="2629693" cy="297187"/>
          </a:xfrm>
          <a:prstGeom prst="rect">
            <a:avLst/>
          </a:prstGeom>
          <a:gradFill flip="none" rotWithShape="1">
            <a:gsLst>
              <a:gs pos="0">
                <a:srgbClr val="FFFF00"/>
              </a:gs>
              <a:gs pos="40000">
                <a:srgbClr val="FFC000"/>
              </a:gs>
              <a:gs pos="100000">
                <a:srgbClr val="FF000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72C092C1-9ACB-E422-A563-EF8ECF52C0E2}"/>
              </a:ext>
            </a:extLst>
          </p:cNvPr>
          <p:cNvSpPr/>
          <p:nvPr/>
        </p:nvSpPr>
        <p:spPr>
          <a:xfrm>
            <a:off x="7742508" y="3908994"/>
            <a:ext cx="2629693" cy="297187"/>
          </a:xfrm>
          <a:prstGeom prst="rect">
            <a:avLst/>
          </a:prstGeom>
          <a:gradFill flip="none" rotWithShape="1">
            <a:gsLst>
              <a:gs pos="0">
                <a:schemeClr val="accent4">
                  <a:lumMod val="20000"/>
                  <a:lumOff val="80000"/>
                </a:schemeClr>
              </a:gs>
              <a:gs pos="52000">
                <a:srgbClr val="00B0F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in giù 22">
            <a:extLst>
              <a:ext uri="{FF2B5EF4-FFF2-40B4-BE49-F238E27FC236}">
                <a16:creationId xmlns:a16="http://schemas.microsoft.com/office/drawing/2014/main" id="{F73F07C8-365E-DA45-C442-A87186F68E67}"/>
              </a:ext>
            </a:extLst>
          </p:cNvPr>
          <p:cNvSpPr/>
          <p:nvPr/>
        </p:nvSpPr>
        <p:spPr>
          <a:xfrm rot="10800000">
            <a:off x="5909531" y="4225332"/>
            <a:ext cx="306289" cy="20446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in giù 23">
            <a:extLst>
              <a:ext uri="{FF2B5EF4-FFF2-40B4-BE49-F238E27FC236}">
                <a16:creationId xmlns:a16="http://schemas.microsoft.com/office/drawing/2014/main" id="{A3D1FBD6-DC79-F1E9-F763-3B701AB4F91B}"/>
              </a:ext>
            </a:extLst>
          </p:cNvPr>
          <p:cNvSpPr/>
          <p:nvPr/>
        </p:nvSpPr>
        <p:spPr>
          <a:xfrm rot="10800000">
            <a:off x="9718885" y="4221127"/>
            <a:ext cx="306289" cy="204459"/>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60B74FFC-DA4B-F932-E1C2-40197E47B664}"/>
              </a:ext>
            </a:extLst>
          </p:cNvPr>
          <p:cNvSpPr/>
          <p:nvPr/>
        </p:nvSpPr>
        <p:spPr>
          <a:xfrm>
            <a:off x="3846464" y="4619151"/>
            <a:ext cx="2629693" cy="297187"/>
          </a:xfrm>
          <a:prstGeom prst="rect">
            <a:avLst/>
          </a:prstGeom>
          <a:gradFill flip="none" rotWithShape="1">
            <a:gsLst>
              <a:gs pos="0">
                <a:srgbClr val="FFFF00"/>
              </a:gs>
              <a:gs pos="40000">
                <a:srgbClr val="FFC000"/>
              </a:gs>
              <a:gs pos="100000">
                <a:srgbClr val="FF000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6382B449-7FD6-0F3E-11C5-B845B246CF3B}"/>
              </a:ext>
            </a:extLst>
          </p:cNvPr>
          <p:cNvSpPr/>
          <p:nvPr/>
        </p:nvSpPr>
        <p:spPr>
          <a:xfrm>
            <a:off x="7742507" y="4614947"/>
            <a:ext cx="2629693" cy="297187"/>
          </a:xfrm>
          <a:prstGeom prst="rect">
            <a:avLst/>
          </a:prstGeom>
          <a:gradFill flip="none" rotWithShape="1">
            <a:gsLst>
              <a:gs pos="0">
                <a:schemeClr val="accent4">
                  <a:lumMod val="20000"/>
                  <a:lumOff val="80000"/>
                </a:schemeClr>
              </a:gs>
              <a:gs pos="52000">
                <a:srgbClr val="00B0F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giù 26">
            <a:extLst>
              <a:ext uri="{FF2B5EF4-FFF2-40B4-BE49-F238E27FC236}">
                <a16:creationId xmlns:a16="http://schemas.microsoft.com/office/drawing/2014/main" id="{0629F553-C836-C072-7FFD-D16EFFE12590}"/>
              </a:ext>
            </a:extLst>
          </p:cNvPr>
          <p:cNvSpPr/>
          <p:nvPr/>
        </p:nvSpPr>
        <p:spPr>
          <a:xfrm rot="10800000">
            <a:off x="3846463" y="4931175"/>
            <a:ext cx="306289" cy="20457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in giù 27">
            <a:extLst>
              <a:ext uri="{FF2B5EF4-FFF2-40B4-BE49-F238E27FC236}">
                <a16:creationId xmlns:a16="http://schemas.microsoft.com/office/drawing/2014/main" id="{C031B6BC-9E24-8EDF-ED48-F99D7F6E2460}"/>
              </a:ext>
            </a:extLst>
          </p:cNvPr>
          <p:cNvSpPr/>
          <p:nvPr/>
        </p:nvSpPr>
        <p:spPr>
          <a:xfrm rot="10800000">
            <a:off x="7742506" y="4937410"/>
            <a:ext cx="306289" cy="194129"/>
          </a:xfrm>
          <a:prstGeom prst="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4E141444-B377-B5C5-B7D7-5EC7DB7C06DC}"/>
              </a:ext>
            </a:extLst>
          </p:cNvPr>
          <p:cNvSpPr/>
          <p:nvPr/>
        </p:nvSpPr>
        <p:spPr>
          <a:xfrm>
            <a:off x="3846464" y="5433393"/>
            <a:ext cx="2629693" cy="297187"/>
          </a:xfrm>
          <a:prstGeom prst="rect">
            <a:avLst/>
          </a:prstGeom>
          <a:gradFill flip="none" rotWithShape="1">
            <a:gsLst>
              <a:gs pos="0">
                <a:srgbClr val="FFFF00"/>
              </a:gs>
              <a:gs pos="40000">
                <a:srgbClr val="FFC000"/>
              </a:gs>
              <a:gs pos="100000">
                <a:srgbClr val="FF000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D700B230-53A2-1BD1-A88E-D90168F9CF9E}"/>
              </a:ext>
            </a:extLst>
          </p:cNvPr>
          <p:cNvSpPr/>
          <p:nvPr/>
        </p:nvSpPr>
        <p:spPr>
          <a:xfrm>
            <a:off x="7742507" y="5429189"/>
            <a:ext cx="2629693" cy="297187"/>
          </a:xfrm>
          <a:prstGeom prst="rect">
            <a:avLst/>
          </a:prstGeom>
          <a:gradFill flip="none" rotWithShape="1">
            <a:gsLst>
              <a:gs pos="0">
                <a:schemeClr val="accent4">
                  <a:lumMod val="20000"/>
                  <a:lumOff val="80000"/>
                </a:schemeClr>
              </a:gs>
              <a:gs pos="52000">
                <a:srgbClr val="00B0F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in giù 30">
            <a:extLst>
              <a:ext uri="{FF2B5EF4-FFF2-40B4-BE49-F238E27FC236}">
                <a16:creationId xmlns:a16="http://schemas.microsoft.com/office/drawing/2014/main" id="{A1A60CEF-4A91-C3B2-5F04-478CD546A582}"/>
              </a:ext>
            </a:extLst>
          </p:cNvPr>
          <p:cNvSpPr/>
          <p:nvPr/>
        </p:nvSpPr>
        <p:spPr>
          <a:xfrm rot="10800000">
            <a:off x="6122945" y="5745415"/>
            <a:ext cx="306289" cy="1877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reccia in giù 31">
            <a:extLst>
              <a:ext uri="{FF2B5EF4-FFF2-40B4-BE49-F238E27FC236}">
                <a16:creationId xmlns:a16="http://schemas.microsoft.com/office/drawing/2014/main" id="{06CC6FB1-B084-18A0-57C2-22EFCE8E48A5}"/>
              </a:ext>
            </a:extLst>
          </p:cNvPr>
          <p:cNvSpPr/>
          <p:nvPr/>
        </p:nvSpPr>
        <p:spPr>
          <a:xfrm rot="10800000">
            <a:off x="8645916" y="5741212"/>
            <a:ext cx="306289" cy="187781"/>
          </a:xfrm>
          <a:prstGeom prst="down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FCC9F85-694E-8860-9B18-74F2E6A0C244}"/>
              </a:ext>
            </a:extLst>
          </p:cNvPr>
          <p:cNvSpPr/>
          <p:nvPr/>
        </p:nvSpPr>
        <p:spPr>
          <a:xfrm>
            <a:off x="3846464" y="6262011"/>
            <a:ext cx="2629693" cy="297187"/>
          </a:xfrm>
          <a:prstGeom prst="rect">
            <a:avLst/>
          </a:prstGeom>
          <a:gradFill flip="none" rotWithShape="1">
            <a:gsLst>
              <a:gs pos="0">
                <a:srgbClr val="FFFF00"/>
              </a:gs>
              <a:gs pos="40000">
                <a:srgbClr val="FFC000"/>
              </a:gs>
              <a:gs pos="100000">
                <a:srgbClr val="FF000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42C5B45B-B0BB-4B14-D870-2F6BB6DB2B30}"/>
              </a:ext>
            </a:extLst>
          </p:cNvPr>
          <p:cNvSpPr/>
          <p:nvPr/>
        </p:nvSpPr>
        <p:spPr>
          <a:xfrm>
            <a:off x="7742507" y="6257807"/>
            <a:ext cx="2629693" cy="297187"/>
          </a:xfrm>
          <a:prstGeom prst="rect">
            <a:avLst/>
          </a:prstGeom>
          <a:gradFill flip="none" rotWithShape="1">
            <a:gsLst>
              <a:gs pos="0">
                <a:schemeClr val="accent4">
                  <a:lumMod val="20000"/>
                  <a:lumOff val="80000"/>
                </a:schemeClr>
              </a:gs>
              <a:gs pos="52000">
                <a:srgbClr val="00B0F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ccia in giù 34">
            <a:extLst>
              <a:ext uri="{FF2B5EF4-FFF2-40B4-BE49-F238E27FC236}">
                <a16:creationId xmlns:a16="http://schemas.microsoft.com/office/drawing/2014/main" id="{20EC47A9-2B94-086C-2070-55F861D95707}"/>
              </a:ext>
            </a:extLst>
          </p:cNvPr>
          <p:cNvSpPr/>
          <p:nvPr/>
        </p:nvSpPr>
        <p:spPr>
          <a:xfrm rot="10800000">
            <a:off x="6297268" y="6574034"/>
            <a:ext cx="306289" cy="20688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in giù 35">
            <a:extLst>
              <a:ext uri="{FF2B5EF4-FFF2-40B4-BE49-F238E27FC236}">
                <a16:creationId xmlns:a16="http://schemas.microsoft.com/office/drawing/2014/main" id="{76BAB9CB-743A-834D-976E-E535AB1B2356}"/>
              </a:ext>
            </a:extLst>
          </p:cNvPr>
          <p:cNvSpPr/>
          <p:nvPr/>
        </p:nvSpPr>
        <p:spPr>
          <a:xfrm rot="10800000">
            <a:off x="10219055" y="6569830"/>
            <a:ext cx="306289" cy="206887"/>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747E1DC-59A0-53DF-C631-629B8B624A7E}"/>
              </a:ext>
            </a:extLst>
          </p:cNvPr>
          <p:cNvSpPr/>
          <p:nvPr/>
        </p:nvSpPr>
        <p:spPr>
          <a:xfrm>
            <a:off x="400050" y="6076950"/>
            <a:ext cx="10636758" cy="743925"/>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4468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3939EF3-0E4E-9423-4C5C-4B20104DFF64}"/>
              </a:ext>
            </a:extLst>
          </p:cNvPr>
          <p:cNvPicPr>
            <a:picLocks noChangeAspect="1"/>
          </p:cNvPicPr>
          <p:nvPr/>
        </p:nvPicPr>
        <p:blipFill>
          <a:blip r:embed="rId2"/>
          <a:stretch>
            <a:fillRect/>
          </a:stretch>
        </p:blipFill>
        <p:spPr>
          <a:xfrm>
            <a:off x="3589927" y="784276"/>
            <a:ext cx="7364585" cy="5506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ttangolo 35">
            <a:extLst>
              <a:ext uri="{FF2B5EF4-FFF2-40B4-BE49-F238E27FC236}">
                <a16:creationId xmlns:a16="http://schemas.microsoft.com/office/drawing/2014/main" id="{606C1C63-3928-032F-1EC7-206E6DF31ED0}"/>
              </a:ext>
            </a:extLst>
          </p:cNvPr>
          <p:cNvSpPr/>
          <p:nvPr/>
        </p:nvSpPr>
        <p:spPr bwMode="auto">
          <a:xfrm>
            <a:off x="475488" y="218298"/>
            <a:ext cx="10561320" cy="435243"/>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Selection of Casing Material</a:t>
            </a:r>
          </a:p>
        </p:txBody>
      </p:sp>
      <p:sp>
        <p:nvSpPr>
          <p:cNvPr id="2" name="CasellaDiTesto 1">
            <a:extLst>
              <a:ext uri="{FF2B5EF4-FFF2-40B4-BE49-F238E27FC236}">
                <a16:creationId xmlns:a16="http://schemas.microsoft.com/office/drawing/2014/main" id="{8E316B2F-081E-9FE8-127C-6486C725F7D5}"/>
              </a:ext>
            </a:extLst>
          </p:cNvPr>
          <p:cNvSpPr txBox="1"/>
          <p:nvPr/>
        </p:nvSpPr>
        <p:spPr>
          <a:xfrm>
            <a:off x="475488" y="6421805"/>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
        <p:nvSpPr>
          <p:cNvPr id="3" name="CasellaDiTesto 2">
            <a:extLst>
              <a:ext uri="{FF2B5EF4-FFF2-40B4-BE49-F238E27FC236}">
                <a16:creationId xmlns:a16="http://schemas.microsoft.com/office/drawing/2014/main" id="{83316F1F-B59C-8FEC-E8A8-C83CBB94D779}"/>
              </a:ext>
            </a:extLst>
          </p:cNvPr>
          <p:cNvSpPr txBox="1"/>
          <p:nvPr/>
        </p:nvSpPr>
        <p:spPr>
          <a:xfrm>
            <a:off x="475488" y="788887"/>
            <a:ext cx="2769157" cy="3816429"/>
          </a:xfrm>
          <a:prstGeom prst="rect">
            <a:avLst/>
          </a:prstGeom>
          <a:noFill/>
        </p:spPr>
        <p:txBody>
          <a:bodyPr wrap="square">
            <a:spAutoFit/>
          </a:bodyPr>
          <a:lstStyle/>
          <a:p>
            <a:r>
              <a:rPr lang="en-US" sz="2200" dirty="0">
                <a:solidFill>
                  <a:srgbClr val="002060"/>
                </a:solidFill>
              </a:rPr>
              <a:t>The selection of the casing material was driven by the need to ensure reliable performance under high temperature and pressure, as required by the demanding steam conditions typical of nuclear applications.</a:t>
            </a:r>
            <a:endParaRPr lang="it-IT" sz="2200" dirty="0">
              <a:solidFill>
                <a:srgbClr val="002060"/>
              </a:solidFill>
            </a:endParaRPr>
          </a:p>
        </p:txBody>
      </p:sp>
      <p:pic>
        <p:nvPicPr>
          <p:cNvPr id="6" name="Picture 6">
            <a:extLst>
              <a:ext uri="{FF2B5EF4-FFF2-40B4-BE49-F238E27FC236}">
                <a16:creationId xmlns:a16="http://schemas.microsoft.com/office/drawing/2014/main" id="{21FA982A-250B-36B4-86F1-9E31EF97B1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 y="4827867"/>
            <a:ext cx="2384814" cy="1501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061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47D0FD8-99D4-C0EB-B3C8-E3ECA41FE073}"/>
              </a:ext>
            </a:extLst>
          </p:cNvPr>
          <p:cNvPicPr/>
          <p:nvPr/>
        </p:nvPicPr>
        <p:blipFill>
          <a:blip r:embed="rId3" cstate="print">
            <a:extLst>
              <a:ext uri="{28A0092B-C50C-407E-A947-70E740481C1C}">
                <a14:useLocalDpi xmlns:a14="http://schemas.microsoft.com/office/drawing/2010/main" val="0"/>
              </a:ext>
            </a:extLst>
          </a:blip>
          <a:srcRect l="16580" b="17090"/>
          <a:stretch>
            <a:fillRect/>
          </a:stretch>
        </p:blipFill>
        <p:spPr bwMode="auto">
          <a:xfrm>
            <a:off x="3771304" y="1789470"/>
            <a:ext cx="7265504" cy="4291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ttangolo 35">
            <a:extLst>
              <a:ext uri="{FF2B5EF4-FFF2-40B4-BE49-F238E27FC236}">
                <a16:creationId xmlns:a16="http://schemas.microsoft.com/office/drawing/2014/main" id="{93971BDE-C5CF-A2BA-6738-FFA05E19D20D}"/>
              </a:ext>
            </a:extLst>
          </p:cNvPr>
          <p:cNvSpPr/>
          <p:nvPr/>
        </p:nvSpPr>
        <p:spPr bwMode="auto">
          <a:xfrm>
            <a:off x="475488" y="164592"/>
            <a:ext cx="10561320" cy="408897"/>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Steam Steals material Selection</a:t>
            </a:r>
          </a:p>
        </p:txBody>
      </p:sp>
      <p:sp>
        <p:nvSpPr>
          <p:cNvPr id="2" name="CasellaDiTesto 1">
            <a:extLst>
              <a:ext uri="{FF2B5EF4-FFF2-40B4-BE49-F238E27FC236}">
                <a16:creationId xmlns:a16="http://schemas.microsoft.com/office/drawing/2014/main" id="{76D93844-E042-8EF4-56BB-0F9E70390F0E}"/>
              </a:ext>
            </a:extLst>
          </p:cNvPr>
          <p:cNvSpPr txBox="1"/>
          <p:nvPr/>
        </p:nvSpPr>
        <p:spPr>
          <a:xfrm>
            <a:off x="418040" y="1676388"/>
            <a:ext cx="3090672" cy="3046988"/>
          </a:xfrm>
          <a:prstGeom prst="rect">
            <a:avLst/>
          </a:prstGeom>
          <a:noFill/>
        </p:spPr>
        <p:txBody>
          <a:bodyPr wrap="square" rtlCol="0">
            <a:spAutoFit/>
          </a:bodyPr>
          <a:lstStyle/>
          <a:p>
            <a:r>
              <a:rPr lang="it-IT" sz="2400" dirty="0" err="1">
                <a:solidFill>
                  <a:srgbClr val="002060"/>
                </a:solidFill>
              </a:rPr>
              <a:t>Bronze</a:t>
            </a:r>
            <a:r>
              <a:rPr lang="it-IT" sz="2400" dirty="0">
                <a:solidFill>
                  <a:srgbClr val="002060"/>
                </a:solidFill>
              </a:rPr>
              <a:t> </a:t>
            </a:r>
            <a:r>
              <a:rPr lang="it-IT" sz="2400" dirty="0" err="1">
                <a:solidFill>
                  <a:srgbClr val="002060"/>
                </a:solidFill>
              </a:rPr>
              <a:t>Seals</a:t>
            </a:r>
            <a:endParaRPr lang="it-IT" sz="2400" dirty="0">
              <a:solidFill>
                <a:srgbClr val="002060"/>
              </a:solidFill>
            </a:endParaRPr>
          </a:p>
          <a:p>
            <a:endParaRPr lang="it-IT" sz="2400" dirty="0"/>
          </a:p>
          <a:p>
            <a:endParaRPr lang="it-IT" sz="2400" dirty="0"/>
          </a:p>
          <a:p>
            <a:endParaRPr lang="it-IT" sz="2400" dirty="0"/>
          </a:p>
          <a:p>
            <a:endParaRPr lang="it-IT" sz="2400" dirty="0"/>
          </a:p>
          <a:p>
            <a:endParaRPr lang="it-IT" sz="2400" dirty="0"/>
          </a:p>
          <a:p>
            <a:endParaRPr lang="it-IT" sz="2400" dirty="0"/>
          </a:p>
          <a:p>
            <a:r>
              <a:rPr lang="it-IT" sz="2400" dirty="0" err="1">
                <a:solidFill>
                  <a:srgbClr val="002060"/>
                </a:solidFill>
              </a:rPr>
              <a:t>Stainless</a:t>
            </a:r>
            <a:r>
              <a:rPr lang="it-IT" sz="2400" dirty="0">
                <a:solidFill>
                  <a:srgbClr val="002060"/>
                </a:solidFill>
              </a:rPr>
              <a:t> Steel </a:t>
            </a:r>
            <a:r>
              <a:rPr lang="it-IT" sz="2400" dirty="0" err="1">
                <a:solidFill>
                  <a:srgbClr val="002060"/>
                </a:solidFill>
              </a:rPr>
              <a:t>Seals</a:t>
            </a:r>
            <a:endParaRPr lang="it-IT" sz="2400" dirty="0">
              <a:solidFill>
                <a:srgbClr val="002060"/>
              </a:solidFill>
            </a:endParaRPr>
          </a:p>
        </p:txBody>
      </p:sp>
      <p:pic>
        <p:nvPicPr>
          <p:cNvPr id="8" name="Immagine 7">
            <a:extLst>
              <a:ext uri="{FF2B5EF4-FFF2-40B4-BE49-F238E27FC236}">
                <a16:creationId xmlns:a16="http://schemas.microsoft.com/office/drawing/2014/main" id="{67CF4B09-3CEB-378B-3E15-6E4CDF0AD0AB}"/>
              </a:ext>
            </a:extLst>
          </p:cNvPr>
          <p:cNvPicPr>
            <a:picLocks noChangeAspect="1"/>
          </p:cNvPicPr>
          <p:nvPr/>
        </p:nvPicPr>
        <p:blipFill>
          <a:blip r:embed="rId4"/>
          <a:stretch>
            <a:fillRect/>
          </a:stretch>
        </p:blipFill>
        <p:spPr>
          <a:xfrm>
            <a:off x="603256" y="2240645"/>
            <a:ext cx="2642863" cy="1414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magine 11">
            <a:extLst>
              <a:ext uri="{FF2B5EF4-FFF2-40B4-BE49-F238E27FC236}">
                <a16:creationId xmlns:a16="http://schemas.microsoft.com/office/drawing/2014/main" id="{90F5B6EB-E463-884D-BB97-37F04960CFB5}"/>
              </a:ext>
            </a:extLst>
          </p:cNvPr>
          <p:cNvPicPr>
            <a:picLocks noChangeAspect="1"/>
          </p:cNvPicPr>
          <p:nvPr/>
        </p:nvPicPr>
        <p:blipFill>
          <a:blip r:embed="rId5"/>
          <a:stretch>
            <a:fillRect/>
          </a:stretch>
        </p:blipFill>
        <p:spPr>
          <a:xfrm>
            <a:off x="603257" y="4770981"/>
            <a:ext cx="2642862" cy="1357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asellaDiTesto 12">
            <a:extLst>
              <a:ext uri="{FF2B5EF4-FFF2-40B4-BE49-F238E27FC236}">
                <a16:creationId xmlns:a16="http://schemas.microsoft.com/office/drawing/2014/main" id="{B57F52E9-9FE5-FF77-139E-102FE40E2E46}"/>
              </a:ext>
            </a:extLst>
          </p:cNvPr>
          <p:cNvSpPr txBox="1"/>
          <p:nvPr/>
        </p:nvSpPr>
        <p:spPr>
          <a:xfrm>
            <a:off x="246888" y="6451674"/>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
        <p:nvSpPr>
          <p:cNvPr id="14" name="CasellaDiTesto 13">
            <a:extLst>
              <a:ext uri="{FF2B5EF4-FFF2-40B4-BE49-F238E27FC236}">
                <a16:creationId xmlns:a16="http://schemas.microsoft.com/office/drawing/2014/main" id="{74D261FF-ED70-72EA-4146-E1BF37F89303}"/>
              </a:ext>
            </a:extLst>
          </p:cNvPr>
          <p:cNvSpPr txBox="1"/>
          <p:nvPr/>
        </p:nvSpPr>
        <p:spPr>
          <a:xfrm>
            <a:off x="475488" y="573489"/>
            <a:ext cx="10561320" cy="1107996"/>
          </a:xfrm>
          <a:prstGeom prst="rect">
            <a:avLst/>
          </a:prstGeom>
          <a:noFill/>
        </p:spPr>
        <p:txBody>
          <a:bodyPr wrap="square">
            <a:spAutoFit/>
          </a:bodyPr>
          <a:lstStyle/>
          <a:p>
            <a:r>
              <a:rPr lang="en-US" sz="2200" dirty="0">
                <a:solidFill>
                  <a:srgbClr val="002060"/>
                </a:solidFill>
              </a:rPr>
              <a:t>The choice of seal material was driven by the need to ensure durability and optimal performance under elevated steam temperatures and pressures, minimizing seal wear to reduce aging effects.</a:t>
            </a:r>
          </a:p>
        </p:txBody>
      </p:sp>
      <p:sp>
        <p:nvSpPr>
          <p:cNvPr id="6" name="Rettangolo 5">
            <a:extLst>
              <a:ext uri="{FF2B5EF4-FFF2-40B4-BE49-F238E27FC236}">
                <a16:creationId xmlns:a16="http://schemas.microsoft.com/office/drawing/2014/main" id="{EC648BA1-4E4F-C5F5-F535-DCA5B0686BDF}"/>
              </a:ext>
            </a:extLst>
          </p:cNvPr>
          <p:cNvSpPr/>
          <p:nvPr/>
        </p:nvSpPr>
        <p:spPr>
          <a:xfrm>
            <a:off x="246888" y="4020790"/>
            <a:ext cx="3261824" cy="2383278"/>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4045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5">
            <a:extLst>
              <a:ext uri="{FF2B5EF4-FFF2-40B4-BE49-F238E27FC236}">
                <a16:creationId xmlns:a16="http://schemas.microsoft.com/office/drawing/2014/main" id="{722DDA5A-E942-1046-9B17-DB849B4575EA}"/>
              </a:ext>
            </a:extLst>
          </p:cNvPr>
          <p:cNvSpPr/>
          <p:nvPr/>
        </p:nvSpPr>
        <p:spPr bwMode="auto">
          <a:xfrm>
            <a:off x="475488" y="182880"/>
            <a:ext cx="10561320" cy="420623"/>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Customized Remote Monitoring Service</a:t>
            </a:r>
          </a:p>
        </p:txBody>
      </p:sp>
      <p:sp>
        <p:nvSpPr>
          <p:cNvPr id="6" name="CasellaDiTesto 5">
            <a:extLst>
              <a:ext uri="{FF2B5EF4-FFF2-40B4-BE49-F238E27FC236}">
                <a16:creationId xmlns:a16="http://schemas.microsoft.com/office/drawing/2014/main" id="{50DB65D0-9C40-C17A-C49D-FD32A6C620F3}"/>
              </a:ext>
            </a:extLst>
          </p:cNvPr>
          <p:cNvSpPr txBox="1"/>
          <p:nvPr/>
        </p:nvSpPr>
        <p:spPr>
          <a:xfrm>
            <a:off x="475488" y="691794"/>
            <a:ext cx="5843016" cy="1785104"/>
          </a:xfrm>
          <a:prstGeom prst="rect">
            <a:avLst/>
          </a:prstGeom>
          <a:noFill/>
        </p:spPr>
        <p:txBody>
          <a:bodyPr wrap="square">
            <a:spAutoFit/>
          </a:bodyPr>
          <a:lstStyle/>
          <a:p>
            <a:r>
              <a:rPr lang="en-US" sz="2200" dirty="0">
                <a:solidFill>
                  <a:srgbClr val="002060"/>
                </a:solidFill>
              </a:rPr>
              <a:t>The characterization of the turbine for use as a prototype also influenced the design of a specific </a:t>
            </a:r>
            <a:r>
              <a:rPr lang="en-US" sz="2200" b="1" dirty="0">
                <a:solidFill>
                  <a:srgbClr val="002060"/>
                </a:solidFill>
              </a:rPr>
              <a:t>remote monitoring system</a:t>
            </a:r>
            <a:r>
              <a:rPr lang="en-US" sz="2200" dirty="0">
                <a:solidFill>
                  <a:srgbClr val="002060"/>
                </a:solidFill>
              </a:rPr>
              <a:t>, capable of monitoring and predicting the turbine’s behavior under particular operating conditions.</a:t>
            </a:r>
            <a:endParaRPr lang="it-IT" sz="2200" dirty="0">
              <a:solidFill>
                <a:srgbClr val="002060"/>
              </a:solidFill>
            </a:endParaRPr>
          </a:p>
        </p:txBody>
      </p:sp>
      <p:pic>
        <p:nvPicPr>
          <p:cNvPr id="8" name="Immagine 7">
            <a:extLst>
              <a:ext uri="{FF2B5EF4-FFF2-40B4-BE49-F238E27FC236}">
                <a16:creationId xmlns:a16="http://schemas.microsoft.com/office/drawing/2014/main" id="{ADBAA818-5C7E-87E7-E88D-27A86F800CAD}"/>
              </a:ext>
            </a:extLst>
          </p:cNvPr>
          <p:cNvPicPr>
            <a:picLocks noChangeAspect="1"/>
          </p:cNvPicPr>
          <p:nvPr/>
        </p:nvPicPr>
        <p:blipFill>
          <a:blip r:embed="rId2"/>
          <a:stretch>
            <a:fillRect/>
          </a:stretch>
        </p:blipFill>
        <p:spPr>
          <a:xfrm>
            <a:off x="6821424" y="707429"/>
            <a:ext cx="4215384" cy="1928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magine 11">
            <a:extLst>
              <a:ext uri="{FF2B5EF4-FFF2-40B4-BE49-F238E27FC236}">
                <a16:creationId xmlns:a16="http://schemas.microsoft.com/office/drawing/2014/main" id="{39EB1815-1F28-22AC-B083-BF0B3BE9670A}"/>
              </a:ext>
            </a:extLst>
          </p:cNvPr>
          <p:cNvPicPr>
            <a:picLocks noChangeAspect="1"/>
          </p:cNvPicPr>
          <p:nvPr/>
        </p:nvPicPr>
        <p:blipFill>
          <a:blip r:embed="rId3"/>
          <a:stretch>
            <a:fillRect/>
          </a:stretch>
        </p:blipFill>
        <p:spPr>
          <a:xfrm>
            <a:off x="475488" y="2863088"/>
            <a:ext cx="7907180" cy="3581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asellaDiTesto 1">
            <a:extLst>
              <a:ext uri="{FF2B5EF4-FFF2-40B4-BE49-F238E27FC236}">
                <a16:creationId xmlns:a16="http://schemas.microsoft.com/office/drawing/2014/main" id="{4FBF7D39-1CAE-343F-B78B-8DE6068FDD6D}"/>
              </a:ext>
            </a:extLst>
          </p:cNvPr>
          <p:cNvSpPr txBox="1"/>
          <p:nvPr/>
        </p:nvSpPr>
        <p:spPr>
          <a:xfrm>
            <a:off x="402336" y="6444366"/>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Tree>
    <p:extLst>
      <p:ext uri="{BB962C8B-B14F-4D97-AF65-F5344CB8AC3E}">
        <p14:creationId xmlns:p14="http://schemas.microsoft.com/office/powerpoint/2010/main" val="428571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BDF44-1A12-5682-078E-DA1AD3D5C043}"/>
            </a:ext>
          </a:extLst>
        </p:cNvPr>
        <p:cNvGrpSpPr/>
        <p:nvPr/>
      </p:nvGrpSpPr>
      <p:grpSpPr>
        <a:xfrm>
          <a:off x="0" y="0"/>
          <a:ext cx="0" cy="0"/>
          <a:chOff x="0" y="0"/>
          <a:chExt cx="0" cy="0"/>
        </a:xfrm>
      </p:grpSpPr>
      <p:sp>
        <p:nvSpPr>
          <p:cNvPr id="5" name="Rettangolo 35">
            <a:extLst>
              <a:ext uri="{FF2B5EF4-FFF2-40B4-BE49-F238E27FC236}">
                <a16:creationId xmlns:a16="http://schemas.microsoft.com/office/drawing/2014/main" id="{DEDC5573-014B-3596-68A5-CAD835E7BE2E}"/>
              </a:ext>
            </a:extLst>
          </p:cNvPr>
          <p:cNvSpPr/>
          <p:nvPr/>
        </p:nvSpPr>
        <p:spPr bwMode="auto">
          <a:xfrm>
            <a:off x="475488" y="218299"/>
            <a:ext cx="10561320" cy="504532"/>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Conclusions</a:t>
            </a:r>
          </a:p>
        </p:txBody>
      </p:sp>
      <p:sp>
        <p:nvSpPr>
          <p:cNvPr id="13" name="CasellaDiTesto 12">
            <a:extLst>
              <a:ext uri="{FF2B5EF4-FFF2-40B4-BE49-F238E27FC236}">
                <a16:creationId xmlns:a16="http://schemas.microsoft.com/office/drawing/2014/main" id="{9516FFC9-36C5-C3B2-9E23-0897605429AD}"/>
              </a:ext>
            </a:extLst>
          </p:cNvPr>
          <p:cNvSpPr txBox="1"/>
          <p:nvPr/>
        </p:nvSpPr>
        <p:spPr>
          <a:xfrm>
            <a:off x="246888" y="6451674"/>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
        <p:nvSpPr>
          <p:cNvPr id="6" name="CasellaDiTesto 5">
            <a:extLst>
              <a:ext uri="{FF2B5EF4-FFF2-40B4-BE49-F238E27FC236}">
                <a16:creationId xmlns:a16="http://schemas.microsoft.com/office/drawing/2014/main" id="{311412AE-4E1B-0F1C-D61F-A5FA5DE22516}"/>
              </a:ext>
            </a:extLst>
          </p:cNvPr>
          <p:cNvSpPr txBox="1"/>
          <p:nvPr/>
        </p:nvSpPr>
        <p:spPr>
          <a:xfrm>
            <a:off x="475488" y="969064"/>
            <a:ext cx="10561320" cy="3139321"/>
          </a:xfrm>
          <a:prstGeom prst="rect">
            <a:avLst/>
          </a:prstGeom>
          <a:noFill/>
        </p:spPr>
        <p:txBody>
          <a:bodyPr wrap="square">
            <a:spAutoFit/>
          </a:bodyPr>
          <a:lstStyle/>
          <a:p>
            <a:r>
              <a:rPr lang="en-US" sz="2200" dirty="0">
                <a:solidFill>
                  <a:srgbClr val="002060"/>
                </a:solidFill>
              </a:rPr>
              <a:t>Fincantieri has developed a highly efficient, customized multistage steam turbine for </a:t>
            </a:r>
            <a:r>
              <a:rPr lang="en-US" sz="2200" dirty="0" err="1">
                <a:solidFill>
                  <a:srgbClr val="002060"/>
                </a:solidFill>
              </a:rPr>
              <a:t>Newcleo’s</a:t>
            </a:r>
            <a:r>
              <a:rPr lang="en-US" sz="2200" dirty="0">
                <a:solidFill>
                  <a:srgbClr val="002060"/>
                </a:solidFill>
              </a:rPr>
              <a:t> PRECURSOR project, a 10 MW non-nuclear integral-effect test facility, supporting fourth-generation nuclear technologies.</a:t>
            </a:r>
          </a:p>
          <a:p>
            <a:endParaRPr lang="en-US" sz="2200" dirty="0">
              <a:solidFill>
                <a:srgbClr val="002060"/>
              </a:solidFill>
            </a:endParaRPr>
          </a:p>
          <a:p>
            <a:r>
              <a:rPr lang="en-US" sz="2200" dirty="0">
                <a:solidFill>
                  <a:srgbClr val="002060"/>
                </a:solidFill>
              </a:rPr>
              <a:t> This solution combines outstanding performance, sustainability, and reliability, marking a key step toward a safer, more sustainable energy future. </a:t>
            </a:r>
          </a:p>
          <a:p>
            <a:endParaRPr lang="en-US" sz="2200" dirty="0">
              <a:solidFill>
                <a:srgbClr val="002060"/>
              </a:solidFill>
            </a:endParaRPr>
          </a:p>
          <a:p>
            <a:r>
              <a:rPr lang="en-US" sz="2200" dirty="0">
                <a:solidFill>
                  <a:srgbClr val="002060"/>
                </a:solidFill>
              </a:rPr>
              <a:t>This collaboration reinforces Fincantieri’s role as a leading technological partner in advanced energy sectors.</a:t>
            </a:r>
            <a:endParaRPr lang="it-IT" sz="2200" dirty="0">
              <a:solidFill>
                <a:srgbClr val="002060"/>
              </a:solidFill>
            </a:endParaRPr>
          </a:p>
        </p:txBody>
      </p:sp>
      <p:pic>
        <p:nvPicPr>
          <p:cNvPr id="11" name="Immagine 10">
            <a:extLst>
              <a:ext uri="{FF2B5EF4-FFF2-40B4-BE49-F238E27FC236}">
                <a16:creationId xmlns:a16="http://schemas.microsoft.com/office/drawing/2014/main" id="{5ED0660B-DC91-C268-E93E-EEA7FEACFBB1}"/>
              </a:ext>
            </a:extLst>
          </p:cNvPr>
          <p:cNvPicPr>
            <a:picLocks noChangeAspect="1"/>
          </p:cNvPicPr>
          <p:nvPr/>
        </p:nvPicPr>
        <p:blipFill>
          <a:blip r:embed="rId3"/>
          <a:stretch>
            <a:fillRect/>
          </a:stretch>
        </p:blipFill>
        <p:spPr>
          <a:xfrm>
            <a:off x="589219" y="4536996"/>
            <a:ext cx="10447589" cy="1806097"/>
          </a:xfrm>
          <a:prstGeom prst="rect">
            <a:avLst/>
          </a:prstGeom>
        </p:spPr>
      </p:pic>
    </p:spTree>
    <p:extLst>
      <p:ext uri="{BB962C8B-B14F-4D97-AF65-F5344CB8AC3E}">
        <p14:creationId xmlns:p14="http://schemas.microsoft.com/office/powerpoint/2010/main" val="396138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E9D96-0990-0DD3-4ED4-02BD202D354C}"/>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4E1077AB-097B-8C91-4CC1-0094DABC0FB7}"/>
              </a:ext>
            </a:extLst>
          </p:cNvPr>
          <p:cNvSpPr txBox="1"/>
          <p:nvPr/>
        </p:nvSpPr>
        <p:spPr>
          <a:xfrm>
            <a:off x="297982" y="3320829"/>
            <a:ext cx="6793992" cy="2893100"/>
          </a:xfrm>
          <a:prstGeom prst="rect">
            <a:avLst/>
          </a:prstGeom>
          <a:noFill/>
        </p:spPr>
        <p:txBody>
          <a:bodyPr wrap="square" rtlCol="0">
            <a:spAutoFit/>
          </a:bodyPr>
          <a:lstStyle/>
          <a:p>
            <a:r>
              <a:rPr lang="it-IT" sz="3600" dirty="0">
                <a:solidFill>
                  <a:schemeClr val="bg1"/>
                </a:solidFill>
              </a:rPr>
              <a:t>Thanks for </a:t>
            </a:r>
            <a:r>
              <a:rPr lang="it-IT" sz="3600" dirty="0" err="1">
                <a:solidFill>
                  <a:schemeClr val="bg1"/>
                </a:solidFill>
              </a:rPr>
              <a:t>your</a:t>
            </a:r>
            <a:r>
              <a:rPr lang="it-IT" sz="3600" dirty="0">
                <a:solidFill>
                  <a:schemeClr val="bg1"/>
                </a:solidFill>
              </a:rPr>
              <a:t> </a:t>
            </a:r>
            <a:r>
              <a:rPr lang="it-IT" sz="3600" dirty="0" err="1">
                <a:solidFill>
                  <a:schemeClr val="bg1"/>
                </a:solidFill>
              </a:rPr>
              <a:t>attention</a:t>
            </a:r>
            <a:r>
              <a:rPr lang="it-IT" sz="3600" dirty="0">
                <a:solidFill>
                  <a:schemeClr val="bg1"/>
                </a:solidFill>
              </a:rPr>
              <a:t> !!!</a:t>
            </a:r>
          </a:p>
          <a:p>
            <a:endParaRPr lang="it-IT" sz="3600" dirty="0">
              <a:solidFill>
                <a:schemeClr val="bg1"/>
              </a:solidFill>
            </a:endParaRPr>
          </a:p>
          <a:p>
            <a:pPr lvl="0" eaLnBrk="0" fontAlgn="base" hangingPunct="0">
              <a:spcBef>
                <a:spcPct val="0"/>
              </a:spcBef>
              <a:spcAft>
                <a:spcPct val="0"/>
              </a:spcAft>
            </a:pPr>
            <a:r>
              <a:rPr lang="it-IT" altLang="it-IT" sz="2800" dirty="0">
                <a:solidFill>
                  <a:schemeClr val="bg1"/>
                </a:solidFill>
                <a:latin typeface="inherit"/>
              </a:rPr>
              <a:t>For </a:t>
            </a:r>
            <a:r>
              <a:rPr lang="it-IT" altLang="it-IT" sz="2800" dirty="0" err="1">
                <a:solidFill>
                  <a:schemeClr val="bg1"/>
                </a:solidFill>
                <a:latin typeface="inherit"/>
              </a:rPr>
              <a:t>any</a:t>
            </a:r>
            <a:r>
              <a:rPr lang="it-IT" altLang="it-IT" sz="2800" dirty="0">
                <a:solidFill>
                  <a:schemeClr val="bg1"/>
                </a:solidFill>
                <a:latin typeface="inherit"/>
              </a:rPr>
              <a:t> </a:t>
            </a:r>
            <a:r>
              <a:rPr lang="it-IT" altLang="it-IT" sz="2800" dirty="0" err="1">
                <a:solidFill>
                  <a:schemeClr val="bg1"/>
                </a:solidFill>
                <a:latin typeface="inherit"/>
              </a:rPr>
              <a:t>questions</a:t>
            </a:r>
            <a:r>
              <a:rPr lang="it-IT" altLang="it-IT" sz="2800" dirty="0">
                <a:solidFill>
                  <a:schemeClr val="bg1"/>
                </a:solidFill>
                <a:latin typeface="inherit"/>
              </a:rPr>
              <a:t> </a:t>
            </a:r>
            <a:r>
              <a:rPr lang="it-IT" altLang="it-IT" sz="2800" dirty="0" err="1">
                <a:solidFill>
                  <a:schemeClr val="bg1"/>
                </a:solidFill>
                <a:latin typeface="inherit"/>
              </a:rPr>
              <a:t>please</a:t>
            </a:r>
            <a:r>
              <a:rPr lang="it-IT" altLang="it-IT" sz="2800" dirty="0">
                <a:solidFill>
                  <a:schemeClr val="bg1"/>
                </a:solidFill>
                <a:latin typeface="inherit"/>
              </a:rPr>
              <a:t> </a:t>
            </a:r>
            <a:r>
              <a:rPr lang="it-IT" altLang="it-IT" sz="2800" dirty="0" err="1">
                <a:solidFill>
                  <a:schemeClr val="bg1"/>
                </a:solidFill>
                <a:latin typeface="inherit"/>
              </a:rPr>
              <a:t>refer</a:t>
            </a:r>
            <a:r>
              <a:rPr lang="it-IT" altLang="it-IT" sz="2800" dirty="0">
                <a:solidFill>
                  <a:schemeClr val="bg1"/>
                </a:solidFill>
                <a:latin typeface="inherit"/>
              </a:rPr>
              <a:t> to:</a:t>
            </a:r>
          </a:p>
          <a:p>
            <a:pPr lvl="0" eaLnBrk="0" fontAlgn="base" hangingPunct="0">
              <a:spcBef>
                <a:spcPct val="0"/>
              </a:spcBef>
              <a:spcAft>
                <a:spcPct val="0"/>
              </a:spcAft>
            </a:pPr>
            <a:r>
              <a:rPr lang="it-IT" altLang="it-IT" sz="2800" dirty="0">
                <a:solidFill>
                  <a:schemeClr val="bg1"/>
                </a:solidFill>
                <a:latin typeface="inherit"/>
              </a:rPr>
              <a:t>infosteamturbines@fincantieri.it</a:t>
            </a:r>
          </a:p>
          <a:p>
            <a:endParaRPr lang="it-IT" sz="3600" dirty="0">
              <a:solidFill>
                <a:schemeClr val="bg1"/>
              </a:solidFill>
            </a:endParaRPr>
          </a:p>
          <a:p>
            <a:endParaRPr lang="it-IT" dirty="0"/>
          </a:p>
        </p:txBody>
      </p:sp>
      <p:pic>
        <p:nvPicPr>
          <p:cNvPr id="3" name="Picture 2" descr="Y:\RT\SC-COM\SC-TUV\FOTO\2019\FIL_CF001861.jpg">
            <a:extLst>
              <a:ext uri="{FF2B5EF4-FFF2-40B4-BE49-F238E27FC236}">
                <a16:creationId xmlns:a16="http://schemas.microsoft.com/office/drawing/2014/main" id="{4D4CBEAF-CC9A-3511-B458-F35587A71444}"/>
              </a:ext>
            </a:extLst>
          </p:cNvPr>
          <p:cNvPicPr>
            <a:picLocks noChangeAspect="1" noChangeArrowheads="1"/>
          </p:cNvPicPr>
          <p:nvPr/>
        </p:nvPicPr>
        <p:blipFill rotWithShape="1">
          <a:blip r:embed="rId2" cstate="print">
            <a:duotone>
              <a:prstClr val="black"/>
              <a:schemeClr val="bg2">
                <a:tint val="45000"/>
                <a:satMod val="400000"/>
              </a:schemeClr>
            </a:duotone>
            <a:extLst>
              <a:ext uri="{28A0092B-C50C-407E-A947-70E740481C1C}">
                <a14:useLocalDpi xmlns:a14="http://schemas.microsoft.com/office/drawing/2010/main" val="0"/>
              </a:ext>
            </a:extLst>
          </a:blip>
          <a:srcRect t="12174" b="12782"/>
          <a:stretch/>
        </p:blipFill>
        <p:spPr bwMode="auto">
          <a:xfrm>
            <a:off x="9187503" y="4690872"/>
            <a:ext cx="2706515" cy="1873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105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5">
            <a:extLst>
              <a:ext uri="{FF2B5EF4-FFF2-40B4-BE49-F238E27FC236}">
                <a16:creationId xmlns:a16="http://schemas.microsoft.com/office/drawing/2014/main" id="{F791F8F3-2775-8AC3-BB5F-638AA94E168A}"/>
              </a:ext>
            </a:extLst>
          </p:cNvPr>
          <p:cNvSpPr/>
          <p:nvPr/>
        </p:nvSpPr>
        <p:spPr bwMode="auto">
          <a:xfrm>
            <a:off x="475488" y="218298"/>
            <a:ext cx="10561320" cy="450295"/>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The Project</a:t>
            </a:r>
          </a:p>
        </p:txBody>
      </p:sp>
      <p:sp>
        <p:nvSpPr>
          <p:cNvPr id="6" name="CasellaDiTesto 5">
            <a:extLst>
              <a:ext uri="{FF2B5EF4-FFF2-40B4-BE49-F238E27FC236}">
                <a16:creationId xmlns:a16="http://schemas.microsoft.com/office/drawing/2014/main" id="{F5E64297-DDB2-1B6D-A868-E157535E19A4}"/>
              </a:ext>
            </a:extLst>
          </p:cNvPr>
          <p:cNvSpPr txBox="1"/>
          <p:nvPr/>
        </p:nvSpPr>
        <p:spPr>
          <a:xfrm>
            <a:off x="475488" y="872975"/>
            <a:ext cx="10561320" cy="1107996"/>
          </a:xfrm>
          <a:prstGeom prst="rect">
            <a:avLst/>
          </a:prstGeom>
          <a:noFill/>
        </p:spPr>
        <p:txBody>
          <a:bodyPr wrap="square">
            <a:spAutoFit/>
          </a:bodyPr>
          <a:lstStyle/>
          <a:p>
            <a:r>
              <a:rPr lang="en-US" sz="2200" dirty="0">
                <a:solidFill>
                  <a:srgbClr val="002060"/>
                </a:solidFill>
              </a:rPr>
              <a:t>The following presentation illustrates the main technological solutions of a </a:t>
            </a:r>
            <a:r>
              <a:rPr lang="en-US" sz="2200" b="1" dirty="0">
                <a:solidFill>
                  <a:srgbClr val="002060"/>
                </a:solidFill>
              </a:rPr>
              <a:t>Steam Turbine </a:t>
            </a:r>
            <a:r>
              <a:rPr lang="en-US" sz="2200" dirty="0">
                <a:solidFill>
                  <a:srgbClr val="002060"/>
                </a:solidFill>
              </a:rPr>
              <a:t>designed and manufactured by </a:t>
            </a:r>
            <a:r>
              <a:rPr lang="en-US" sz="2200" b="1" dirty="0">
                <a:solidFill>
                  <a:srgbClr val="002060"/>
                </a:solidFill>
              </a:rPr>
              <a:t>Fincantieri S.p.A. </a:t>
            </a:r>
            <a:r>
              <a:rPr lang="en-US" sz="2200" dirty="0">
                <a:solidFill>
                  <a:srgbClr val="002060"/>
                </a:solidFill>
              </a:rPr>
              <a:t>to support a prototype for a </a:t>
            </a:r>
            <a:r>
              <a:rPr lang="en-US" sz="2200" b="1" dirty="0">
                <a:solidFill>
                  <a:srgbClr val="002060"/>
                </a:solidFill>
              </a:rPr>
              <a:t>Nuclear Micro Reactor Project.</a:t>
            </a:r>
            <a:endParaRPr lang="it-IT" sz="2200" b="1" dirty="0">
              <a:solidFill>
                <a:srgbClr val="002060"/>
              </a:solidFill>
            </a:endParaRPr>
          </a:p>
        </p:txBody>
      </p:sp>
      <p:sp>
        <p:nvSpPr>
          <p:cNvPr id="7" name="CasellaDiTesto 6">
            <a:extLst>
              <a:ext uri="{FF2B5EF4-FFF2-40B4-BE49-F238E27FC236}">
                <a16:creationId xmlns:a16="http://schemas.microsoft.com/office/drawing/2014/main" id="{3AC42653-0DA1-F6AD-B46F-0C90DF358CED}"/>
              </a:ext>
            </a:extLst>
          </p:cNvPr>
          <p:cNvSpPr txBox="1"/>
          <p:nvPr/>
        </p:nvSpPr>
        <p:spPr>
          <a:xfrm>
            <a:off x="334888" y="6485812"/>
            <a:ext cx="3986784" cy="307777"/>
          </a:xfrm>
          <a:prstGeom prst="rect">
            <a:avLst/>
          </a:prstGeom>
          <a:noFill/>
        </p:spPr>
        <p:txBody>
          <a:bodyPr wrap="square" rtlCol="0">
            <a:spAutoFit/>
          </a:bodyPr>
          <a:lstStyle/>
          <a:p>
            <a:r>
              <a:rPr lang="it-IT" sz="1400" dirty="0">
                <a:solidFill>
                  <a:srgbClr val="002060"/>
                </a:solidFill>
              </a:rPr>
              <a:t>infosteamturbines@fincantieri.it</a:t>
            </a:r>
          </a:p>
        </p:txBody>
      </p:sp>
      <p:pic>
        <p:nvPicPr>
          <p:cNvPr id="8" name="Immagine 7">
            <a:extLst>
              <a:ext uri="{FF2B5EF4-FFF2-40B4-BE49-F238E27FC236}">
                <a16:creationId xmlns:a16="http://schemas.microsoft.com/office/drawing/2014/main" id="{0C03F2B1-1EE1-A2D8-5999-2ADADB5E01AF}"/>
              </a:ext>
            </a:extLst>
          </p:cNvPr>
          <p:cNvPicPr>
            <a:picLocks noChangeAspect="1"/>
          </p:cNvPicPr>
          <p:nvPr/>
        </p:nvPicPr>
        <p:blipFill rotWithShape="1">
          <a:blip r:embed="rId2"/>
          <a:srcRect b="8262"/>
          <a:stretch/>
        </p:blipFill>
        <p:spPr>
          <a:xfrm>
            <a:off x="3118891" y="2459307"/>
            <a:ext cx="6162759" cy="1961837"/>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03689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5">
            <a:extLst>
              <a:ext uri="{FF2B5EF4-FFF2-40B4-BE49-F238E27FC236}">
                <a16:creationId xmlns:a16="http://schemas.microsoft.com/office/drawing/2014/main" id="{D2F2E18F-DC5E-F935-EADB-1363F593CF78}"/>
              </a:ext>
            </a:extLst>
          </p:cNvPr>
          <p:cNvSpPr/>
          <p:nvPr/>
        </p:nvSpPr>
        <p:spPr bwMode="auto">
          <a:xfrm>
            <a:off x="475488" y="218299"/>
            <a:ext cx="10561320" cy="464476"/>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Steam turbines for Nuclear Application</a:t>
            </a:r>
          </a:p>
        </p:txBody>
      </p:sp>
      <p:sp>
        <p:nvSpPr>
          <p:cNvPr id="12" name="CasellaDiTesto 11">
            <a:extLst>
              <a:ext uri="{FF2B5EF4-FFF2-40B4-BE49-F238E27FC236}">
                <a16:creationId xmlns:a16="http://schemas.microsoft.com/office/drawing/2014/main" id="{B853021B-65C2-7165-277D-1BB17DF5901C}"/>
              </a:ext>
            </a:extLst>
          </p:cNvPr>
          <p:cNvSpPr txBox="1"/>
          <p:nvPr/>
        </p:nvSpPr>
        <p:spPr>
          <a:xfrm>
            <a:off x="475488" y="6460700"/>
            <a:ext cx="3986784" cy="307777"/>
          </a:xfrm>
          <a:prstGeom prst="rect">
            <a:avLst/>
          </a:prstGeom>
          <a:noFill/>
        </p:spPr>
        <p:txBody>
          <a:bodyPr wrap="square" rtlCol="0">
            <a:spAutoFit/>
          </a:bodyPr>
          <a:lstStyle/>
          <a:p>
            <a:r>
              <a:rPr lang="it-IT" sz="1400" dirty="0">
                <a:solidFill>
                  <a:srgbClr val="002060"/>
                </a:solidFill>
              </a:rPr>
              <a:t>infosteamturbines@fincantieri.it</a:t>
            </a:r>
          </a:p>
        </p:txBody>
      </p:sp>
      <p:pic>
        <p:nvPicPr>
          <p:cNvPr id="2" name="Immagine 1">
            <a:extLst>
              <a:ext uri="{FF2B5EF4-FFF2-40B4-BE49-F238E27FC236}">
                <a16:creationId xmlns:a16="http://schemas.microsoft.com/office/drawing/2014/main" id="{0BF96EDD-7088-A910-D3D4-62A5727F81EB}"/>
              </a:ext>
            </a:extLst>
          </p:cNvPr>
          <p:cNvPicPr>
            <a:picLocks noChangeAspect="1"/>
          </p:cNvPicPr>
          <p:nvPr/>
        </p:nvPicPr>
        <p:blipFill>
          <a:blip r:embed="rId2"/>
          <a:srcRect l="19631" r="20424"/>
          <a:stretch>
            <a:fillRect/>
          </a:stretch>
        </p:blipFill>
        <p:spPr>
          <a:xfrm>
            <a:off x="6971203" y="1157271"/>
            <a:ext cx="3992453" cy="4412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a:extLst>
              <a:ext uri="{FF2B5EF4-FFF2-40B4-BE49-F238E27FC236}">
                <a16:creationId xmlns:a16="http://schemas.microsoft.com/office/drawing/2014/main" id="{C88DF529-EB48-6566-395D-24AE4876CB72}"/>
              </a:ext>
            </a:extLst>
          </p:cNvPr>
          <p:cNvSpPr txBox="1"/>
          <p:nvPr/>
        </p:nvSpPr>
        <p:spPr>
          <a:xfrm>
            <a:off x="475488" y="1058059"/>
            <a:ext cx="6190488" cy="4093428"/>
          </a:xfrm>
          <a:prstGeom prst="rect">
            <a:avLst/>
          </a:prstGeom>
          <a:noFill/>
        </p:spPr>
        <p:txBody>
          <a:bodyPr wrap="square">
            <a:spAutoFit/>
          </a:bodyPr>
          <a:lstStyle/>
          <a:p>
            <a:r>
              <a:rPr lang="en-US" sz="2200" dirty="0">
                <a:solidFill>
                  <a:srgbClr val="002060"/>
                </a:solidFill>
              </a:rPr>
              <a:t>In January 2025, Fincantieri signed a contract with </a:t>
            </a:r>
            <a:r>
              <a:rPr lang="en-US" sz="2200" dirty="0" err="1">
                <a:solidFill>
                  <a:srgbClr val="002060"/>
                </a:solidFill>
              </a:rPr>
              <a:t>Newcleo</a:t>
            </a:r>
            <a:r>
              <a:rPr lang="en-US" sz="2200" dirty="0">
                <a:solidFill>
                  <a:srgbClr val="002060"/>
                </a:solidFill>
              </a:rPr>
              <a:t> for the supply of a turbogenerator for PRECURSOR, a 10 MW non-nuclear integral-effect test facility, representative in size, complexity, and thermal-hydraulic performance of their Lead-cooled Fast Reactor (LFR). </a:t>
            </a:r>
          </a:p>
          <a:p>
            <a:endParaRPr lang="en-US" sz="2200" dirty="0">
              <a:solidFill>
                <a:srgbClr val="002060"/>
              </a:solidFill>
            </a:endParaRPr>
          </a:p>
          <a:p>
            <a:r>
              <a:rPr lang="en-US" sz="2200" dirty="0">
                <a:solidFill>
                  <a:srgbClr val="002060"/>
                </a:solidFill>
              </a:rPr>
              <a:t>PRECURSOR is under construction at the ENEA-</a:t>
            </a:r>
            <a:r>
              <a:rPr lang="en-US" sz="2200" dirty="0" err="1">
                <a:solidFill>
                  <a:srgbClr val="002060"/>
                </a:solidFill>
              </a:rPr>
              <a:t>Brasimone</a:t>
            </a:r>
            <a:r>
              <a:rPr lang="en-US" sz="2200" dirty="0">
                <a:solidFill>
                  <a:srgbClr val="002060"/>
                </a:solidFill>
              </a:rPr>
              <a:t> research </a:t>
            </a:r>
            <a:r>
              <a:rPr lang="en-US" sz="2200" dirty="0" err="1">
                <a:solidFill>
                  <a:srgbClr val="002060"/>
                </a:solidFill>
              </a:rPr>
              <a:t>centre</a:t>
            </a:r>
            <a:r>
              <a:rPr lang="en-US" sz="2200" dirty="0">
                <a:solidFill>
                  <a:srgbClr val="002060"/>
                </a:solidFill>
              </a:rPr>
              <a:t>, and it's a key milestone in the pathway towards the </a:t>
            </a:r>
            <a:r>
              <a:rPr lang="en-US" sz="2200" dirty="0" err="1">
                <a:solidFill>
                  <a:srgbClr val="002060"/>
                </a:solidFill>
              </a:rPr>
              <a:t>realisation</a:t>
            </a:r>
            <a:r>
              <a:rPr lang="en-US" sz="2200" dirty="0">
                <a:solidFill>
                  <a:srgbClr val="002060"/>
                </a:solidFill>
              </a:rPr>
              <a:t> of Gen-IV nuclear power plants.</a:t>
            </a:r>
          </a:p>
          <a:p>
            <a:endParaRPr lang="en-US" dirty="0">
              <a:solidFill>
                <a:srgbClr val="002060"/>
              </a:solidFill>
            </a:endParaRPr>
          </a:p>
        </p:txBody>
      </p:sp>
    </p:spTree>
    <p:extLst>
      <p:ext uri="{BB962C8B-B14F-4D97-AF65-F5344CB8AC3E}">
        <p14:creationId xmlns:p14="http://schemas.microsoft.com/office/powerpoint/2010/main" val="81943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5">
            <a:extLst>
              <a:ext uri="{FF2B5EF4-FFF2-40B4-BE49-F238E27FC236}">
                <a16:creationId xmlns:a16="http://schemas.microsoft.com/office/drawing/2014/main" id="{EB089C5B-900E-FAEA-8801-38E35D980163}"/>
              </a:ext>
            </a:extLst>
          </p:cNvPr>
          <p:cNvSpPr/>
          <p:nvPr/>
        </p:nvSpPr>
        <p:spPr bwMode="auto">
          <a:xfrm>
            <a:off x="475488" y="218299"/>
            <a:ext cx="10561320" cy="402882"/>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Considered factors for the best technological choice </a:t>
            </a:r>
            <a:endParaRPr lang="en-US" sz="2400" b="1" dirty="0">
              <a:solidFill>
                <a:schemeClr val="bg1"/>
              </a:solidFill>
              <a:ea typeface="Arial Unicode MS" pitchFamily="34" charset="-128"/>
              <a:cs typeface="Arial Unicode MS" pitchFamily="34" charset="-128"/>
            </a:endParaRPr>
          </a:p>
        </p:txBody>
      </p:sp>
      <p:sp>
        <p:nvSpPr>
          <p:cNvPr id="3" name="CasellaDiTesto 2">
            <a:extLst>
              <a:ext uri="{FF2B5EF4-FFF2-40B4-BE49-F238E27FC236}">
                <a16:creationId xmlns:a16="http://schemas.microsoft.com/office/drawing/2014/main" id="{4E435E7D-58C5-1E8C-3DEE-D5BBBB7369BF}"/>
              </a:ext>
            </a:extLst>
          </p:cNvPr>
          <p:cNvSpPr txBox="1"/>
          <p:nvPr/>
        </p:nvSpPr>
        <p:spPr>
          <a:xfrm>
            <a:off x="5898765" y="2297153"/>
            <a:ext cx="5294376" cy="4093428"/>
          </a:xfrm>
          <a:prstGeom prst="rect">
            <a:avLst/>
          </a:prstGeom>
          <a:noFill/>
        </p:spPr>
        <p:txBody>
          <a:bodyPr wrap="square">
            <a:spAutoFit/>
          </a:bodyPr>
          <a:lstStyle/>
          <a:p>
            <a:pPr marL="285750" lvl="0" indent="-285750">
              <a:buFont typeface="Wingdings" panose="05000000000000000000" pitchFamily="2" charset="2"/>
              <a:buChar char="v"/>
            </a:pPr>
            <a:r>
              <a:rPr lang="it-IT" sz="2000" dirty="0">
                <a:solidFill>
                  <a:srgbClr val="002060"/>
                </a:solidFill>
              </a:rPr>
              <a:t> </a:t>
            </a:r>
            <a:r>
              <a:rPr lang="it-IT" sz="2000" dirty="0" err="1">
                <a:solidFill>
                  <a:srgbClr val="002060"/>
                </a:solidFill>
              </a:rPr>
              <a:t>Casing</a:t>
            </a:r>
            <a:r>
              <a:rPr lang="it-IT" sz="2000" dirty="0">
                <a:solidFill>
                  <a:srgbClr val="002060"/>
                </a:solidFill>
              </a:rPr>
              <a:t> </a:t>
            </a:r>
            <a:r>
              <a:rPr lang="it-IT" sz="2000" dirty="0" err="1">
                <a:solidFill>
                  <a:srgbClr val="002060"/>
                </a:solidFill>
              </a:rPr>
              <a:t>Material</a:t>
            </a:r>
            <a:endParaRPr lang="it-IT" sz="2000" dirty="0">
              <a:solidFill>
                <a:srgbClr val="002060"/>
              </a:solidFill>
            </a:endParaRPr>
          </a:p>
          <a:p>
            <a:pPr lvl="0"/>
            <a:endParaRPr lang="it-IT" sz="2000" dirty="0">
              <a:solidFill>
                <a:srgbClr val="002060"/>
              </a:solidFill>
            </a:endParaRPr>
          </a:p>
          <a:p>
            <a:pPr marL="285750" lvl="0" indent="-285750">
              <a:buFont typeface="Wingdings" panose="05000000000000000000" pitchFamily="2" charset="2"/>
              <a:buChar char="v"/>
            </a:pPr>
            <a:r>
              <a:rPr lang="it-IT" sz="2000" dirty="0">
                <a:solidFill>
                  <a:srgbClr val="002060"/>
                </a:solidFill>
              </a:rPr>
              <a:t> </a:t>
            </a:r>
            <a:r>
              <a:rPr lang="it-IT" sz="2000" dirty="0" err="1">
                <a:solidFill>
                  <a:srgbClr val="002060"/>
                </a:solidFill>
              </a:rPr>
              <a:t>Seals</a:t>
            </a:r>
            <a:r>
              <a:rPr lang="it-IT" sz="2000" dirty="0">
                <a:solidFill>
                  <a:srgbClr val="002060"/>
                </a:solidFill>
              </a:rPr>
              <a:t> </a:t>
            </a:r>
            <a:r>
              <a:rPr lang="it-IT" sz="2000" dirty="0" err="1">
                <a:solidFill>
                  <a:srgbClr val="002060"/>
                </a:solidFill>
              </a:rPr>
              <a:t>Material</a:t>
            </a:r>
            <a:endParaRPr lang="it-IT" sz="2000" dirty="0">
              <a:solidFill>
                <a:srgbClr val="002060"/>
              </a:solidFill>
            </a:endParaRPr>
          </a:p>
          <a:p>
            <a:pPr lvl="0"/>
            <a:endParaRPr lang="it-IT" sz="2000" dirty="0">
              <a:solidFill>
                <a:srgbClr val="002060"/>
              </a:solidFill>
            </a:endParaRPr>
          </a:p>
          <a:p>
            <a:pPr marL="285750" lvl="0" indent="-285750">
              <a:buFont typeface="Wingdings" panose="05000000000000000000" pitchFamily="2" charset="2"/>
              <a:buChar char="v"/>
            </a:pPr>
            <a:r>
              <a:rPr lang="it-IT" sz="2000" dirty="0">
                <a:solidFill>
                  <a:srgbClr val="002060"/>
                </a:solidFill>
              </a:rPr>
              <a:t> </a:t>
            </a:r>
            <a:r>
              <a:rPr lang="it-IT" sz="2000" dirty="0" err="1">
                <a:solidFill>
                  <a:srgbClr val="002060"/>
                </a:solidFill>
              </a:rPr>
              <a:t>Taylored</a:t>
            </a:r>
            <a:r>
              <a:rPr lang="it-IT" sz="2000" dirty="0">
                <a:solidFill>
                  <a:srgbClr val="002060"/>
                </a:solidFill>
              </a:rPr>
              <a:t> </a:t>
            </a:r>
            <a:r>
              <a:rPr lang="it-IT" sz="2000" dirty="0" err="1">
                <a:solidFill>
                  <a:srgbClr val="002060"/>
                </a:solidFill>
              </a:rPr>
              <a:t>Steam</a:t>
            </a:r>
            <a:r>
              <a:rPr lang="it-IT" sz="2000" dirty="0">
                <a:solidFill>
                  <a:srgbClr val="002060"/>
                </a:solidFill>
              </a:rPr>
              <a:t> </a:t>
            </a:r>
            <a:r>
              <a:rPr lang="it-IT" sz="2000" dirty="0" err="1">
                <a:solidFill>
                  <a:srgbClr val="002060"/>
                </a:solidFill>
              </a:rPr>
              <a:t>Channes</a:t>
            </a:r>
            <a:endParaRPr lang="it-IT" sz="2000" dirty="0">
              <a:solidFill>
                <a:srgbClr val="002060"/>
              </a:solidFill>
            </a:endParaRPr>
          </a:p>
          <a:p>
            <a:pPr lvl="0"/>
            <a:endParaRPr lang="it-IT" sz="2000" dirty="0">
              <a:solidFill>
                <a:srgbClr val="002060"/>
              </a:solidFill>
            </a:endParaRPr>
          </a:p>
          <a:p>
            <a:pPr marL="285750" lvl="0" indent="-285750">
              <a:buFont typeface="Wingdings" panose="05000000000000000000" pitchFamily="2" charset="2"/>
              <a:buChar char="v"/>
            </a:pPr>
            <a:r>
              <a:rPr lang="it-IT" sz="2000" dirty="0">
                <a:solidFill>
                  <a:srgbClr val="002060"/>
                </a:solidFill>
              </a:rPr>
              <a:t> </a:t>
            </a:r>
            <a:r>
              <a:rPr lang="it-IT" sz="2000" dirty="0" err="1">
                <a:solidFill>
                  <a:srgbClr val="002060"/>
                </a:solidFill>
              </a:rPr>
              <a:t>Partial</a:t>
            </a:r>
            <a:r>
              <a:rPr lang="it-IT" sz="2000" dirty="0">
                <a:solidFill>
                  <a:srgbClr val="002060"/>
                </a:solidFill>
              </a:rPr>
              <a:t> </a:t>
            </a:r>
            <a:r>
              <a:rPr lang="it-IT" sz="2000" dirty="0" err="1">
                <a:solidFill>
                  <a:srgbClr val="002060"/>
                </a:solidFill>
              </a:rPr>
              <a:t>Arc</a:t>
            </a:r>
            <a:r>
              <a:rPr lang="it-IT" sz="2000" dirty="0">
                <a:solidFill>
                  <a:srgbClr val="002060"/>
                </a:solidFill>
              </a:rPr>
              <a:t> </a:t>
            </a:r>
            <a:r>
              <a:rPr lang="it-IT" sz="2000" dirty="0" err="1">
                <a:solidFill>
                  <a:srgbClr val="002060"/>
                </a:solidFill>
              </a:rPr>
              <a:t>Admission</a:t>
            </a:r>
            <a:r>
              <a:rPr lang="it-IT" sz="2000" dirty="0">
                <a:solidFill>
                  <a:srgbClr val="002060"/>
                </a:solidFill>
              </a:rPr>
              <a:t> in the </a:t>
            </a:r>
            <a:r>
              <a:rPr lang="it-IT" sz="2000" dirty="0" err="1">
                <a:solidFill>
                  <a:srgbClr val="002060"/>
                </a:solidFill>
              </a:rPr>
              <a:t>early</a:t>
            </a:r>
            <a:r>
              <a:rPr lang="it-IT" sz="2000" dirty="0">
                <a:solidFill>
                  <a:srgbClr val="002060"/>
                </a:solidFill>
              </a:rPr>
              <a:t> stages</a:t>
            </a:r>
          </a:p>
          <a:p>
            <a:pPr lvl="0"/>
            <a:endParaRPr lang="en-US" sz="2000" dirty="0">
              <a:solidFill>
                <a:srgbClr val="002060"/>
              </a:solidFill>
            </a:endParaRPr>
          </a:p>
          <a:p>
            <a:pPr marL="285750" lvl="0" indent="-285750">
              <a:buFont typeface="Wingdings" panose="05000000000000000000" pitchFamily="2" charset="2"/>
              <a:buChar char="v"/>
            </a:pPr>
            <a:r>
              <a:rPr lang="en-US" sz="2000" dirty="0">
                <a:solidFill>
                  <a:srgbClr val="002060"/>
                </a:solidFill>
              </a:rPr>
              <a:t> Number of stages</a:t>
            </a:r>
          </a:p>
          <a:p>
            <a:pPr lvl="0"/>
            <a:endParaRPr lang="it-IT" sz="2000" dirty="0">
              <a:solidFill>
                <a:srgbClr val="002060"/>
              </a:solidFill>
            </a:endParaRPr>
          </a:p>
          <a:p>
            <a:pPr marL="285750" lvl="0" indent="-285750">
              <a:buFont typeface="Wingdings" panose="05000000000000000000" pitchFamily="2" charset="2"/>
              <a:buChar char="v"/>
            </a:pPr>
            <a:r>
              <a:rPr lang="it-IT" sz="2000" dirty="0">
                <a:solidFill>
                  <a:srgbClr val="002060"/>
                </a:solidFill>
              </a:rPr>
              <a:t> Special </a:t>
            </a:r>
            <a:r>
              <a:rPr lang="it-IT" sz="2000" dirty="0" err="1">
                <a:solidFill>
                  <a:srgbClr val="002060"/>
                </a:solidFill>
              </a:rPr>
              <a:t>Starting</a:t>
            </a:r>
            <a:r>
              <a:rPr lang="it-IT" sz="2000" dirty="0">
                <a:solidFill>
                  <a:srgbClr val="002060"/>
                </a:solidFill>
              </a:rPr>
              <a:t> procedure</a:t>
            </a:r>
          </a:p>
          <a:p>
            <a:pPr marL="285750" lvl="0" indent="-285750">
              <a:buFont typeface="Wingdings" panose="05000000000000000000" pitchFamily="2" charset="2"/>
              <a:buChar char="v"/>
            </a:pPr>
            <a:endParaRPr lang="it-IT" sz="2000" dirty="0">
              <a:solidFill>
                <a:srgbClr val="002060"/>
              </a:solidFill>
            </a:endParaRPr>
          </a:p>
          <a:p>
            <a:pPr marL="285750" lvl="0" indent="-285750">
              <a:buFont typeface="Wingdings" panose="05000000000000000000" pitchFamily="2" charset="2"/>
              <a:buChar char="v"/>
            </a:pPr>
            <a:r>
              <a:rPr lang="it-IT" sz="2000" dirty="0">
                <a:solidFill>
                  <a:srgbClr val="002060"/>
                </a:solidFill>
              </a:rPr>
              <a:t> Special </a:t>
            </a:r>
            <a:r>
              <a:rPr lang="it-IT" sz="2000" dirty="0" err="1">
                <a:solidFill>
                  <a:srgbClr val="002060"/>
                </a:solidFill>
              </a:rPr>
              <a:t>Conical-Shape</a:t>
            </a:r>
            <a:r>
              <a:rPr lang="it-IT" sz="2000" dirty="0">
                <a:solidFill>
                  <a:srgbClr val="002060"/>
                </a:solidFill>
              </a:rPr>
              <a:t> Turbine</a:t>
            </a:r>
          </a:p>
        </p:txBody>
      </p:sp>
      <p:sp>
        <p:nvSpPr>
          <p:cNvPr id="7" name="CasellaDiTesto 6">
            <a:extLst>
              <a:ext uri="{FF2B5EF4-FFF2-40B4-BE49-F238E27FC236}">
                <a16:creationId xmlns:a16="http://schemas.microsoft.com/office/drawing/2014/main" id="{73AFA6F2-FD27-7FB7-E63E-2D2372F7C1EC}"/>
              </a:ext>
            </a:extLst>
          </p:cNvPr>
          <p:cNvSpPr txBox="1"/>
          <p:nvPr/>
        </p:nvSpPr>
        <p:spPr>
          <a:xfrm>
            <a:off x="475488" y="2247259"/>
            <a:ext cx="6976872" cy="4093428"/>
          </a:xfrm>
          <a:prstGeom prst="rect">
            <a:avLst/>
          </a:prstGeom>
          <a:noFill/>
        </p:spPr>
        <p:txBody>
          <a:bodyPr wrap="square" rtlCol="0">
            <a:spAutoFit/>
          </a:bodyPr>
          <a:lstStyle/>
          <a:p>
            <a:pPr marL="342900" indent="-342900">
              <a:buFont typeface="Wingdings" panose="05000000000000000000" pitchFamily="2" charset="2"/>
              <a:buChar char="q"/>
            </a:pPr>
            <a:r>
              <a:rPr lang="it-IT" sz="2000" dirty="0">
                <a:solidFill>
                  <a:srgbClr val="002060"/>
                </a:solidFill>
              </a:rPr>
              <a:t>High Temperature</a:t>
            </a:r>
          </a:p>
          <a:p>
            <a:pPr marL="342900" indent="-342900">
              <a:buFont typeface="Wingdings" panose="05000000000000000000" pitchFamily="2" charset="2"/>
              <a:buChar char="q"/>
            </a:pPr>
            <a:endParaRPr lang="it-IT" sz="2000" dirty="0">
              <a:solidFill>
                <a:srgbClr val="002060"/>
              </a:solidFill>
            </a:endParaRPr>
          </a:p>
          <a:p>
            <a:pPr marL="342900" indent="-342900">
              <a:buFont typeface="Wingdings" panose="05000000000000000000" pitchFamily="2" charset="2"/>
              <a:buChar char="q"/>
            </a:pPr>
            <a:r>
              <a:rPr lang="it-IT" sz="2000" dirty="0">
                <a:solidFill>
                  <a:srgbClr val="002060"/>
                </a:solidFill>
              </a:rPr>
              <a:t>High Pressure</a:t>
            </a:r>
          </a:p>
          <a:p>
            <a:pPr marL="342900" indent="-342900">
              <a:buFont typeface="Wingdings" panose="05000000000000000000" pitchFamily="2" charset="2"/>
              <a:buChar char="q"/>
            </a:pPr>
            <a:endParaRPr lang="it-IT" sz="2000" dirty="0">
              <a:solidFill>
                <a:srgbClr val="002060"/>
              </a:solidFill>
            </a:endParaRPr>
          </a:p>
          <a:p>
            <a:pPr marL="342900" indent="-342900">
              <a:buFont typeface="Wingdings" panose="05000000000000000000" pitchFamily="2" charset="2"/>
              <a:buChar char="q"/>
            </a:pPr>
            <a:r>
              <a:rPr lang="it-IT" sz="2000" dirty="0">
                <a:solidFill>
                  <a:srgbClr val="002060"/>
                </a:solidFill>
              </a:rPr>
              <a:t>Big </a:t>
            </a:r>
            <a:r>
              <a:rPr lang="it-IT" sz="2000" dirty="0" err="1">
                <a:solidFill>
                  <a:srgbClr val="002060"/>
                </a:solidFill>
              </a:rPr>
              <a:t>Enthalpic</a:t>
            </a:r>
            <a:r>
              <a:rPr lang="it-IT" sz="2000" dirty="0">
                <a:solidFill>
                  <a:srgbClr val="002060"/>
                </a:solidFill>
              </a:rPr>
              <a:t> Drop</a:t>
            </a:r>
          </a:p>
          <a:p>
            <a:pPr marL="342900" indent="-342900">
              <a:buFont typeface="Wingdings" panose="05000000000000000000" pitchFamily="2" charset="2"/>
              <a:buChar char="q"/>
            </a:pPr>
            <a:endParaRPr lang="it-IT" sz="2000" dirty="0">
              <a:solidFill>
                <a:srgbClr val="002060"/>
              </a:solidFill>
            </a:endParaRPr>
          </a:p>
          <a:p>
            <a:pPr marL="342900" indent="-342900">
              <a:buFont typeface="Wingdings" panose="05000000000000000000" pitchFamily="2" charset="2"/>
              <a:buChar char="q"/>
            </a:pPr>
            <a:r>
              <a:rPr lang="it-IT" sz="2000" dirty="0" err="1">
                <a:solidFill>
                  <a:srgbClr val="002060"/>
                </a:solidFill>
              </a:rPr>
              <a:t>Prototype</a:t>
            </a:r>
            <a:r>
              <a:rPr lang="it-IT" sz="2000" dirty="0">
                <a:solidFill>
                  <a:srgbClr val="002060"/>
                </a:solidFill>
              </a:rPr>
              <a:t> </a:t>
            </a:r>
            <a:r>
              <a:rPr lang="it-IT" sz="2000" dirty="0" err="1">
                <a:solidFill>
                  <a:srgbClr val="002060"/>
                </a:solidFill>
              </a:rPr>
              <a:t>Nuclear</a:t>
            </a:r>
            <a:r>
              <a:rPr lang="it-IT" sz="2000" dirty="0">
                <a:solidFill>
                  <a:srgbClr val="002060"/>
                </a:solidFill>
              </a:rPr>
              <a:t> Application</a:t>
            </a:r>
          </a:p>
          <a:p>
            <a:endParaRPr lang="it-IT" sz="2000" dirty="0">
              <a:solidFill>
                <a:srgbClr val="002060"/>
              </a:solidFill>
            </a:endParaRPr>
          </a:p>
          <a:p>
            <a:pPr marL="342900" indent="-342900">
              <a:buFont typeface="Wingdings" panose="05000000000000000000" pitchFamily="2" charset="2"/>
              <a:buChar char="q"/>
            </a:pPr>
            <a:r>
              <a:rPr lang="it-IT" sz="2000" dirty="0">
                <a:solidFill>
                  <a:srgbClr val="002060"/>
                </a:solidFill>
              </a:rPr>
              <a:t>Good Reliability</a:t>
            </a:r>
          </a:p>
          <a:p>
            <a:pPr marL="342900" indent="-342900">
              <a:buFont typeface="Wingdings" panose="05000000000000000000" pitchFamily="2" charset="2"/>
              <a:buChar char="q"/>
            </a:pPr>
            <a:endParaRPr lang="it-IT" sz="2000" dirty="0">
              <a:solidFill>
                <a:srgbClr val="002060"/>
              </a:solidFill>
            </a:endParaRPr>
          </a:p>
          <a:p>
            <a:pPr marL="342900" indent="-342900">
              <a:buFont typeface="Wingdings" panose="05000000000000000000" pitchFamily="2" charset="2"/>
              <a:buChar char="q"/>
            </a:pPr>
            <a:r>
              <a:rPr lang="it-IT" sz="2000" dirty="0">
                <a:solidFill>
                  <a:srgbClr val="002060"/>
                </a:solidFill>
              </a:rPr>
              <a:t>High Efficiency</a:t>
            </a:r>
          </a:p>
          <a:p>
            <a:pPr marL="342900" indent="-342900">
              <a:buFont typeface="Wingdings" panose="05000000000000000000" pitchFamily="2" charset="2"/>
              <a:buChar char="q"/>
            </a:pPr>
            <a:endParaRPr lang="it-IT" sz="2000" dirty="0">
              <a:solidFill>
                <a:srgbClr val="002060"/>
              </a:solidFill>
            </a:endParaRPr>
          </a:p>
          <a:p>
            <a:pPr marL="342900" indent="-342900">
              <a:buFont typeface="Wingdings" panose="05000000000000000000" pitchFamily="2" charset="2"/>
              <a:buChar char="q"/>
            </a:pPr>
            <a:r>
              <a:rPr lang="it-IT" sz="2000" dirty="0">
                <a:solidFill>
                  <a:srgbClr val="002060"/>
                </a:solidFill>
              </a:rPr>
              <a:t>High </a:t>
            </a:r>
            <a:r>
              <a:rPr lang="it-IT" sz="2000" dirty="0" err="1">
                <a:solidFill>
                  <a:srgbClr val="002060"/>
                </a:solidFill>
              </a:rPr>
              <a:t>Availability</a:t>
            </a:r>
            <a:endParaRPr lang="it-IT" sz="2000" dirty="0">
              <a:solidFill>
                <a:srgbClr val="002060"/>
              </a:solidFill>
            </a:endParaRPr>
          </a:p>
        </p:txBody>
      </p:sp>
      <p:sp>
        <p:nvSpPr>
          <p:cNvPr id="8" name="Freccia a destra 7">
            <a:extLst>
              <a:ext uri="{FF2B5EF4-FFF2-40B4-BE49-F238E27FC236}">
                <a16:creationId xmlns:a16="http://schemas.microsoft.com/office/drawing/2014/main" id="{BDC36675-CEC7-3527-8EEA-BB275450B85B}"/>
              </a:ext>
            </a:extLst>
          </p:cNvPr>
          <p:cNvSpPr/>
          <p:nvPr/>
        </p:nvSpPr>
        <p:spPr>
          <a:xfrm>
            <a:off x="4585765" y="3729996"/>
            <a:ext cx="841247" cy="1227742"/>
          </a:xfrm>
          <a:prstGeom prst="rightArrow">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A77993E2-3511-6B6A-23A4-B5E26CBB3387}"/>
              </a:ext>
            </a:extLst>
          </p:cNvPr>
          <p:cNvSpPr txBox="1"/>
          <p:nvPr/>
        </p:nvSpPr>
        <p:spPr>
          <a:xfrm>
            <a:off x="475488" y="1484910"/>
            <a:ext cx="11082528" cy="584775"/>
          </a:xfrm>
          <a:prstGeom prst="rect">
            <a:avLst/>
          </a:prstGeom>
          <a:noFill/>
        </p:spPr>
        <p:txBody>
          <a:bodyPr wrap="square" rtlCol="0">
            <a:spAutoFit/>
          </a:bodyPr>
          <a:lstStyle/>
          <a:p>
            <a:r>
              <a:rPr lang="it-IT" sz="3200" b="1" dirty="0">
                <a:solidFill>
                  <a:srgbClr val="002060"/>
                </a:solidFill>
              </a:rPr>
              <a:t>Technical </a:t>
            </a:r>
            <a:r>
              <a:rPr lang="it-IT" sz="3200" b="1" dirty="0" err="1">
                <a:solidFill>
                  <a:srgbClr val="002060"/>
                </a:solidFill>
              </a:rPr>
              <a:t>Factor</a:t>
            </a:r>
            <a:r>
              <a:rPr lang="it-IT" sz="3200" b="1" dirty="0">
                <a:solidFill>
                  <a:srgbClr val="002060"/>
                </a:solidFill>
              </a:rPr>
              <a:t>                            Impact in the Turbine Design</a:t>
            </a:r>
          </a:p>
        </p:txBody>
      </p:sp>
      <p:sp>
        <p:nvSpPr>
          <p:cNvPr id="5" name="CasellaDiTesto 4">
            <a:extLst>
              <a:ext uri="{FF2B5EF4-FFF2-40B4-BE49-F238E27FC236}">
                <a16:creationId xmlns:a16="http://schemas.microsoft.com/office/drawing/2014/main" id="{305BCDC2-AACA-0235-3398-2A45FC86F5C5}"/>
              </a:ext>
            </a:extLst>
          </p:cNvPr>
          <p:cNvSpPr txBox="1"/>
          <p:nvPr/>
        </p:nvSpPr>
        <p:spPr>
          <a:xfrm>
            <a:off x="402336" y="6444366"/>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
        <p:nvSpPr>
          <p:cNvPr id="6" name="Freccia a destra 5">
            <a:extLst>
              <a:ext uri="{FF2B5EF4-FFF2-40B4-BE49-F238E27FC236}">
                <a16:creationId xmlns:a16="http://schemas.microsoft.com/office/drawing/2014/main" id="{FF031E5C-3822-CDB7-E637-C6A9646B62AE}"/>
              </a:ext>
            </a:extLst>
          </p:cNvPr>
          <p:cNvSpPr/>
          <p:nvPr/>
        </p:nvSpPr>
        <p:spPr>
          <a:xfrm>
            <a:off x="4585765" y="2158472"/>
            <a:ext cx="841247" cy="1227742"/>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3E3EFB67-C986-CD97-3ED9-CF8E66A0E0B0}"/>
              </a:ext>
            </a:extLst>
          </p:cNvPr>
          <p:cNvSpPr/>
          <p:nvPr/>
        </p:nvSpPr>
        <p:spPr>
          <a:xfrm>
            <a:off x="4585765" y="5411959"/>
            <a:ext cx="841247" cy="1227742"/>
          </a:xfrm>
          <a:prstGeom prst="right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A4E14A14-9DAF-779F-FFD6-C5430EBA8909}"/>
              </a:ext>
            </a:extLst>
          </p:cNvPr>
          <p:cNvSpPr txBox="1"/>
          <p:nvPr/>
        </p:nvSpPr>
        <p:spPr>
          <a:xfrm>
            <a:off x="402336" y="671075"/>
            <a:ext cx="10634472" cy="769441"/>
          </a:xfrm>
          <a:prstGeom prst="rect">
            <a:avLst/>
          </a:prstGeom>
          <a:noFill/>
        </p:spPr>
        <p:txBody>
          <a:bodyPr wrap="square">
            <a:spAutoFit/>
          </a:bodyPr>
          <a:lstStyle/>
          <a:p>
            <a:r>
              <a:rPr lang="en-US" sz="2200" dirty="0">
                <a:solidFill>
                  <a:srgbClr val="002060"/>
                </a:solidFill>
              </a:rPr>
              <a:t>The design of the most suitable turbine was made taking into account many technical factors of the project.</a:t>
            </a:r>
            <a:endParaRPr lang="it-IT" sz="2200" dirty="0">
              <a:solidFill>
                <a:srgbClr val="002060"/>
              </a:solidFill>
            </a:endParaRPr>
          </a:p>
        </p:txBody>
      </p:sp>
    </p:spTree>
    <p:extLst>
      <p:ext uri="{BB962C8B-B14F-4D97-AF65-F5344CB8AC3E}">
        <p14:creationId xmlns:p14="http://schemas.microsoft.com/office/powerpoint/2010/main" val="58277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5">
            <a:extLst>
              <a:ext uri="{FF2B5EF4-FFF2-40B4-BE49-F238E27FC236}">
                <a16:creationId xmlns:a16="http://schemas.microsoft.com/office/drawing/2014/main" id="{13C06E3F-DEA9-926B-FE17-02F12D9B394C}"/>
              </a:ext>
            </a:extLst>
          </p:cNvPr>
          <p:cNvSpPr/>
          <p:nvPr/>
        </p:nvSpPr>
        <p:spPr bwMode="auto">
          <a:xfrm>
            <a:off x="475488" y="218298"/>
            <a:ext cx="10671048" cy="450285"/>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Nuclear application</a:t>
            </a:r>
          </a:p>
        </p:txBody>
      </p:sp>
      <p:sp>
        <p:nvSpPr>
          <p:cNvPr id="5" name="CasellaDiTesto 4">
            <a:extLst>
              <a:ext uri="{FF2B5EF4-FFF2-40B4-BE49-F238E27FC236}">
                <a16:creationId xmlns:a16="http://schemas.microsoft.com/office/drawing/2014/main" id="{62866DDD-EEB3-91C2-7F54-EC6AE8FA4727}"/>
              </a:ext>
            </a:extLst>
          </p:cNvPr>
          <p:cNvSpPr txBox="1"/>
          <p:nvPr/>
        </p:nvSpPr>
        <p:spPr>
          <a:xfrm>
            <a:off x="475488" y="680715"/>
            <a:ext cx="428853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2060"/>
                </a:solidFill>
              </a:rPr>
              <a:t>The most common nuclear power plants have been developed for heavy-duty, large-scale power generation.</a:t>
            </a:r>
            <a:endParaRPr lang="it-IT" sz="2000" dirty="0">
              <a:solidFill>
                <a:srgbClr val="002060"/>
              </a:solidFill>
            </a:endParaRPr>
          </a:p>
        </p:txBody>
      </p:sp>
      <p:sp>
        <p:nvSpPr>
          <p:cNvPr id="6" name="Freccia a destra 5">
            <a:extLst>
              <a:ext uri="{FF2B5EF4-FFF2-40B4-BE49-F238E27FC236}">
                <a16:creationId xmlns:a16="http://schemas.microsoft.com/office/drawing/2014/main" id="{1114A7E0-D457-4048-E776-897A89B99A2C}"/>
              </a:ext>
            </a:extLst>
          </p:cNvPr>
          <p:cNvSpPr/>
          <p:nvPr/>
        </p:nvSpPr>
        <p:spPr>
          <a:xfrm>
            <a:off x="4544568" y="1453414"/>
            <a:ext cx="768096" cy="5303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948A92E1-2108-29B9-0437-C516B68AAD7D}"/>
              </a:ext>
            </a:extLst>
          </p:cNvPr>
          <p:cNvSpPr txBox="1"/>
          <p:nvPr/>
        </p:nvSpPr>
        <p:spPr>
          <a:xfrm>
            <a:off x="475488" y="2110727"/>
            <a:ext cx="4069080" cy="984885"/>
          </a:xfrm>
          <a:prstGeom prst="rect">
            <a:avLst/>
          </a:prstGeom>
          <a:noFill/>
        </p:spPr>
        <p:txBody>
          <a:bodyPr wrap="square" rtlCol="0">
            <a:spAutoFit/>
          </a:bodyPr>
          <a:lstStyle/>
          <a:p>
            <a:pPr marL="285750" indent="-285750">
              <a:buFont typeface="Arial" panose="020B0604020202020204" pitchFamily="34" charset="0"/>
              <a:buChar char="•"/>
            </a:pPr>
            <a:r>
              <a:rPr lang="it-IT" sz="2000" dirty="0">
                <a:solidFill>
                  <a:srgbClr val="002060"/>
                </a:solidFill>
              </a:rPr>
              <a:t>Power production </a:t>
            </a:r>
            <a:r>
              <a:rPr lang="it-IT" sz="2000" dirty="0" err="1">
                <a:solidFill>
                  <a:srgbClr val="002060"/>
                </a:solidFill>
              </a:rPr>
              <a:t>greater</a:t>
            </a:r>
            <a:r>
              <a:rPr lang="it-IT" sz="2000" dirty="0">
                <a:solidFill>
                  <a:srgbClr val="002060"/>
                </a:solidFill>
              </a:rPr>
              <a:t> </a:t>
            </a:r>
            <a:r>
              <a:rPr lang="it-IT" sz="2000" dirty="0" err="1">
                <a:solidFill>
                  <a:srgbClr val="002060"/>
                </a:solidFill>
              </a:rPr>
              <a:t>than</a:t>
            </a:r>
            <a:r>
              <a:rPr lang="it-IT" sz="2000" dirty="0">
                <a:solidFill>
                  <a:srgbClr val="002060"/>
                </a:solidFill>
              </a:rPr>
              <a:t> 1TWe for </a:t>
            </a:r>
            <a:r>
              <a:rPr lang="it-IT" sz="2000" dirty="0" err="1">
                <a:solidFill>
                  <a:srgbClr val="002060"/>
                </a:solidFill>
              </a:rPr>
              <a:t>each</a:t>
            </a:r>
            <a:r>
              <a:rPr lang="it-IT" sz="2000" dirty="0">
                <a:solidFill>
                  <a:srgbClr val="002060"/>
                </a:solidFill>
              </a:rPr>
              <a:t> power </a:t>
            </a:r>
            <a:r>
              <a:rPr lang="it-IT" sz="2000" dirty="0" err="1">
                <a:solidFill>
                  <a:srgbClr val="002060"/>
                </a:solidFill>
              </a:rPr>
              <a:t>plant</a:t>
            </a:r>
            <a:endParaRPr lang="it-IT" sz="2000" dirty="0">
              <a:solidFill>
                <a:srgbClr val="002060"/>
              </a:solidFill>
            </a:endParaRPr>
          </a:p>
          <a:p>
            <a:pPr marL="285750" indent="-285750">
              <a:buFont typeface="Arial" panose="020B0604020202020204" pitchFamily="34" charset="0"/>
              <a:buChar char="•"/>
            </a:pPr>
            <a:endParaRPr lang="it-IT" dirty="0"/>
          </a:p>
        </p:txBody>
      </p:sp>
      <p:sp>
        <p:nvSpPr>
          <p:cNvPr id="9" name="CasellaDiTesto 8">
            <a:extLst>
              <a:ext uri="{FF2B5EF4-FFF2-40B4-BE49-F238E27FC236}">
                <a16:creationId xmlns:a16="http://schemas.microsoft.com/office/drawing/2014/main" id="{966143EF-A64C-A20B-59AD-450E3B152873}"/>
              </a:ext>
            </a:extLst>
          </p:cNvPr>
          <p:cNvSpPr txBox="1"/>
          <p:nvPr/>
        </p:nvSpPr>
        <p:spPr>
          <a:xfrm>
            <a:off x="5440680" y="668584"/>
            <a:ext cx="5815584" cy="1600438"/>
          </a:xfrm>
          <a:prstGeom prst="rect">
            <a:avLst/>
          </a:prstGeom>
          <a:noFill/>
        </p:spPr>
        <p:txBody>
          <a:bodyPr wrap="square" rtlCol="0">
            <a:spAutoFit/>
          </a:bodyPr>
          <a:lstStyle/>
          <a:p>
            <a:pPr marL="285750" indent="-285750">
              <a:buFont typeface="Arial" panose="020B0604020202020204" pitchFamily="34" charset="0"/>
              <a:buChar char="•"/>
            </a:pPr>
            <a:r>
              <a:rPr lang="it-IT" sz="2000" dirty="0" err="1">
                <a:solidFill>
                  <a:srgbClr val="002060"/>
                </a:solidFill>
              </a:rPr>
              <a:t>Std</a:t>
            </a:r>
            <a:r>
              <a:rPr lang="it-IT" sz="2000" dirty="0">
                <a:solidFill>
                  <a:srgbClr val="002060"/>
                </a:solidFill>
              </a:rPr>
              <a:t> </a:t>
            </a:r>
            <a:r>
              <a:rPr lang="it-IT" sz="2000" dirty="0" err="1">
                <a:solidFill>
                  <a:srgbClr val="002060"/>
                </a:solidFill>
              </a:rPr>
              <a:t>steam</a:t>
            </a:r>
            <a:r>
              <a:rPr lang="it-IT" sz="2000" dirty="0">
                <a:solidFill>
                  <a:srgbClr val="002060"/>
                </a:solidFill>
              </a:rPr>
              <a:t> </a:t>
            </a:r>
            <a:r>
              <a:rPr lang="it-IT" sz="2000" dirty="0" err="1">
                <a:solidFill>
                  <a:srgbClr val="002060"/>
                </a:solidFill>
              </a:rPr>
              <a:t>quality</a:t>
            </a:r>
            <a:r>
              <a:rPr lang="it-IT" sz="2000" dirty="0">
                <a:solidFill>
                  <a:srgbClr val="002060"/>
                </a:solidFill>
              </a:rPr>
              <a:t>: </a:t>
            </a:r>
            <a:r>
              <a:rPr lang="it-IT" sz="2000" dirty="0" err="1">
                <a:solidFill>
                  <a:srgbClr val="002060"/>
                </a:solidFill>
              </a:rPr>
              <a:t>Saturated</a:t>
            </a:r>
            <a:r>
              <a:rPr lang="it-IT" sz="2000" dirty="0">
                <a:solidFill>
                  <a:srgbClr val="002060"/>
                </a:solidFill>
              </a:rPr>
              <a:t> </a:t>
            </a:r>
            <a:r>
              <a:rPr lang="it-IT" sz="2000" dirty="0" err="1">
                <a:solidFill>
                  <a:srgbClr val="002060"/>
                </a:solidFill>
              </a:rPr>
              <a:t>steam</a:t>
            </a:r>
            <a:r>
              <a:rPr lang="it-IT" sz="2000" dirty="0">
                <a:solidFill>
                  <a:srgbClr val="002060"/>
                </a:solidFill>
              </a:rPr>
              <a:t> or with minimum degree of </a:t>
            </a:r>
            <a:r>
              <a:rPr lang="it-IT" sz="2000" dirty="0" err="1">
                <a:solidFill>
                  <a:srgbClr val="002060"/>
                </a:solidFill>
              </a:rPr>
              <a:t>superheated</a:t>
            </a:r>
            <a:r>
              <a:rPr lang="it-IT" sz="2000" dirty="0">
                <a:solidFill>
                  <a:srgbClr val="002060"/>
                </a:solidFill>
              </a:rPr>
              <a:t> </a:t>
            </a:r>
            <a:r>
              <a:rPr lang="it-IT" sz="2000" dirty="0" err="1">
                <a:solidFill>
                  <a:srgbClr val="002060"/>
                </a:solidFill>
              </a:rPr>
              <a:t>steam</a:t>
            </a:r>
            <a:endParaRPr lang="it-IT" sz="2000" dirty="0">
              <a:solidFill>
                <a:srgbClr val="002060"/>
              </a:solidFill>
            </a:endParaRPr>
          </a:p>
          <a:p>
            <a:pPr marL="285750" indent="-285750">
              <a:buFont typeface="Arial" panose="020B0604020202020204" pitchFamily="34" charset="0"/>
              <a:buChar char="•"/>
            </a:pPr>
            <a:endParaRPr lang="it-IT" sz="2000" dirty="0">
              <a:solidFill>
                <a:srgbClr val="002060"/>
              </a:solidFill>
            </a:endParaRPr>
          </a:p>
          <a:p>
            <a:pPr marL="285750" indent="-285750">
              <a:buFont typeface="Arial" panose="020B0604020202020204" pitchFamily="34" charset="0"/>
              <a:buChar char="•"/>
            </a:pPr>
            <a:r>
              <a:rPr lang="it-IT" sz="2000" dirty="0" err="1">
                <a:solidFill>
                  <a:srgbClr val="002060"/>
                </a:solidFill>
              </a:rPr>
              <a:t>Very</a:t>
            </a:r>
            <a:r>
              <a:rPr lang="it-IT" sz="2000" dirty="0">
                <a:solidFill>
                  <a:srgbClr val="002060"/>
                </a:solidFill>
              </a:rPr>
              <a:t> high </a:t>
            </a:r>
            <a:r>
              <a:rPr lang="it-IT" sz="2000" dirty="0" err="1">
                <a:solidFill>
                  <a:srgbClr val="002060"/>
                </a:solidFill>
              </a:rPr>
              <a:t>steam</a:t>
            </a:r>
            <a:r>
              <a:rPr lang="it-IT" sz="2000" dirty="0">
                <a:solidFill>
                  <a:srgbClr val="002060"/>
                </a:solidFill>
              </a:rPr>
              <a:t> flow</a:t>
            </a:r>
          </a:p>
          <a:p>
            <a:pPr marL="285750" indent="-285750">
              <a:buFont typeface="Arial" panose="020B0604020202020204" pitchFamily="34" charset="0"/>
              <a:buChar char="•"/>
            </a:pPr>
            <a:endParaRPr lang="it-IT" dirty="0"/>
          </a:p>
        </p:txBody>
      </p:sp>
      <p:sp>
        <p:nvSpPr>
          <p:cNvPr id="10" name="CasellaDiTesto 9">
            <a:extLst>
              <a:ext uri="{FF2B5EF4-FFF2-40B4-BE49-F238E27FC236}">
                <a16:creationId xmlns:a16="http://schemas.microsoft.com/office/drawing/2014/main" id="{933E715C-E842-8B0B-4E90-BE08F3669527}"/>
              </a:ext>
            </a:extLst>
          </p:cNvPr>
          <p:cNvSpPr txBox="1"/>
          <p:nvPr/>
        </p:nvSpPr>
        <p:spPr>
          <a:xfrm>
            <a:off x="5440680" y="2093498"/>
            <a:ext cx="5596126" cy="984885"/>
          </a:xfrm>
          <a:prstGeom prst="rect">
            <a:avLst/>
          </a:prstGeom>
          <a:noFill/>
        </p:spPr>
        <p:txBody>
          <a:bodyPr wrap="square" rtlCol="0">
            <a:spAutoFit/>
          </a:bodyPr>
          <a:lstStyle/>
          <a:p>
            <a:pPr marL="285750" indent="-285750">
              <a:buFont typeface="Arial" panose="020B0604020202020204" pitchFamily="34" charset="0"/>
              <a:buChar char="•"/>
            </a:pPr>
            <a:r>
              <a:rPr lang="it-IT" sz="2000" dirty="0" err="1">
                <a:solidFill>
                  <a:srgbClr val="002060"/>
                </a:solidFill>
              </a:rPr>
              <a:t>Biggest</a:t>
            </a:r>
            <a:r>
              <a:rPr lang="it-IT" sz="2000" dirty="0">
                <a:solidFill>
                  <a:srgbClr val="002060"/>
                </a:solidFill>
              </a:rPr>
              <a:t> </a:t>
            </a:r>
            <a:r>
              <a:rPr lang="it-IT" sz="2000" dirty="0" err="1">
                <a:solidFill>
                  <a:srgbClr val="002060"/>
                </a:solidFill>
              </a:rPr>
              <a:t>multibody</a:t>
            </a:r>
            <a:r>
              <a:rPr lang="it-IT" sz="2000" dirty="0">
                <a:solidFill>
                  <a:srgbClr val="002060"/>
                </a:solidFill>
              </a:rPr>
              <a:t> </a:t>
            </a:r>
            <a:r>
              <a:rPr lang="it-IT" sz="2000" dirty="0" err="1">
                <a:solidFill>
                  <a:srgbClr val="002060"/>
                </a:solidFill>
              </a:rPr>
              <a:t>steam</a:t>
            </a:r>
            <a:r>
              <a:rPr lang="it-IT" sz="2000" dirty="0">
                <a:solidFill>
                  <a:srgbClr val="002060"/>
                </a:solidFill>
              </a:rPr>
              <a:t> turbine </a:t>
            </a:r>
            <a:r>
              <a:rPr lang="it-IT" sz="2000" dirty="0" err="1">
                <a:solidFill>
                  <a:srgbClr val="002060"/>
                </a:solidFill>
              </a:rPr>
              <a:t>has</a:t>
            </a:r>
            <a:r>
              <a:rPr lang="it-IT" sz="2000" dirty="0">
                <a:solidFill>
                  <a:srgbClr val="002060"/>
                </a:solidFill>
              </a:rPr>
              <a:t> </a:t>
            </a:r>
            <a:r>
              <a:rPr lang="it-IT" sz="2000" dirty="0" err="1">
                <a:solidFill>
                  <a:srgbClr val="002060"/>
                </a:solidFill>
              </a:rPr>
              <a:t>been</a:t>
            </a:r>
            <a:r>
              <a:rPr lang="it-IT" sz="2000" dirty="0">
                <a:solidFill>
                  <a:srgbClr val="002060"/>
                </a:solidFill>
              </a:rPr>
              <a:t> </a:t>
            </a:r>
            <a:r>
              <a:rPr lang="it-IT" sz="2000" dirty="0" err="1">
                <a:solidFill>
                  <a:srgbClr val="002060"/>
                </a:solidFill>
              </a:rPr>
              <a:t>developed</a:t>
            </a:r>
            <a:r>
              <a:rPr lang="it-IT" sz="2000" dirty="0">
                <a:solidFill>
                  <a:srgbClr val="002060"/>
                </a:solidFill>
              </a:rPr>
              <a:t> for </a:t>
            </a:r>
            <a:r>
              <a:rPr lang="it-IT" sz="2000" dirty="0" err="1">
                <a:solidFill>
                  <a:srgbClr val="002060"/>
                </a:solidFill>
              </a:rPr>
              <a:t>this</a:t>
            </a:r>
            <a:r>
              <a:rPr lang="it-IT" sz="2000" dirty="0">
                <a:solidFill>
                  <a:srgbClr val="002060"/>
                </a:solidFill>
              </a:rPr>
              <a:t> </a:t>
            </a:r>
            <a:r>
              <a:rPr lang="it-IT" sz="2000" dirty="0" err="1">
                <a:solidFill>
                  <a:srgbClr val="002060"/>
                </a:solidFill>
              </a:rPr>
              <a:t>type</a:t>
            </a:r>
            <a:r>
              <a:rPr lang="it-IT" sz="2000" dirty="0">
                <a:solidFill>
                  <a:srgbClr val="002060"/>
                </a:solidFill>
              </a:rPr>
              <a:t> of </a:t>
            </a:r>
            <a:r>
              <a:rPr lang="it-IT" sz="2000" dirty="0" err="1">
                <a:solidFill>
                  <a:srgbClr val="002060"/>
                </a:solidFill>
              </a:rPr>
              <a:t>application</a:t>
            </a:r>
            <a:endParaRPr lang="it-IT" sz="2000" dirty="0">
              <a:solidFill>
                <a:srgbClr val="002060"/>
              </a:solidFill>
            </a:endParaRPr>
          </a:p>
          <a:p>
            <a:pPr marL="285750" indent="-285750">
              <a:buFont typeface="Arial" panose="020B0604020202020204" pitchFamily="34" charset="0"/>
              <a:buChar char="•"/>
            </a:pPr>
            <a:endParaRPr lang="it-IT" dirty="0"/>
          </a:p>
        </p:txBody>
      </p:sp>
      <p:sp>
        <p:nvSpPr>
          <p:cNvPr id="11" name="Rettangolo 35">
            <a:extLst>
              <a:ext uri="{FF2B5EF4-FFF2-40B4-BE49-F238E27FC236}">
                <a16:creationId xmlns:a16="http://schemas.microsoft.com/office/drawing/2014/main" id="{6400CED2-4FFC-E5A5-D34C-76D4B7853496}"/>
              </a:ext>
            </a:extLst>
          </p:cNvPr>
          <p:cNvSpPr/>
          <p:nvPr/>
        </p:nvSpPr>
        <p:spPr bwMode="auto">
          <a:xfrm>
            <a:off x="475486" y="2952943"/>
            <a:ext cx="10780778" cy="505822"/>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New generation of nuclear power plant</a:t>
            </a:r>
          </a:p>
        </p:txBody>
      </p:sp>
      <p:sp>
        <p:nvSpPr>
          <p:cNvPr id="12" name="CasellaDiTesto 11">
            <a:extLst>
              <a:ext uri="{FF2B5EF4-FFF2-40B4-BE49-F238E27FC236}">
                <a16:creationId xmlns:a16="http://schemas.microsoft.com/office/drawing/2014/main" id="{672BE599-66C7-D617-12E4-C6255EB3791B}"/>
              </a:ext>
            </a:extLst>
          </p:cNvPr>
          <p:cNvSpPr txBox="1"/>
          <p:nvPr/>
        </p:nvSpPr>
        <p:spPr>
          <a:xfrm>
            <a:off x="333122" y="3673500"/>
            <a:ext cx="1125232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2060"/>
                </a:solidFill>
              </a:rPr>
              <a:t>New or different technologies may require modifications or specific designs of conventional parts.</a:t>
            </a:r>
            <a:endParaRPr lang="it-IT" sz="2000" dirty="0">
              <a:solidFill>
                <a:srgbClr val="002060"/>
              </a:solidFill>
            </a:endParaRPr>
          </a:p>
          <a:p>
            <a:pPr marL="285750" indent="-285750">
              <a:buFont typeface="Arial" panose="020B0604020202020204" pitchFamily="34" charset="0"/>
              <a:buChar char="•"/>
            </a:pPr>
            <a:r>
              <a:rPr lang="en-US" sz="2000" dirty="0">
                <a:solidFill>
                  <a:srgbClr val="002060"/>
                </a:solidFill>
              </a:rPr>
              <a:t>Fincantieri is able to provide support and share its expertise in steam turbine design for the Micro Reactor Prototype.</a:t>
            </a:r>
            <a:endParaRPr lang="it-IT" sz="2000" dirty="0">
              <a:solidFill>
                <a:srgbClr val="002060"/>
              </a:solidFill>
            </a:endParaRPr>
          </a:p>
        </p:txBody>
      </p:sp>
      <p:sp>
        <p:nvSpPr>
          <p:cNvPr id="13" name="CasellaDiTesto 12">
            <a:extLst>
              <a:ext uri="{FF2B5EF4-FFF2-40B4-BE49-F238E27FC236}">
                <a16:creationId xmlns:a16="http://schemas.microsoft.com/office/drawing/2014/main" id="{DA3FB92B-4250-4823-42B4-142AC4BDFB8F}"/>
              </a:ext>
            </a:extLst>
          </p:cNvPr>
          <p:cNvSpPr txBox="1"/>
          <p:nvPr/>
        </p:nvSpPr>
        <p:spPr>
          <a:xfrm>
            <a:off x="790956" y="5089441"/>
            <a:ext cx="10465308" cy="1877437"/>
          </a:xfrm>
          <a:prstGeom prst="rect">
            <a:avLst/>
          </a:prstGeom>
          <a:noFill/>
        </p:spPr>
        <p:txBody>
          <a:bodyPr wrap="square" rtlCol="0">
            <a:spAutoFit/>
          </a:bodyPr>
          <a:lstStyle/>
          <a:p>
            <a:r>
              <a:rPr lang="it-IT" sz="2000" dirty="0">
                <a:solidFill>
                  <a:srgbClr val="002060"/>
                </a:solidFill>
              </a:rPr>
              <a:t>Fincantieri </a:t>
            </a:r>
            <a:r>
              <a:rPr lang="it-IT" sz="2000" dirty="0" err="1">
                <a:solidFill>
                  <a:srgbClr val="002060"/>
                </a:solidFill>
              </a:rPr>
              <a:t>is</a:t>
            </a:r>
            <a:r>
              <a:rPr lang="it-IT" sz="2000" dirty="0">
                <a:solidFill>
                  <a:srgbClr val="002060"/>
                </a:solidFill>
              </a:rPr>
              <a:t> working on:</a:t>
            </a:r>
          </a:p>
          <a:p>
            <a:pPr marL="742950" lvl="1" indent="-285750">
              <a:buFont typeface="Arial" panose="020B0604020202020204" pitchFamily="34" charset="0"/>
              <a:buChar char="•"/>
            </a:pPr>
            <a:r>
              <a:rPr lang="it-IT" sz="2000" dirty="0">
                <a:solidFill>
                  <a:srgbClr val="002060"/>
                </a:solidFill>
              </a:rPr>
              <a:t>Modular design</a:t>
            </a:r>
          </a:p>
          <a:p>
            <a:pPr marL="742950" lvl="1" indent="-285750">
              <a:buFont typeface="Arial" panose="020B0604020202020204" pitchFamily="34" charset="0"/>
              <a:buChar char="•"/>
            </a:pPr>
            <a:r>
              <a:rPr lang="it-IT" sz="2000" dirty="0">
                <a:solidFill>
                  <a:srgbClr val="002060"/>
                </a:solidFill>
              </a:rPr>
              <a:t>Heavy </a:t>
            </a:r>
            <a:r>
              <a:rPr lang="it-IT" sz="2000" dirty="0" err="1">
                <a:solidFill>
                  <a:srgbClr val="002060"/>
                </a:solidFill>
              </a:rPr>
              <a:t>steam</a:t>
            </a:r>
            <a:r>
              <a:rPr lang="it-IT" sz="2000" dirty="0">
                <a:solidFill>
                  <a:srgbClr val="002060"/>
                </a:solidFill>
              </a:rPr>
              <a:t> </a:t>
            </a:r>
            <a:r>
              <a:rPr lang="it-IT" sz="2000" dirty="0" err="1">
                <a:solidFill>
                  <a:srgbClr val="002060"/>
                </a:solidFill>
              </a:rPr>
              <a:t>conditions</a:t>
            </a:r>
            <a:endParaRPr lang="it-IT" sz="2000" dirty="0">
              <a:solidFill>
                <a:srgbClr val="002060"/>
              </a:solidFill>
            </a:endParaRPr>
          </a:p>
          <a:p>
            <a:pPr marL="742950" lvl="1" indent="-285750">
              <a:buFont typeface="Arial" panose="020B0604020202020204" pitchFamily="34" charset="0"/>
              <a:buChar char="•"/>
            </a:pPr>
            <a:r>
              <a:rPr lang="it-IT" sz="2000" dirty="0" err="1">
                <a:solidFill>
                  <a:srgbClr val="002060"/>
                </a:solidFill>
              </a:rPr>
              <a:t>Compactness</a:t>
            </a:r>
            <a:r>
              <a:rPr lang="it-IT" sz="2000" dirty="0">
                <a:solidFill>
                  <a:srgbClr val="002060"/>
                </a:solidFill>
              </a:rPr>
              <a:t> and weight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sp>
        <p:nvSpPr>
          <p:cNvPr id="2" name="CasellaDiTesto 1">
            <a:extLst>
              <a:ext uri="{FF2B5EF4-FFF2-40B4-BE49-F238E27FC236}">
                <a16:creationId xmlns:a16="http://schemas.microsoft.com/office/drawing/2014/main" id="{5E5CADBB-9193-3FB2-6E3A-5C81B02FC073}"/>
              </a:ext>
            </a:extLst>
          </p:cNvPr>
          <p:cNvSpPr txBox="1"/>
          <p:nvPr/>
        </p:nvSpPr>
        <p:spPr>
          <a:xfrm>
            <a:off x="402336" y="6444366"/>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Tree>
    <p:extLst>
      <p:ext uri="{BB962C8B-B14F-4D97-AF65-F5344CB8AC3E}">
        <p14:creationId xmlns:p14="http://schemas.microsoft.com/office/powerpoint/2010/main" val="149803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5">
            <a:extLst>
              <a:ext uri="{FF2B5EF4-FFF2-40B4-BE49-F238E27FC236}">
                <a16:creationId xmlns:a16="http://schemas.microsoft.com/office/drawing/2014/main" id="{3C00CBF2-7F21-29EA-EC8E-1396FF8D366D}"/>
              </a:ext>
            </a:extLst>
          </p:cNvPr>
          <p:cNvSpPr/>
          <p:nvPr/>
        </p:nvSpPr>
        <p:spPr bwMode="auto">
          <a:xfrm>
            <a:off x="307974" y="216314"/>
            <a:ext cx="10820273" cy="463140"/>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Process Base Design</a:t>
            </a:r>
          </a:p>
        </p:txBody>
      </p:sp>
      <p:sp>
        <p:nvSpPr>
          <p:cNvPr id="5" name="CasellaDiTesto 4">
            <a:extLst>
              <a:ext uri="{FF2B5EF4-FFF2-40B4-BE49-F238E27FC236}">
                <a16:creationId xmlns:a16="http://schemas.microsoft.com/office/drawing/2014/main" id="{9B58BDED-F6CE-CF6B-B1C3-561804685580}"/>
              </a:ext>
            </a:extLst>
          </p:cNvPr>
          <p:cNvSpPr txBox="1"/>
          <p:nvPr/>
        </p:nvSpPr>
        <p:spPr>
          <a:xfrm>
            <a:off x="307974" y="679454"/>
            <a:ext cx="10911713" cy="707886"/>
          </a:xfrm>
          <a:prstGeom prst="rect">
            <a:avLst/>
          </a:prstGeom>
          <a:noFill/>
        </p:spPr>
        <p:txBody>
          <a:bodyPr wrap="square" rtlCol="0">
            <a:spAutoFit/>
          </a:bodyPr>
          <a:lstStyle/>
          <a:p>
            <a:r>
              <a:rPr lang="en-US" sz="2000" dirty="0">
                <a:solidFill>
                  <a:srgbClr val="002060"/>
                </a:solidFill>
              </a:rPr>
              <a:t>Fincantieri has also developed the process design for the 'conventional' part of the plant in certain projects, applicable to both land-based and on-board installations.</a:t>
            </a:r>
            <a:endParaRPr lang="it-IT" sz="2000" dirty="0">
              <a:solidFill>
                <a:srgbClr val="002060"/>
              </a:solidFill>
            </a:endParaRPr>
          </a:p>
        </p:txBody>
      </p:sp>
      <p:sp>
        <p:nvSpPr>
          <p:cNvPr id="6" name="CasellaDiTesto 5">
            <a:extLst>
              <a:ext uri="{FF2B5EF4-FFF2-40B4-BE49-F238E27FC236}">
                <a16:creationId xmlns:a16="http://schemas.microsoft.com/office/drawing/2014/main" id="{137D5FE1-A0DD-8AD6-69B4-7279017F96A4}"/>
              </a:ext>
            </a:extLst>
          </p:cNvPr>
          <p:cNvSpPr txBox="1"/>
          <p:nvPr/>
        </p:nvSpPr>
        <p:spPr>
          <a:xfrm>
            <a:off x="307975" y="1536364"/>
            <a:ext cx="10911712" cy="5155257"/>
          </a:xfrm>
          <a:prstGeom prst="rect">
            <a:avLst/>
          </a:prstGeom>
          <a:noFill/>
        </p:spPr>
        <p:txBody>
          <a:bodyPr wrap="square" rtlCol="0">
            <a:spAutoFit/>
          </a:bodyPr>
          <a:lstStyle/>
          <a:p>
            <a:r>
              <a:rPr lang="en-US" sz="2000" dirty="0">
                <a:solidFill>
                  <a:srgbClr val="002060"/>
                </a:solidFill>
              </a:rPr>
              <a:t>Each study has required a specific analysis to achieve the project’s objectives.</a:t>
            </a:r>
            <a:endParaRPr lang="it-IT" sz="2000" dirty="0">
              <a:solidFill>
                <a:srgbClr val="002060"/>
              </a:solidFill>
            </a:endParaRPr>
          </a:p>
          <a:p>
            <a:endParaRPr lang="it-IT" sz="2000" dirty="0">
              <a:solidFill>
                <a:srgbClr val="002060"/>
              </a:solidFill>
            </a:endParaRPr>
          </a:p>
          <a:p>
            <a:r>
              <a:rPr lang="en-US" sz="2000" dirty="0">
                <a:solidFill>
                  <a:srgbClr val="002060"/>
                </a:solidFill>
              </a:rPr>
              <a:t>The project acquired from </a:t>
            </a:r>
            <a:r>
              <a:rPr lang="en-US" sz="2000" dirty="0" err="1">
                <a:solidFill>
                  <a:srgbClr val="002060"/>
                </a:solidFill>
              </a:rPr>
              <a:t>Newcleo</a:t>
            </a:r>
            <a:r>
              <a:rPr lang="en-US" sz="2000" dirty="0">
                <a:solidFill>
                  <a:srgbClr val="002060"/>
                </a:solidFill>
              </a:rPr>
              <a:t> in 2025 is a pilot plant for an LFR, with an output power limited to a few MWe. </a:t>
            </a:r>
          </a:p>
          <a:p>
            <a:r>
              <a:rPr lang="en-US" sz="2000" dirty="0">
                <a:solidFill>
                  <a:srgbClr val="002060"/>
                </a:solidFill>
              </a:rPr>
              <a:t>For this project, Fincantieri also developed the base design of the “conventional” part of the plant, with the main objectives focused on:</a:t>
            </a:r>
            <a:br>
              <a:rPr lang="it-IT" sz="2000" dirty="0">
                <a:solidFill>
                  <a:srgbClr val="002060"/>
                </a:solidFill>
              </a:rPr>
            </a:br>
            <a:endParaRPr lang="it-IT" sz="2000" dirty="0">
              <a:solidFill>
                <a:srgbClr val="002060"/>
              </a:solidFill>
            </a:endParaRPr>
          </a:p>
          <a:p>
            <a:pPr marL="800100" lvl="1" indent="-342900">
              <a:buFont typeface="Arial" panose="020B0604020202020204" pitchFamily="34" charset="0"/>
              <a:buChar char="•"/>
            </a:pPr>
            <a:r>
              <a:rPr lang="en-US" dirty="0">
                <a:solidFill>
                  <a:srgbClr val="002060"/>
                </a:solidFill>
              </a:rPr>
              <a:t>Developing specific solutions for start-up, shut-down, and other transient situations to guarantee the minimum feedwater temperature of 327°C as required.</a:t>
            </a:r>
          </a:p>
          <a:p>
            <a:pPr marL="800100" lvl="1" indent="-342900">
              <a:buFont typeface="Arial" panose="020B0604020202020204" pitchFamily="34" charset="0"/>
              <a:buChar char="•"/>
            </a:pPr>
            <a:r>
              <a:rPr lang="en-US" dirty="0">
                <a:solidFill>
                  <a:srgbClr val="002060"/>
                </a:solidFill>
              </a:rPr>
              <a:t>Designing a high-temperature range for the prototype solution, from 365°C up to 510°C.</a:t>
            </a:r>
          </a:p>
          <a:p>
            <a:pPr marL="800100" lvl="1" indent="-342900">
              <a:buFont typeface="Arial" panose="020B0604020202020204" pitchFamily="34" charset="0"/>
              <a:buChar char="•"/>
            </a:pPr>
            <a:r>
              <a:rPr lang="en-US" dirty="0">
                <a:solidFill>
                  <a:srgbClr val="002060"/>
                </a:solidFill>
              </a:rPr>
              <a:t>Validating plant operation under all possible conditions.</a:t>
            </a:r>
          </a:p>
          <a:p>
            <a:pPr marL="800100" lvl="1" indent="-342900">
              <a:buFont typeface="Arial" panose="020B0604020202020204" pitchFamily="34" charset="0"/>
              <a:buChar char="•"/>
            </a:pPr>
            <a:endParaRPr lang="it-IT" dirty="0">
              <a:solidFill>
                <a:srgbClr val="002060"/>
              </a:solidFill>
            </a:endParaRPr>
          </a:p>
          <a:p>
            <a:pPr>
              <a:lnSpc>
                <a:spcPct val="150000"/>
              </a:lnSpc>
            </a:pPr>
            <a:r>
              <a:rPr lang="en-US" sz="2000" dirty="0">
                <a:solidFill>
                  <a:srgbClr val="002060"/>
                </a:solidFill>
              </a:rPr>
              <a:t>In other projects, the effort required the development of specific solutions for:</a:t>
            </a:r>
            <a:br>
              <a:rPr lang="it-IT" sz="1000" dirty="0">
                <a:solidFill>
                  <a:srgbClr val="002060"/>
                </a:solidFill>
              </a:rPr>
            </a:br>
            <a:endParaRPr lang="it-IT" sz="1000" dirty="0">
              <a:solidFill>
                <a:srgbClr val="002060"/>
              </a:solidFill>
            </a:endParaRPr>
          </a:p>
          <a:p>
            <a:pPr marL="800100" lvl="1" indent="-342900">
              <a:buFont typeface="Arial" panose="020B0604020202020204" pitchFamily="34" charset="0"/>
              <a:buChar char="•"/>
            </a:pPr>
            <a:r>
              <a:rPr lang="en-US" dirty="0">
                <a:solidFill>
                  <a:srgbClr val="002060"/>
                </a:solidFill>
              </a:rPr>
              <a:t>Exhaust humidity control.</a:t>
            </a:r>
          </a:p>
          <a:p>
            <a:pPr marL="800100" lvl="1" indent="-342900">
              <a:buFont typeface="Arial" panose="020B0604020202020204" pitchFamily="34" charset="0"/>
              <a:buChar char="•"/>
            </a:pPr>
            <a:r>
              <a:rPr lang="en-US" dirty="0">
                <a:solidFill>
                  <a:srgbClr val="002060"/>
                </a:solidFill>
              </a:rPr>
              <a:t>Weight and dimensions, with a focus on on-board applications.</a:t>
            </a:r>
          </a:p>
          <a:p>
            <a:pPr marL="800100" lvl="1" indent="-342900">
              <a:buFont typeface="Arial" panose="020B0604020202020204" pitchFamily="34" charset="0"/>
              <a:buChar char="•"/>
            </a:pPr>
            <a:r>
              <a:rPr lang="en-US" dirty="0">
                <a:solidFill>
                  <a:srgbClr val="002060"/>
                </a:solidFill>
              </a:rPr>
              <a:t>Efficiency, targeting up to 40% for a 30 MWe project.</a:t>
            </a:r>
            <a:endParaRPr lang="it-IT" dirty="0">
              <a:solidFill>
                <a:srgbClr val="002060"/>
              </a:solidFill>
            </a:endParaRPr>
          </a:p>
        </p:txBody>
      </p:sp>
      <p:sp>
        <p:nvSpPr>
          <p:cNvPr id="7" name="CasellaDiTesto 6">
            <a:extLst>
              <a:ext uri="{FF2B5EF4-FFF2-40B4-BE49-F238E27FC236}">
                <a16:creationId xmlns:a16="http://schemas.microsoft.com/office/drawing/2014/main" id="{180A1037-2610-25A1-5039-8587904DC64E}"/>
              </a:ext>
            </a:extLst>
          </p:cNvPr>
          <p:cNvSpPr txBox="1"/>
          <p:nvPr/>
        </p:nvSpPr>
        <p:spPr>
          <a:xfrm>
            <a:off x="8875903" y="6383844"/>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Tree>
    <p:extLst>
      <p:ext uri="{BB962C8B-B14F-4D97-AF65-F5344CB8AC3E}">
        <p14:creationId xmlns:p14="http://schemas.microsoft.com/office/powerpoint/2010/main" val="375631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5">
            <a:extLst>
              <a:ext uri="{FF2B5EF4-FFF2-40B4-BE49-F238E27FC236}">
                <a16:creationId xmlns:a16="http://schemas.microsoft.com/office/drawing/2014/main" id="{BE44C40A-A2DB-8601-0105-63FE692DD2A2}"/>
              </a:ext>
            </a:extLst>
          </p:cNvPr>
          <p:cNvSpPr/>
          <p:nvPr/>
        </p:nvSpPr>
        <p:spPr bwMode="auto">
          <a:xfrm>
            <a:off x="307974" y="216314"/>
            <a:ext cx="10737977" cy="433988"/>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Base Design – Turbine</a:t>
            </a:r>
          </a:p>
        </p:txBody>
      </p:sp>
      <p:sp>
        <p:nvSpPr>
          <p:cNvPr id="5" name="CasellaDiTesto 4">
            <a:extLst>
              <a:ext uri="{FF2B5EF4-FFF2-40B4-BE49-F238E27FC236}">
                <a16:creationId xmlns:a16="http://schemas.microsoft.com/office/drawing/2014/main" id="{F24CFCFF-B45F-078C-E00C-3EFF20310372}"/>
              </a:ext>
            </a:extLst>
          </p:cNvPr>
          <p:cNvSpPr txBox="1"/>
          <p:nvPr/>
        </p:nvSpPr>
        <p:spPr>
          <a:xfrm>
            <a:off x="307975" y="770895"/>
            <a:ext cx="10920857" cy="3170099"/>
          </a:xfrm>
          <a:prstGeom prst="rect">
            <a:avLst/>
          </a:prstGeom>
          <a:noFill/>
        </p:spPr>
        <p:txBody>
          <a:bodyPr wrap="square" rtlCol="0">
            <a:spAutoFit/>
          </a:bodyPr>
          <a:lstStyle/>
          <a:p>
            <a:r>
              <a:rPr lang="en-US" sz="2000" dirty="0">
                <a:solidFill>
                  <a:srgbClr val="002060"/>
                </a:solidFill>
              </a:rPr>
              <a:t>During the base design activities of a new technology, many different aspects of the ‘conventional’ side of the plant must be investigated and adapted to the reactor configuration and requirements. The first application, as a prototype, must be capable of operating in multiple configurations and withstanding several tests. The steam turbine design will be significantly influenced by:</a:t>
            </a:r>
            <a:endParaRPr lang="it-IT" sz="2000" dirty="0">
              <a:solidFill>
                <a:srgbClr val="002060"/>
              </a:solidFill>
            </a:endParaRPr>
          </a:p>
          <a:p>
            <a:endParaRPr lang="it-IT" sz="2000" dirty="0">
              <a:solidFill>
                <a:srgbClr val="002060"/>
              </a:solidFill>
            </a:endParaRPr>
          </a:p>
          <a:p>
            <a:pPr marL="285750" indent="-285750">
              <a:buFontTx/>
              <a:buChar char="-"/>
            </a:pPr>
            <a:r>
              <a:rPr lang="it-IT" sz="2000" dirty="0">
                <a:solidFill>
                  <a:srgbClr val="002060"/>
                </a:solidFill>
              </a:rPr>
              <a:t>Thermal stress</a:t>
            </a:r>
          </a:p>
          <a:p>
            <a:pPr marL="285750" indent="-285750">
              <a:buFontTx/>
              <a:buChar char="-"/>
            </a:pPr>
            <a:r>
              <a:rPr lang="it-IT" sz="2000" dirty="0">
                <a:solidFill>
                  <a:srgbClr val="002060"/>
                </a:solidFill>
              </a:rPr>
              <a:t>High </a:t>
            </a:r>
            <a:r>
              <a:rPr lang="it-IT" sz="2000" dirty="0" err="1">
                <a:solidFill>
                  <a:srgbClr val="002060"/>
                </a:solidFill>
              </a:rPr>
              <a:t>inlet</a:t>
            </a:r>
            <a:r>
              <a:rPr lang="it-IT" sz="2000" dirty="0">
                <a:solidFill>
                  <a:srgbClr val="002060"/>
                </a:solidFill>
              </a:rPr>
              <a:t> temperature range: from +40°C to +170° C </a:t>
            </a:r>
            <a:r>
              <a:rPr lang="it-IT" sz="2000" dirty="0" err="1">
                <a:solidFill>
                  <a:srgbClr val="002060"/>
                </a:solidFill>
              </a:rPr>
              <a:t>respect</a:t>
            </a:r>
            <a:r>
              <a:rPr lang="it-IT" sz="2000" dirty="0">
                <a:solidFill>
                  <a:srgbClr val="002060"/>
                </a:solidFill>
              </a:rPr>
              <a:t> </a:t>
            </a:r>
            <a:r>
              <a:rPr lang="it-IT" sz="2000" dirty="0" err="1">
                <a:solidFill>
                  <a:srgbClr val="002060"/>
                </a:solidFill>
              </a:rPr>
              <a:t>saturation</a:t>
            </a:r>
            <a:r>
              <a:rPr lang="it-IT" sz="2000" dirty="0">
                <a:solidFill>
                  <a:srgbClr val="002060"/>
                </a:solidFill>
              </a:rPr>
              <a:t> temperature</a:t>
            </a:r>
          </a:p>
          <a:p>
            <a:pPr marL="285750" indent="-285750">
              <a:buFontTx/>
              <a:buChar char="-"/>
            </a:pPr>
            <a:r>
              <a:rPr lang="it-IT" sz="2000" dirty="0" err="1">
                <a:solidFill>
                  <a:srgbClr val="002060"/>
                </a:solidFill>
              </a:rPr>
              <a:t>Frequent</a:t>
            </a:r>
            <a:r>
              <a:rPr lang="it-IT" sz="2000" dirty="0">
                <a:solidFill>
                  <a:srgbClr val="002060"/>
                </a:solidFill>
              </a:rPr>
              <a:t> start-stop</a:t>
            </a:r>
          </a:p>
          <a:p>
            <a:pPr marL="285750" indent="-285750">
              <a:buFontTx/>
              <a:buChar char="-"/>
            </a:pPr>
            <a:r>
              <a:rPr lang="it-IT" sz="2000" dirty="0" err="1">
                <a:solidFill>
                  <a:srgbClr val="002060"/>
                </a:solidFill>
              </a:rPr>
              <a:t>Dedicated</a:t>
            </a:r>
            <a:r>
              <a:rPr lang="it-IT" sz="2000" dirty="0">
                <a:solidFill>
                  <a:srgbClr val="002060"/>
                </a:solidFill>
              </a:rPr>
              <a:t> procedure for </a:t>
            </a:r>
            <a:r>
              <a:rPr lang="it-IT" sz="2000" dirty="0" err="1">
                <a:solidFill>
                  <a:srgbClr val="002060"/>
                </a:solidFill>
              </a:rPr>
              <a:t>humidity</a:t>
            </a:r>
            <a:r>
              <a:rPr lang="it-IT" sz="2000" dirty="0">
                <a:solidFill>
                  <a:srgbClr val="002060"/>
                </a:solidFill>
              </a:rPr>
              <a:t> control on </a:t>
            </a:r>
            <a:r>
              <a:rPr lang="it-IT" sz="2000" dirty="0" err="1">
                <a:solidFill>
                  <a:srgbClr val="002060"/>
                </a:solidFill>
              </a:rPr>
              <a:t>exhaust</a:t>
            </a:r>
            <a:endParaRPr lang="it-IT" sz="2000" dirty="0">
              <a:solidFill>
                <a:srgbClr val="002060"/>
              </a:solidFill>
            </a:endParaRPr>
          </a:p>
          <a:p>
            <a:pPr marL="285750" indent="-285750">
              <a:buFontTx/>
              <a:buChar char="-"/>
            </a:pPr>
            <a:r>
              <a:rPr lang="it-IT" sz="2000" dirty="0" err="1">
                <a:solidFill>
                  <a:srgbClr val="002060"/>
                </a:solidFill>
              </a:rPr>
              <a:t>Dedicated</a:t>
            </a:r>
            <a:r>
              <a:rPr lang="it-IT" sz="2000" dirty="0">
                <a:solidFill>
                  <a:srgbClr val="002060"/>
                </a:solidFill>
              </a:rPr>
              <a:t> design and </a:t>
            </a:r>
            <a:r>
              <a:rPr lang="it-IT" sz="2000" dirty="0" err="1">
                <a:solidFill>
                  <a:srgbClr val="002060"/>
                </a:solidFill>
              </a:rPr>
              <a:t>material</a:t>
            </a:r>
            <a:r>
              <a:rPr lang="it-IT" sz="2000" dirty="0">
                <a:solidFill>
                  <a:srgbClr val="002060"/>
                </a:solidFill>
              </a:rPr>
              <a:t> for </a:t>
            </a:r>
            <a:r>
              <a:rPr lang="it-IT" sz="2000" dirty="0" err="1">
                <a:solidFill>
                  <a:srgbClr val="002060"/>
                </a:solidFill>
              </a:rPr>
              <a:t>each</a:t>
            </a:r>
            <a:r>
              <a:rPr lang="it-IT" sz="2000" dirty="0">
                <a:solidFill>
                  <a:srgbClr val="002060"/>
                </a:solidFill>
              </a:rPr>
              <a:t> turbine </a:t>
            </a:r>
            <a:r>
              <a:rPr lang="it-IT" sz="2000" dirty="0" err="1">
                <a:solidFill>
                  <a:srgbClr val="002060"/>
                </a:solidFill>
              </a:rPr>
              <a:t>sections</a:t>
            </a:r>
            <a:endParaRPr lang="it-IT" sz="2000" dirty="0">
              <a:solidFill>
                <a:srgbClr val="002060"/>
              </a:solidFill>
            </a:endParaRPr>
          </a:p>
        </p:txBody>
      </p:sp>
      <p:sp>
        <p:nvSpPr>
          <p:cNvPr id="2" name="CasellaDiTesto 1">
            <a:extLst>
              <a:ext uri="{FF2B5EF4-FFF2-40B4-BE49-F238E27FC236}">
                <a16:creationId xmlns:a16="http://schemas.microsoft.com/office/drawing/2014/main" id="{3A94DB64-6037-4F01-1289-FE0F4DA76852}"/>
              </a:ext>
            </a:extLst>
          </p:cNvPr>
          <p:cNvSpPr txBox="1"/>
          <p:nvPr/>
        </p:nvSpPr>
        <p:spPr>
          <a:xfrm>
            <a:off x="402336" y="6444366"/>
            <a:ext cx="3986784" cy="307777"/>
          </a:xfrm>
          <a:prstGeom prst="rect">
            <a:avLst/>
          </a:prstGeom>
          <a:noFill/>
        </p:spPr>
        <p:txBody>
          <a:bodyPr wrap="square" rtlCol="0">
            <a:spAutoFit/>
          </a:bodyPr>
          <a:lstStyle/>
          <a:p>
            <a:r>
              <a:rPr lang="it-IT" sz="1400" dirty="0">
                <a:solidFill>
                  <a:srgbClr val="002060"/>
                </a:solidFill>
              </a:rPr>
              <a:t>infosteamturbines@fincantieri.it</a:t>
            </a:r>
          </a:p>
        </p:txBody>
      </p:sp>
      <p:pic>
        <p:nvPicPr>
          <p:cNvPr id="3" name="Immagine 2">
            <a:extLst>
              <a:ext uri="{FF2B5EF4-FFF2-40B4-BE49-F238E27FC236}">
                <a16:creationId xmlns:a16="http://schemas.microsoft.com/office/drawing/2014/main" id="{058122F1-A223-9FA4-1E4D-4B0B6C472175}"/>
              </a:ext>
            </a:extLst>
          </p:cNvPr>
          <p:cNvPicPr>
            <a:picLocks noChangeAspect="1"/>
          </p:cNvPicPr>
          <p:nvPr/>
        </p:nvPicPr>
        <p:blipFill>
          <a:blip r:embed="rId2"/>
          <a:srcRect t="18744" b="6939"/>
          <a:stretch>
            <a:fillRect/>
          </a:stretch>
        </p:blipFill>
        <p:spPr>
          <a:xfrm>
            <a:off x="402336" y="4177661"/>
            <a:ext cx="6108192" cy="2030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587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5">
            <a:extLst>
              <a:ext uri="{FF2B5EF4-FFF2-40B4-BE49-F238E27FC236}">
                <a16:creationId xmlns:a16="http://schemas.microsoft.com/office/drawing/2014/main" id="{89EF1786-C05E-E47C-9ACB-0D9BD52503A8}"/>
              </a:ext>
            </a:extLst>
          </p:cNvPr>
          <p:cNvSpPr/>
          <p:nvPr/>
        </p:nvSpPr>
        <p:spPr bwMode="auto">
          <a:xfrm>
            <a:off x="307974" y="176029"/>
            <a:ext cx="10701401" cy="392884"/>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Turbine Design</a:t>
            </a:r>
          </a:p>
        </p:txBody>
      </p:sp>
      <p:sp>
        <p:nvSpPr>
          <p:cNvPr id="5" name="CasellaDiTesto 4">
            <a:extLst>
              <a:ext uri="{FF2B5EF4-FFF2-40B4-BE49-F238E27FC236}">
                <a16:creationId xmlns:a16="http://schemas.microsoft.com/office/drawing/2014/main" id="{21023CCE-313E-5170-E8AD-5AA4E9E48C3E}"/>
              </a:ext>
            </a:extLst>
          </p:cNvPr>
          <p:cNvSpPr txBox="1"/>
          <p:nvPr/>
        </p:nvSpPr>
        <p:spPr>
          <a:xfrm>
            <a:off x="234949" y="568913"/>
            <a:ext cx="11112755" cy="3108543"/>
          </a:xfrm>
          <a:prstGeom prst="rect">
            <a:avLst/>
          </a:prstGeom>
          <a:noFill/>
        </p:spPr>
        <p:txBody>
          <a:bodyPr wrap="square" rtlCol="0">
            <a:spAutoFit/>
          </a:bodyPr>
          <a:lstStyle/>
          <a:p>
            <a:r>
              <a:rPr lang="en-US" sz="2000" dirty="0">
                <a:solidFill>
                  <a:srgbClr val="002060"/>
                </a:solidFill>
              </a:rPr>
              <a:t>Fincantieri invests every year in turbine design to guarantee the best product and to continuously improve its technology. </a:t>
            </a:r>
          </a:p>
          <a:p>
            <a:endParaRPr lang="en-US" sz="2000" dirty="0">
              <a:solidFill>
                <a:srgbClr val="002060"/>
              </a:solidFill>
            </a:endParaRPr>
          </a:p>
          <a:p>
            <a:r>
              <a:rPr lang="en-US" sz="2000" dirty="0">
                <a:solidFill>
                  <a:srgbClr val="002060"/>
                </a:solidFill>
              </a:rPr>
              <a:t>The Fincantieri steam turbine is entirely designed in-house, without any external collaboration.</a:t>
            </a:r>
          </a:p>
          <a:p>
            <a:endParaRPr lang="en-US" sz="2000" dirty="0">
              <a:solidFill>
                <a:srgbClr val="002060"/>
              </a:solidFill>
            </a:endParaRPr>
          </a:p>
          <a:p>
            <a:r>
              <a:rPr lang="en-US" sz="2000" dirty="0">
                <a:solidFill>
                  <a:srgbClr val="002060"/>
                </a:solidFill>
              </a:rPr>
              <a:t>Fincantieri is able to adapt its turbine design to specific requirements, thanks to its full range of capabilities and expertise, and routinely customizes designs to meet customer needs through a tailor-made approach.</a:t>
            </a:r>
            <a:endParaRPr lang="it-IT" sz="2000" dirty="0">
              <a:solidFill>
                <a:srgbClr val="002060"/>
              </a:solidFill>
            </a:endParaRPr>
          </a:p>
          <a:p>
            <a:pPr marL="285750" indent="-285750">
              <a:buFont typeface="Arial" panose="020B0604020202020204" pitchFamily="34" charset="0"/>
              <a:buChar char="•"/>
            </a:pPr>
            <a:endParaRPr lang="en-US" altLang="it-IT" b="1" dirty="0">
              <a:solidFill>
                <a:srgbClr val="003771"/>
              </a:solidFill>
              <a:latin typeface="Arial" panose="020B0604020202020204" pitchFamily="34" charset="0"/>
              <a:cs typeface="Arial" panose="020B0604020202020204" pitchFamily="34" charset="0"/>
            </a:endParaRPr>
          </a:p>
          <a:p>
            <a:r>
              <a:rPr lang="it-IT" dirty="0"/>
              <a:t> </a:t>
            </a:r>
          </a:p>
        </p:txBody>
      </p:sp>
      <p:sp>
        <p:nvSpPr>
          <p:cNvPr id="6" name="Text Box 4">
            <a:extLst>
              <a:ext uri="{FF2B5EF4-FFF2-40B4-BE49-F238E27FC236}">
                <a16:creationId xmlns:a16="http://schemas.microsoft.com/office/drawing/2014/main" id="{7C3B2E67-EC6E-CBBE-DB2D-22EE6BCFE5C1}"/>
              </a:ext>
            </a:extLst>
          </p:cNvPr>
          <p:cNvSpPr txBox="1">
            <a:spLocks noChangeArrowheads="1"/>
          </p:cNvSpPr>
          <p:nvPr/>
        </p:nvSpPr>
        <p:spPr bwMode="auto">
          <a:xfrm>
            <a:off x="234949" y="3335823"/>
            <a:ext cx="10893424"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a:solidFill>
                  <a:schemeClr val="tx1"/>
                </a:solidFill>
                <a:latin typeface="Calibri" panose="020F0502020204030204" pitchFamily="34" charset="0"/>
              </a:defRPr>
            </a:lvl1pPr>
            <a:lvl2pPr marL="742950" indent="-285750" eaLnBrk="0" hangingPunct="0">
              <a:spcBef>
                <a:spcPct val="20000"/>
              </a:spcBef>
              <a:defRPr>
                <a:solidFill>
                  <a:schemeClr val="tx1"/>
                </a:solidFill>
                <a:latin typeface="Calibri" panose="020F0502020204030204" pitchFamily="34" charset="0"/>
              </a:defRPr>
            </a:lvl2pPr>
            <a:lvl3pPr marL="1143000" indent="-228600" eaLnBrk="0" hangingPunct="0">
              <a:spcBef>
                <a:spcPct val="20000"/>
              </a:spcBef>
              <a:defRPr>
                <a:solidFill>
                  <a:schemeClr val="tx1"/>
                </a:solidFill>
                <a:latin typeface="Calibri" panose="020F0502020204030204" pitchFamily="34" charset="0"/>
              </a:defRPr>
            </a:lvl3pPr>
            <a:lvl4pPr marL="1600200" indent="-228600" eaLnBrk="0" hangingPunct="0">
              <a:spcBef>
                <a:spcPct val="20000"/>
              </a:spcBef>
              <a:defRPr>
                <a:solidFill>
                  <a:schemeClr val="tx1"/>
                </a:solidFill>
                <a:latin typeface="Calibri" panose="020F0502020204030204" pitchFamily="34" charset="0"/>
              </a:defRPr>
            </a:lvl4pPr>
            <a:lvl5pPr marL="2057400" indent="-228600" eaLnBrk="0" hangingPunct="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50000"/>
              </a:spcBef>
            </a:pPr>
            <a:r>
              <a:rPr lang="it-IT" altLang="it-IT" sz="2000" b="1" dirty="0">
                <a:solidFill>
                  <a:srgbClr val="002060"/>
                </a:solidFill>
              </a:rPr>
              <a:t>Design and Engineering</a:t>
            </a:r>
          </a:p>
          <a:p>
            <a:pPr eaLnBrk="1" hangingPunct="1">
              <a:spcBef>
                <a:spcPct val="50000"/>
              </a:spcBef>
            </a:pPr>
            <a:r>
              <a:rPr lang="en-US" altLang="it-IT" sz="2000" dirty="0">
                <a:solidFill>
                  <a:srgbClr val="002060"/>
                </a:solidFill>
              </a:rPr>
              <a:t>The company’s capabilities and expertise cover structural, thermodynamic, and fluid dynamic design and analysis, supported by specialized engineering software tools, both commercial and developed in-house.</a:t>
            </a:r>
            <a:endParaRPr lang="it-IT" altLang="it-IT" sz="2000" dirty="0">
              <a:solidFill>
                <a:srgbClr val="002060"/>
              </a:solidFill>
            </a:endParaRPr>
          </a:p>
          <a:p>
            <a:pPr eaLnBrk="1" hangingPunct="1">
              <a:spcBef>
                <a:spcPct val="50000"/>
              </a:spcBef>
            </a:pPr>
            <a:r>
              <a:rPr lang="it-IT" altLang="it-IT" sz="2000" b="1" dirty="0">
                <a:solidFill>
                  <a:srgbClr val="002060"/>
                </a:solidFill>
              </a:rPr>
              <a:t>Production and manufacturing </a:t>
            </a:r>
            <a:r>
              <a:rPr lang="it-IT" altLang="it-IT" sz="2000" b="1" dirty="0" err="1">
                <a:solidFill>
                  <a:srgbClr val="002060"/>
                </a:solidFill>
              </a:rPr>
              <a:t>technology</a:t>
            </a:r>
            <a:endParaRPr lang="it-IT" altLang="it-IT" sz="2000" b="1" dirty="0">
              <a:solidFill>
                <a:srgbClr val="002060"/>
              </a:solidFill>
            </a:endParaRPr>
          </a:p>
          <a:p>
            <a:pPr eaLnBrk="1" hangingPunct="1">
              <a:spcBef>
                <a:spcPct val="50000"/>
              </a:spcBef>
            </a:pPr>
            <a:r>
              <a:rPr lang="en-US" altLang="it-IT" sz="2000" dirty="0">
                <a:solidFill>
                  <a:srgbClr val="002060"/>
                </a:solidFill>
              </a:rPr>
              <a:t>The company’s expertise spans structural, thermodynamic, and fluid dynamic design and analysis, supported by specialized engineering software tools—both commercial and in-house developed.</a:t>
            </a:r>
            <a:endParaRPr lang="it-IT" altLang="it-IT" sz="2000" dirty="0">
              <a:solidFill>
                <a:srgbClr val="002060"/>
              </a:solidFill>
            </a:endParaRPr>
          </a:p>
        </p:txBody>
      </p:sp>
      <p:sp>
        <p:nvSpPr>
          <p:cNvPr id="2" name="CasellaDiTesto 1">
            <a:extLst>
              <a:ext uri="{FF2B5EF4-FFF2-40B4-BE49-F238E27FC236}">
                <a16:creationId xmlns:a16="http://schemas.microsoft.com/office/drawing/2014/main" id="{51629FF6-0733-BE0A-6814-37EEDD1B0FE1}"/>
              </a:ext>
            </a:extLst>
          </p:cNvPr>
          <p:cNvSpPr txBox="1"/>
          <p:nvPr/>
        </p:nvSpPr>
        <p:spPr>
          <a:xfrm>
            <a:off x="402336" y="6444366"/>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Tree>
    <p:extLst>
      <p:ext uri="{BB962C8B-B14F-4D97-AF65-F5344CB8AC3E}">
        <p14:creationId xmlns:p14="http://schemas.microsoft.com/office/powerpoint/2010/main" val="211123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70FCC8C-E129-10B8-7E84-F4ABC470017B}"/>
              </a:ext>
            </a:extLst>
          </p:cNvPr>
          <p:cNvSpPr txBox="1"/>
          <p:nvPr/>
        </p:nvSpPr>
        <p:spPr>
          <a:xfrm>
            <a:off x="320040" y="815320"/>
            <a:ext cx="7507224" cy="4508927"/>
          </a:xfrm>
          <a:prstGeom prst="rect">
            <a:avLst/>
          </a:prstGeom>
          <a:noFill/>
        </p:spPr>
        <p:txBody>
          <a:bodyPr wrap="square" rtlCol="0">
            <a:spAutoFit/>
          </a:bodyPr>
          <a:lstStyle/>
          <a:p>
            <a:pPr>
              <a:spcBef>
                <a:spcPct val="50000"/>
              </a:spcBef>
            </a:pPr>
            <a:r>
              <a:rPr lang="it-IT" altLang="it-IT" sz="2000" b="1" dirty="0" err="1">
                <a:solidFill>
                  <a:srgbClr val="002060"/>
                </a:solidFill>
              </a:rPr>
              <a:t>Fluid</a:t>
            </a:r>
            <a:r>
              <a:rPr lang="it-IT" altLang="it-IT" sz="2000" b="1" dirty="0">
                <a:solidFill>
                  <a:srgbClr val="002060"/>
                </a:solidFill>
              </a:rPr>
              <a:t> </a:t>
            </a:r>
            <a:r>
              <a:rPr lang="it-IT" altLang="it-IT" sz="2000" b="1" dirty="0" err="1">
                <a:solidFill>
                  <a:srgbClr val="002060"/>
                </a:solidFill>
              </a:rPr>
              <a:t>dynamic</a:t>
            </a:r>
            <a:r>
              <a:rPr lang="it-IT" altLang="it-IT" sz="2000" b="1" dirty="0">
                <a:solidFill>
                  <a:srgbClr val="002060"/>
                </a:solidFill>
              </a:rPr>
              <a:t> </a:t>
            </a:r>
            <a:r>
              <a:rPr lang="it-IT" altLang="it-IT" sz="2000" b="1" dirty="0" err="1">
                <a:solidFill>
                  <a:srgbClr val="002060"/>
                </a:solidFill>
              </a:rPr>
              <a:t>analysis</a:t>
            </a:r>
            <a:endParaRPr lang="it-IT" altLang="it-IT" sz="2000" b="1" dirty="0">
              <a:solidFill>
                <a:srgbClr val="002060"/>
              </a:solidFill>
            </a:endParaRPr>
          </a:p>
          <a:p>
            <a:pPr>
              <a:spcBef>
                <a:spcPct val="50000"/>
              </a:spcBef>
            </a:pPr>
            <a:r>
              <a:rPr lang="en-US" altLang="it-IT" sz="2000" dirty="0">
                <a:solidFill>
                  <a:srgbClr val="002060"/>
                </a:solidFill>
              </a:rPr>
              <a:t>Fincantieri develops its own aerodynamic blade profiles for subsonic, transonic, and supersonic flow regimes.</a:t>
            </a:r>
            <a:endParaRPr lang="it-IT" altLang="it-IT" sz="2000" dirty="0">
              <a:solidFill>
                <a:srgbClr val="002060"/>
              </a:solidFill>
            </a:endParaRPr>
          </a:p>
          <a:p>
            <a:pPr>
              <a:spcBef>
                <a:spcPct val="50000"/>
              </a:spcBef>
            </a:pPr>
            <a:r>
              <a:rPr lang="en-US" altLang="it-IT" sz="2000" dirty="0">
                <a:solidFill>
                  <a:srgbClr val="002060"/>
                </a:solidFill>
              </a:rPr>
              <a:t>The figures show examples of an unstructured grid approach for blade analysis using a commercial software tool.</a:t>
            </a:r>
            <a:endParaRPr lang="it-IT" altLang="it-IT" sz="2000" dirty="0">
              <a:solidFill>
                <a:srgbClr val="002060"/>
              </a:solidFill>
            </a:endParaRPr>
          </a:p>
          <a:p>
            <a:pPr>
              <a:spcBef>
                <a:spcPct val="50000"/>
              </a:spcBef>
            </a:pPr>
            <a:endParaRPr lang="it-IT" dirty="0"/>
          </a:p>
          <a:p>
            <a:pPr>
              <a:spcBef>
                <a:spcPct val="50000"/>
              </a:spcBef>
            </a:pPr>
            <a:r>
              <a:rPr lang="it-IT" altLang="it-IT" sz="2000" b="1" dirty="0" err="1">
                <a:solidFill>
                  <a:srgbClr val="002060"/>
                </a:solidFill>
              </a:rPr>
              <a:t>Rotor</a:t>
            </a:r>
            <a:r>
              <a:rPr lang="it-IT" altLang="it-IT" sz="2000" b="1" dirty="0">
                <a:solidFill>
                  <a:srgbClr val="002060"/>
                </a:solidFill>
              </a:rPr>
              <a:t> dynamics </a:t>
            </a:r>
            <a:r>
              <a:rPr lang="it-IT" altLang="it-IT" sz="2000" b="1" dirty="0" err="1">
                <a:solidFill>
                  <a:srgbClr val="002060"/>
                </a:solidFill>
              </a:rPr>
              <a:t>analysis</a:t>
            </a:r>
            <a:endParaRPr lang="it-IT" altLang="it-IT" sz="2000" b="1" dirty="0">
              <a:solidFill>
                <a:srgbClr val="002060"/>
              </a:solidFill>
            </a:endParaRPr>
          </a:p>
          <a:p>
            <a:pPr>
              <a:spcBef>
                <a:spcPct val="50000"/>
              </a:spcBef>
            </a:pPr>
            <a:r>
              <a:rPr lang="en-US" altLang="it-IT" sz="2000" dirty="0">
                <a:solidFill>
                  <a:srgbClr val="002060"/>
                </a:solidFill>
              </a:rPr>
              <a:t>Turbine rotors are analyzed to assess lateral and torsional critical speeds and to ensure adequate separation margins, using appropriate modeling of bearings and rotor geometry, along with suitable lumped masses and inertia to represent the effects of the blading.</a:t>
            </a:r>
          </a:p>
        </p:txBody>
      </p:sp>
      <p:pic>
        <p:nvPicPr>
          <p:cNvPr id="5" name="Picture 4">
            <a:extLst>
              <a:ext uri="{FF2B5EF4-FFF2-40B4-BE49-F238E27FC236}">
                <a16:creationId xmlns:a16="http://schemas.microsoft.com/office/drawing/2014/main" id="{11CA4CCC-8D24-9679-DDDB-EAE9975DE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939" y="3146728"/>
            <a:ext cx="2991585" cy="224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9">
            <a:extLst>
              <a:ext uri="{FF2B5EF4-FFF2-40B4-BE49-F238E27FC236}">
                <a16:creationId xmlns:a16="http://schemas.microsoft.com/office/drawing/2014/main" id="{B948847B-6D1E-447E-4C8E-8912CA77ECA4}"/>
              </a:ext>
            </a:extLst>
          </p:cNvPr>
          <p:cNvGrpSpPr>
            <a:grpSpLocks noChangeAspect="1"/>
          </p:cNvGrpSpPr>
          <p:nvPr/>
        </p:nvGrpSpPr>
        <p:grpSpPr bwMode="auto">
          <a:xfrm>
            <a:off x="8256101" y="797500"/>
            <a:ext cx="2943262" cy="2102820"/>
            <a:chOff x="248" y="2142"/>
            <a:chExt cx="2800" cy="2001"/>
          </a:xfrm>
        </p:grpSpPr>
        <p:pic>
          <p:nvPicPr>
            <p:cNvPr id="7" name="Picture 7" descr="mod_04_Mais_Mais080">
              <a:extLst>
                <a:ext uri="{FF2B5EF4-FFF2-40B4-BE49-F238E27FC236}">
                  <a16:creationId xmlns:a16="http://schemas.microsoft.com/office/drawing/2014/main" id="{DBC7481E-7174-B202-8CA5-7D7D39D8B03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 y="2142"/>
              <a:ext cx="2800" cy="2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8">
              <a:extLst>
                <a:ext uri="{FF2B5EF4-FFF2-40B4-BE49-F238E27FC236}">
                  <a16:creationId xmlns:a16="http://schemas.microsoft.com/office/drawing/2014/main" id="{2A2AA80B-21A7-4D00-5A1A-3EAB37D3F681}"/>
                </a:ext>
              </a:extLst>
            </p:cNvPr>
            <p:cNvSpPr txBox="1">
              <a:spLocks noChangeArrowheads="1"/>
            </p:cNvSpPr>
            <p:nvPr/>
          </p:nvSpPr>
          <p:spPr bwMode="auto">
            <a:xfrm>
              <a:off x="536" y="3678"/>
              <a:ext cx="7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a:solidFill>
                    <a:schemeClr val="tx1"/>
                  </a:solidFill>
                  <a:latin typeface="Calibri" panose="020F0502020204030204" pitchFamily="34" charset="0"/>
                </a:defRPr>
              </a:lvl1pPr>
              <a:lvl2pPr marL="742950" indent="-285750" eaLnBrk="0" hangingPunct="0">
                <a:spcBef>
                  <a:spcPct val="20000"/>
                </a:spcBef>
                <a:defRPr>
                  <a:solidFill>
                    <a:schemeClr val="tx1"/>
                  </a:solidFill>
                  <a:latin typeface="Calibri" panose="020F0502020204030204" pitchFamily="34" charset="0"/>
                </a:defRPr>
              </a:lvl2pPr>
              <a:lvl3pPr marL="1143000" indent="-228600" eaLnBrk="0" hangingPunct="0">
                <a:spcBef>
                  <a:spcPct val="20000"/>
                </a:spcBef>
                <a:defRPr>
                  <a:solidFill>
                    <a:schemeClr val="tx1"/>
                  </a:solidFill>
                  <a:latin typeface="Calibri" panose="020F0502020204030204" pitchFamily="34" charset="0"/>
                </a:defRPr>
              </a:lvl3pPr>
              <a:lvl4pPr marL="1600200" indent="-228600" eaLnBrk="0" hangingPunct="0">
                <a:spcBef>
                  <a:spcPct val="20000"/>
                </a:spcBef>
                <a:defRPr>
                  <a:solidFill>
                    <a:schemeClr val="tx1"/>
                  </a:solidFill>
                  <a:latin typeface="Calibri" panose="020F0502020204030204" pitchFamily="34" charset="0"/>
                </a:defRPr>
              </a:lvl4pPr>
              <a:lvl5pPr marL="2057400" indent="-228600" eaLnBrk="0" hangingPunct="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it-IT" altLang="it-IT" dirty="0">
                  <a:latin typeface="Arial" panose="020B0604020202020204" pitchFamily="34" charset="0"/>
                </a:rPr>
                <a:t>Mach 0.8</a:t>
              </a:r>
            </a:p>
          </p:txBody>
        </p:sp>
      </p:grpSp>
      <p:sp>
        <p:nvSpPr>
          <p:cNvPr id="9" name="Rettangolo 35">
            <a:extLst>
              <a:ext uri="{FF2B5EF4-FFF2-40B4-BE49-F238E27FC236}">
                <a16:creationId xmlns:a16="http://schemas.microsoft.com/office/drawing/2014/main" id="{4A37F09C-14D7-917C-A9FD-D280F70D2AC1}"/>
              </a:ext>
            </a:extLst>
          </p:cNvPr>
          <p:cNvSpPr/>
          <p:nvPr/>
        </p:nvSpPr>
        <p:spPr bwMode="auto">
          <a:xfrm>
            <a:off x="320040" y="102777"/>
            <a:ext cx="10561320" cy="466635"/>
          </a:xfrm>
          <a:prstGeom prst="rect">
            <a:avLst/>
          </a:prstGeom>
          <a:solidFill>
            <a:srgbClr val="002060">
              <a:alpha val="68000"/>
            </a:srgbClr>
          </a:solidFill>
          <a:ln w="3175">
            <a:noFill/>
            <a:miter lim="800000"/>
            <a:headEnd/>
            <a:tailEnd/>
          </a:ln>
          <a:effectLst/>
        </p:spPr>
        <p:txBody>
          <a:bodyPr lIns="89933" tIns="89933" rIns="89923" bIns="89933" anchor="ctr"/>
          <a:lstStyle/>
          <a:p>
            <a:pPr algn="ctr">
              <a:spcBef>
                <a:spcPct val="50000"/>
              </a:spcBef>
              <a:spcAft>
                <a:spcPts val="313"/>
              </a:spcAft>
              <a:defRPr/>
            </a:pPr>
            <a:r>
              <a:rPr lang="en-US" sz="2400" b="1" dirty="0">
                <a:solidFill>
                  <a:srgbClr val="FFFFFF"/>
                </a:solidFill>
                <a:ea typeface="Arial Unicode MS" pitchFamily="34" charset="-128"/>
                <a:cs typeface="Arial Unicode MS" pitchFamily="34" charset="-128"/>
              </a:rPr>
              <a:t>Turbine Design</a:t>
            </a:r>
          </a:p>
        </p:txBody>
      </p:sp>
      <p:sp>
        <p:nvSpPr>
          <p:cNvPr id="2" name="CasellaDiTesto 1">
            <a:extLst>
              <a:ext uri="{FF2B5EF4-FFF2-40B4-BE49-F238E27FC236}">
                <a16:creationId xmlns:a16="http://schemas.microsoft.com/office/drawing/2014/main" id="{ED9CD8D3-45EF-438C-35C9-A2036B1C3A21}"/>
              </a:ext>
            </a:extLst>
          </p:cNvPr>
          <p:cNvSpPr txBox="1"/>
          <p:nvPr/>
        </p:nvSpPr>
        <p:spPr>
          <a:xfrm>
            <a:off x="402336" y="6444366"/>
            <a:ext cx="3986784" cy="307777"/>
          </a:xfrm>
          <a:prstGeom prst="rect">
            <a:avLst/>
          </a:prstGeom>
          <a:noFill/>
        </p:spPr>
        <p:txBody>
          <a:bodyPr wrap="square" rtlCol="0">
            <a:spAutoFit/>
          </a:bodyPr>
          <a:lstStyle/>
          <a:p>
            <a:r>
              <a:rPr lang="it-IT" sz="1400" dirty="0">
                <a:solidFill>
                  <a:srgbClr val="002060"/>
                </a:solidFill>
              </a:rPr>
              <a:t>infosteamturbines@fincantieri.it</a:t>
            </a:r>
          </a:p>
        </p:txBody>
      </p:sp>
    </p:spTree>
    <p:extLst>
      <p:ext uri="{BB962C8B-B14F-4D97-AF65-F5344CB8AC3E}">
        <p14:creationId xmlns:p14="http://schemas.microsoft.com/office/powerpoint/2010/main" val="4185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2687</TotalTime>
  <Words>1220</Words>
  <Application>Microsoft Office PowerPoint</Application>
  <PresentationFormat>Widescreen</PresentationFormat>
  <Paragraphs>166</Paragraphs>
  <Slides>16</Slides>
  <Notes>2</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16</vt:i4>
      </vt:variant>
    </vt:vector>
  </HeadingPairs>
  <TitlesOfParts>
    <vt:vector size="29" baseType="lpstr">
      <vt:lpstr>Aptos</vt:lpstr>
      <vt:lpstr>Aptos Display</vt:lpstr>
      <vt:lpstr>Arial</vt:lpstr>
      <vt:lpstr>Arial Unicode MS</vt:lpstr>
      <vt:lpstr>Fraktion Mono</vt:lpstr>
      <vt:lpstr>inherit</vt:lpstr>
      <vt:lpstr>Times New Roman</vt:lpstr>
      <vt:lpstr>Trade Gothic LT Std</vt:lpstr>
      <vt:lpstr>Trade Gothic LT Std Bold</vt:lpstr>
      <vt:lpstr>Trade Gothic LT Std Light</vt:lpstr>
      <vt:lpstr>Trade Gothic Next LT Pro Lt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Giacchino Gabriele</dc:creator>
  <cp:lastModifiedBy>Giacchino Gabriele</cp:lastModifiedBy>
  <cp:revision>38</cp:revision>
  <dcterms:created xsi:type="dcterms:W3CDTF">2025-06-16T06:05:48Z</dcterms:created>
  <dcterms:modified xsi:type="dcterms:W3CDTF">2025-09-25T12:06:57Z</dcterms:modified>
</cp:coreProperties>
</file>