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6"/>
  </p:notesMasterIdLst>
  <p:sldIdLst>
    <p:sldId id="279" r:id="rId2"/>
    <p:sldId id="348" r:id="rId3"/>
    <p:sldId id="349" r:id="rId4"/>
    <p:sldId id="256" r:id="rId5"/>
    <p:sldId id="257" r:id="rId6"/>
    <p:sldId id="263" r:id="rId7"/>
    <p:sldId id="261" r:id="rId8"/>
    <p:sldId id="361" r:id="rId9"/>
    <p:sldId id="278" r:id="rId10"/>
    <p:sldId id="362" r:id="rId11"/>
    <p:sldId id="276" r:id="rId12"/>
    <p:sldId id="277" r:id="rId13"/>
    <p:sldId id="262" r:id="rId14"/>
    <p:sldId id="264" r:id="rId15"/>
    <p:sldId id="275" r:id="rId16"/>
    <p:sldId id="351" r:id="rId17"/>
    <p:sldId id="281" r:id="rId18"/>
    <p:sldId id="282" r:id="rId19"/>
    <p:sldId id="265" r:id="rId20"/>
    <p:sldId id="352" r:id="rId21"/>
    <p:sldId id="314" r:id="rId22"/>
    <p:sldId id="353" r:id="rId23"/>
    <p:sldId id="280" r:id="rId24"/>
    <p:sldId id="274" r:id="rId25"/>
  </p:sldIdLst>
  <p:sldSz cx="12192000" cy="6858000"/>
  <p:notesSz cx="6729413"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cea-Adrian MUNTEANU (122138)" initials="MM" lastIdx="1" clrIdx="0">
    <p:extLst>
      <p:ext uri="{19B8F6BF-5375-455C-9EA6-DF929625EA0E}">
        <p15:presenceInfo xmlns:p15="http://schemas.microsoft.com/office/powerpoint/2012/main" userId="S::mircea.munteanu2704@stud.energ.upb.ro::9153f2cb-687a-4425-a9c4-af20e4c6c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914" y="27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54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commentAuthors" Target="commentAuthors.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1588" y="0"/>
            <a:ext cx="2916237" cy="496888"/>
          </a:xfrm>
          <a:prstGeom prst="rect">
            <a:avLst/>
          </a:prstGeom>
        </p:spPr>
        <p:txBody>
          <a:bodyPr vert="horz" lIns="91440" tIns="45720" rIns="91440" bIns="45720" rtlCol="0"/>
          <a:lstStyle>
            <a:lvl1pPr algn="r">
              <a:defRPr sz="1200"/>
            </a:lvl1pPr>
          </a:lstStyle>
          <a:p>
            <a:pPr>
              <a:defRPr/>
            </a:pPr>
            <a:fld id="{A1E156C7-D4AC-49B8-9D6D-4CE30C8FE92A}" type="datetimeFigureOut">
              <a:rPr lang="en-US"/>
              <a:t>10/7/2025</a:t>
            </a:fld>
            <a:endParaRPr lang="en-US"/>
          </a:p>
        </p:txBody>
      </p:sp>
      <p:sp>
        <p:nvSpPr>
          <p:cNvPr id="4" name="Slide Image Placeholder 3"/>
          <p:cNvSpPr>
            <a:spLocks noGrp="1" noRot="1" noChangeAspect="1"/>
          </p:cNvSpPr>
          <p:nvPr>
            <p:ph type="sldImg" idx="2"/>
          </p:nvPr>
        </p:nvSpPr>
        <p:spPr>
          <a:xfrm>
            <a:off x="1131888" y="1241425"/>
            <a:ext cx="4465637"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776788"/>
            <a:ext cx="5383213"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0"/>
            <a:ext cx="2916238" cy="49688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1588" y="9429750"/>
            <a:ext cx="2916237" cy="496888"/>
          </a:xfrm>
          <a:prstGeom prst="rect">
            <a:avLst/>
          </a:prstGeom>
        </p:spPr>
        <p:txBody>
          <a:bodyPr vert="horz" wrap="square" lIns="91440" tIns="45720" rIns="91440" bIns="45720" numCol="1" anchor="b" anchorCtr="0" compatLnSpc="1"/>
          <a:lstStyle>
            <a:lvl1pPr algn="r">
              <a:defRPr sz="1200"/>
            </a:lvl1pPr>
          </a:lstStyle>
          <a:p>
            <a:fld id="{ED82382A-03CA-48B5-8CA2-5A23437AD94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00BC7C7-36BB-4E5B-A2C9-B5806E8020F0}" type="slidenum">
              <a:rPr lang="en-US" altLang="en-US" sz="1200">
                <a:latin typeface="Arial" panose="020B0604020202020204" pitchFamily="34" charset="0"/>
              </a:rPr>
              <a:t>24</a:t>
            </a:fld>
            <a:endParaRPr lang="en-US" altLang="en-US" sz="1200">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xfrm>
            <a:off x="387350" y="1241425"/>
            <a:ext cx="5954713" cy="3349625"/>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DA9A6C7D-C387-45A7-9CEA-3D842879CEC3}" type="slidenum">
              <a:rPr lang="en-GB" altLang="en-US"/>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FD403C1F-59FD-4860-B314-71B763664A62}" type="slidenum">
              <a:rPr lang="en-GB" altLang="en-US"/>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0111CED9-9A31-4400-AAAC-7610CCB40EED}" type="slidenum">
              <a:rPr lang="en-GB" altLang="en-US"/>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628EF5AF-0E45-4D35-994E-89656FC03800}" type="slidenum">
              <a:rPr lang="en-GB" altLang="en-US"/>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2FF05D60-6C2A-4083-BE10-76020D11E779}" type="slidenum">
              <a:rPr lang="en-GB" altLang="en-US"/>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CFE8CFFC-C81D-40E2-931E-C6CFAAABB9C4}" type="slidenum">
              <a:rPr lang="en-GB" altLang="en-US"/>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fld id="{1CFBE1B7-6652-45B5-9312-B06D0AA00FCD}" type="slidenum">
              <a:rPr lang="en-GB" altLang="en-US"/>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A6C231CC-BA64-413E-AE1F-E62E50FEC6D9}" type="slidenum">
              <a:rPr lang="en-GB" altLang="en-US"/>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fld id="{BF436B79-8F2E-4D74-96D3-4786E16CF7C5}" type="slidenum">
              <a:rPr lang="en-GB" altLang="en-US"/>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28C5A187-6D6A-4C38-8544-C0D8C2FC8185}" type="slidenum">
              <a:rPr lang="en-GB" altLang="en-US"/>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C57842B0-2509-417F-9E37-9A664C759D96}" type="slidenum">
              <a:rPr lang="en-GB" altLang="en-US"/>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defRPr sz="1400">
                <a:latin typeface="Times New Roman" panose="02020603050405020304" pitchFamily="18" charset="0"/>
                <a:ea typeface="MS PGothic" panose="020B0600070205080204" pitchFamily="34" charset="-128"/>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lstStyle>
            <a:lvl1pPr algn="ctr">
              <a:defRPr sz="1400">
                <a:latin typeface="Times New Roman" panose="02020603050405020304" pitchFamily="18" charset="0"/>
                <a:ea typeface="MS PGothic" panose="020B0600070205080204" pitchFamily="34" charset="-128"/>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lstStyle>
            <a:lvl1pPr algn="r">
              <a:defRPr sz="1400"/>
            </a:lvl1pPr>
          </a:lstStyle>
          <a:p>
            <a:fld id="{75458D3E-B824-4F40-9532-BC55DCEF3DA9}" type="slidenum">
              <a:rPr lang="en-GB" altLang="en-US"/>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7.xml" /><Relationship Id="rId6" Type="http://schemas.openxmlformats.org/officeDocument/2006/relationships/image" Target="../media/image18.emf" /><Relationship Id="rId5" Type="http://schemas.openxmlformats.org/officeDocument/2006/relationships/image" Target="../media/image17.png" /><Relationship Id="rId4" Type="http://schemas.openxmlformats.org/officeDocument/2006/relationships/image" Target="../media/image16.png" /></Relationships>
</file>

<file path=ppt/slides/_rels/slide18.xml.rels><?xml version="1.0" encoding="UTF-8" standalone="yes"?>
<Relationships xmlns="http://schemas.openxmlformats.org/package/2006/relationships"><Relationship Id="rId3" Type="http://schemas.openxmlformats.org/officeDocument/2006/relationships/image" Target="../media/image20.emf" /><Relationship Id="rId2" Type="http://schemas.openxmlformats.org/officeDocument/2006/relationships/image" Target="../media/image19.emf"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8" Type="http://schemas.openxmlformats.org/officeDocument/2006/relationships/image" Target="../media/image29.png" /><Relationship Id="rId13" Type="http://schemas.openxmlformats.org/officeDocument/2006/relationships/image" Target="../media/image34.png" /><Relationship Id="rId3" Type="http://schemas.openxmlformats.org/officeDocument/2006/relationships/image" Target="../media/image24.png" /><Relationship Id="rId7" Type="http://schemas.openxmlformats.org/officeDocument/2006/relationships/image" Target="../media/image28.png" /><Relationship Id="rId12" Type="http://schemas.openxmlformats.org/officeDocument/2006/relationships/image" Target="../media/image33.png" /><Relationship Id="rId2" Type="http://schemas.openxmlformats.org/officeDocument/2006/relationships/image" Target="../media/image23.png" /><Relationship Id="rId16" Type="http://schemas.openxmlformats.org/officeDocument/2006/relationships/image" Target="../media/image37.png" /><Relationship Id="rId1" Type="http://schemas.openxmlformats.org/officeDocument/2006/relationships/slideLayout" Target="../slideLayouts/slideLayout1.xml" /><Relationship Id="rId6" Type="http://schemas.openxmlformats.org/officeDocument/2006/relationships/image" Target="../media/image27.png" /><Relationship Id="rId11" Type="http://schemas.openxmlformats.org/officeDocument/2006/relationships/image" Target="../media/image32.png" /><Relationship Id="rId5" Type="http://schemas.openxmlformats.org/officeDocument/2006/relationships/image" Target="../media/image26.png" /><Relationship Id="rId15" Type="http://schemas.openxmlformats.org/officeDocument/2006/relationships/image" Target="../media/image36.png" /><Relationship Id="rId10" Type="http://schemas.openxmlformats.org/officeDocument/2006/relationships/image" Target="../media/image31.png" /><Relationship Id="rId4" Type="http://schemas.openxmlformats.org/officeDocument/2006/relationships/image" Target="../media/image25.png" /><Relationship Id="rId9" Type="http://schemas.openxmlformats.org/officeDocument/2006/relationships/image" Target="../media/image30.png" /><Relationship Id="rId14" Type="http://schemas.openxmlformats.org/officeDocument/2006/relationships/image" Target="../media/image35.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oleObject" Target="../embeddings/oleObject1.bin"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oleObject" Target="../embeddings/oleObject2.bin"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oleObject" Target="../embeddings/oleObject3.bin"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p:nvPr>
        </p:nvSpPr>
        <p:spPr>
          <a:xfrm>
            <a:off x="2341563" y="1409700"/>
            <a:ext cx="7772400" cy="2476500"/>
          </a:xfrm>
        </p:spPr>
        <p:txBody>
          <a:bodyPr/>
          <a:lstStyle/>
          <a:p>
            <a:r>
              <a:rPr lang="en-US" altLang="en-US" dirty="0"/>
              <a:t>The size of the SMRs to compensate for the volatility of renewables in the Romanian energy system</a:t>
            </a:r>
          </a:p>
        </p:txBody>
      </p:sp>
      <p:sp>
        <p:nvSpPr>
          <p:cNvPr id="3075" name="Subtitle 2"/>
          <p:cNvSpPr>
            <a:spLocks noGrp="1" noChangeArrowheads="1"/>
          </p:cNvSpPr>
          <p:nvPr>
            <p:ph type="subTitle" idx="1"/>
          </p:nvPr>
        </p:nvSpPr>
        <p:spPr>
          <a:xfrm>
            <a:off x="3201129" y="4256627"/>
            <a:ext cx="6095271" cy="2033048"/>
          </a:xfrm>
        </p:spPr>
        <p:txBody>
          <a:bodyPr/>
          <a:lstStyle/>
          <a:p>
            <a:r>
              <a:rPr lang="en-GB" altLang="en-US" dirty="0"/>
              <a:t>Ionut PURICA</a:t>
            </a:r>
          </a:p>
          <a:p>
            <a:r>
              <a:rPr lang="en-GB" altLang="en-US" sz="2000" dirty="0" err="1"/>
              <a:t>Prof.Dr.ing.Dr.ec.c.m.AOSR</a:t>
            </a:r>
            <a:endParaRPr lang="en-GB" altLang="en-US" sz="2000" dirty="0"/>
          </a:p>
          <a:p>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1040" y="1757680"/>
            <a:ext cx="5872480" cy="3785652"/>
          </a:xfrm>
          <a:prstGeom prst="rect">
            <a:avLst/>
          </a:prstGeom>
          <a:noFill/>
        </p:spPr>
        <p:txBody>
          <a:bodyPr wrap="square" rtlCol="0">
            <a:spAutoFit/>
          </a:bodyPr>
          <a:lstStyle/>
          <a:p>
            <a:r>
              <a:rPr lang="en-GB" sz="2000" dirty="0"/>
              <a:t>The standard deviation of each volatile source is giving the size of the needed reserve of power for the system.</a:t>
            </a:r>
          </a:p>
          <a:p>
            <a:r>
              <a:rPr lang="en-GB" sz="2000" dirty="0"/>
              <a:t>The probability distribution are based on real data over sizeable time intervals. For instance for the Danube flow the data period is 1845-2006.</a:t>
            </a:r>
          </a:p>
          <a:p>
            <a:r>
              <a:rPr lang="en-GB" sz="2000" dirty="0"/>
              <a:t>For the climate change risks the data period is 1961-2011.</a:t>
            </a:r>
          </a:p>
          <a:p>
            <a:r>
              <a:rPr lang="en-GB" sz="2000" dirty="0"/>
              <a:t>For Italy the gas grid risk map is based on earthquake and land slide and mechanical risk, while for Romania it is based on the climate change risks and mechanical risk.</a:t>
            </a:r>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fficeArt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1377950"/>
            <a:ext cx="33448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1530350"/>
            <a:ext cx="346233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agin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9" y="4348163"/>
            <a:ext cx="346233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fficeArt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89" y="1077914"/>
            <a:ext cx="35829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524100056"/>
              </p:ext>
            </p:extLst>
          </p:nvPr>
        </p:nvGraphicFramePr>
        <p:xfrm>
          <a:off x="6985000" y="1879600"/>
          <a:ext cx="2581276" cy="3932238"/>
        </p:xfrm>
        <a:graphic>
          <a:graphicData uri="http://schemas.openxmlformats.org/drawingml/2006/table">
            <a:tbl>
              <a:tblPr firstRow="1" firstCol="1" bandRow="1">
                <a:tableStyleId>{5C22544A-7EE6-4342-B048-85BDC9FD1C3A}</a:tableStyleId>
              </a:tblPr>
              <a:tblGrid>
                <a:gridCol w="702201">
                  <a:extLst>
                    <a:ext uri="{9D8B030D-6E8A-4147-A177-3AD203B41FA5}">
                      <a16:colId xmlns:a16="http://schemas.microsoft.com/office/drawing/2014/main" val="20000"/>
                    </a:ext>
                  </a:extLst>
                </a:gridCol>
                <a:gridCol w="542931">
                  <a:extLst>
                    <a:ext uri="{9D8B030D-6E8A-4147-A177-3AD203B41FA5}">
                      <a16:colId xmlns:a16="http://schemas.microsoft.com/office/drawing/2014/main" val="20001"/>
                    </a:ext>
                  </a:extLst>
                </a:gridCol>
                <a:gridCol w="514687">
                  <a:extLst>
                    <a:ext uri="{9D8B030D-6E8A-4147-A177-3AD203B41FA5}">
                      <a16:colId xmlns:a16="http://schemas.microsoft.com/office/drawing/2014/main" val="20002"/>
                    </a:ext>
                  </a:extLst>
                </a:gridCol>
                <a:gridCol w="542931">
                  <a:extLst>
                    <a:ext uri="{9D8B030D-6E8A-4147-A177-3AD203B41FA5}">
                      <a16:colId xmlns:a16="http://schemas.microsoft.com/office/drawing/2014/main" val="20003"/>
                    </a:ext>
                  </a:extLst>
                </a:gridCol>
                <a:gridCol w="278526">
                  <a:extLst>
                    <a:ext uri="{9D8B030D-6E8A-4147-A177-3AD203B41FA5}">
                      <a16:colId xmlns:a16="http://schemas.microsoft.com/office/drawing/2014/main" val="20004"/>
                    </a:ext>
                  </a:extLst>
                </a:gridCol>
              </a:tblGrid>
              <a:tr h="496095">
                <a:tc>
                  <a:txBody>
                    <a:bodyPr/>
                    <a:lstStyle/>
                    <a:p>
                      <a:pPr>
                        <a:spcAft>
                          <a:spcPts val="0"/>
                        </a:spcAft>
                      </a:pPr>
                      <a:r>
                        <a:rPr lang="en-US" sz="1000">
                          <a:effectLst/>
                          <a:uFill>
                            <a:solidFill>
                              <a:srgbClr val="000000"/>
                            </a:solidFill>
                          </a:uFill>
                        </a:rPr>
                        <a:t>SD/Mean Danube</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lgn="r">
                        <a:spcAft>
                          <a:spcPts val="0"/>
                        </a:spcAft>
                      </a:pPr>
                      <a:r>
                        <a:rPr lang="en-US" sz="1000">
                          <a:effectLst/>
                          <a:uFill>
                            <a:solidFill>
                              <a:srgbClr val="000000"/>
                            </a:solidFill>
                          </a:uFill>
                        </a:rPr>
                        <a:t>0.361534215</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0"/>
                  </a:ext>
                </a:extLst>
              </a:tr>
              <a:tr h="347267">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1"/>
                  </a:ext>
                </a:extLst>
              </a:tr>
              <a:tr h="347267">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2"/>
                  </a:ext>
                </a:extLst>
              </a:tr>
              <a:tr h="496095">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gridSpan="3">
                  <a:txBody>
                    <a:bodyPr/>
                    <a:lstStyle/>
                    <a:p>
                      <a:pPr>
                        <a:spcAft>
                          <a:spcPts val="0"/>
                        </a:spcAft>
                      </a:pPr>
                      <a:r>
                        <a:rPr lang="en-US" sz="1000">
                          <a:effectLst/>
                          <a:uFill>
                            <a:solidFill>
                              <a:srgbClr val="000000"/>
                            </a:solidFill>
                          </a:uFill>
                        </a:rPr>
                        <a:t>Needed security hydro run river</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3"/>
                  </a:ext>
                </a:extLst>
              </a:tr>
              <a:tr h="347267">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000">
                          <a:effectLst/>
                          <a:uFill>
                            <a:solidFill>
                              <a:srgbClr val="000000"/>
                            </a:solidFill>
                          </a:uFill>
                        </a:rPr>
                        <a:t>TWh</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lgn="r">
                        <a:spcAft>
                          <a:spcPts val="0"/>
                        </a:spcAft>
                      </a:pPr>
                      <a:r>
                        <a:rPr lang="en-US" sz="1000">
                          <a:effectLst/>
                          <a:uFill>
                            <a:solidFill>
                              <a:srgbClr val="000000"/>
                            </a:solidFill>
                          </a:uFill>
                        </a:rPr>
                        <a:t>16</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4"/>
                  </a:ext>
                </a:extLst>
              </a:tr>
              <a:tr h="558789">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000">
                          <a:effectLst/>
                          <a:uFill>
                            <a:solidFill>
                              <a:srgbClr val="000000"/>
                            </a:solidFill>
                          </a:uFill>
                        </a:rPr>
                        <a:t>TWh run river</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lgn="r">
                        <a:spcAft>
                          <a:spcPts val="0"/>
                        </a:spcAft>
                      </a:pPr>
                      <a:r>
                        <a:rPr lang="en-US" sz="1000">
                          <a:effectLst/>
                          <a:uFill>
                            <a:solidFill>
                              <a:srgbClr val="000000"/>
                            </a:solidFill>
                          </a:uFill>
                        </a:rPr>
                        <a:t>11.2</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5"/>
                  </a:ext>
                </a:extLst>
              </a:tr>
              <a:tr h="347267">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000">
                          <a:effectLst/>
                          <a:uFill>
                            <a:solidFill>
                              <a:srgbClr val="000000"/>
                            </a:solidFill>
                          </a:uFill>
                        </a:rPr>
                        <a:t>h/year</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lgn="r">
                        <a:spcAft>
                          <a:spcPts val="0"/>
                        </a:spcAft>
                      </a:pPr>
                      <a:r>
                        <a:rPr lang="en-US" sz="1000">
                          <a:effectLst/>
                          <a:uFill>
                            <a:solidFill>
                              <a:srgbClr val="000000"/>
                            </a:solidFill>
                          </a:uFill>
                        </a:rPr>
                        <a:t>8760</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6"/>
                  </a:ext>
                </a:extLst>
              </a:tr>
              <a:tr h="496095">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000">
                          <a:effectLst/>
                          <a:uFill>
                            <a:solidFill>
                              <a:srgbClr val="000000"/>
                            </a:solidFill>
                          </a:uFill>
                        </a:rPr>
                        <a:t>exposure TWh</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lgn="r">
                        <a:spcAft>
                          <a:spcPts val="0"/>
                        </a:spcAft>
                      </a:pPr>
                      <a:r>
                        <a:rPr lang="en-US" sz="1000">
                          <a:effectLst/>
                          <a:uFill>
                            <a:solidFill>
                              <a:srgbClr val="000000"/>
                            </a:solidFill>
                          </a:uFill>
                        </a:rPr>
                        <a:t>4.049183203</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7"/>
                  </a:ext>
                </a:extLst>
              </a:tr>
              <a:tr h="496095">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000">
                          <a:effectLst/>
                          <a:uFill>
                            <a:solidFill>
                              <a:srgbClr val="000000"/>
                            </a:solidFill>
                          </a:uFill>
                        </a:rPr>
                        <a:t>power MW</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lgn="r">
                        <a:spcAft>
                          <a:spcPts val="0"/>
                        </a:spcAft>
                      </a:pPr>
                      <a:r>
                        <a:rPr lang="en-US" sz="1000">
                          <a:effectLst/>
                          <a:uFill>
                            <a:solidFill>
                              <a:srgbClr val="000000"/>
                            </a:solidFill>
                          </a:uFill>
                        </a:rPr>
                        <a:t>462.2355254</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18" marR="50818" marT="50795" marB="50795" anchor="b"/>
                </a:tc>
                <a:tc>
                  <a:txBody>
                    <a:bodyPr/>
                    <a:lstStyle/>
                    <a:p>
                      <a:pPr>
                        <a:spcAft>
                          <a:spcPts val="0"/>
                        </a:spcAft>
                      </a:pPr>
                      <a:r>
                        <a:rPr lang="en-US" sz="1200" dirty="0">
                          <a:effectLst/>
                          <a:uFill>
                            <a:solidFill>
                              <a:srgbClr val="000000"/>
                            </a:solidFill>
                          </a:uFill>
                        </a:rPr>
                        <a:t> </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0" marR="0" marT="0" marB="0" anchor="ctr"/>
                </a:tc>
                <a:extLst>
                  <a:ext uri="{0D108BD9-81ED-4DB2-BD59-A6C34878D82A}">
                    <a16:rowId xmlns:a16="http://schemas.microsoft.com/office/drawing/2014/main" val="10008"/>
                  </a:ext>
                </a:extLst>
              </a:tr>
            </a:tbl>
          </a:graphicData>
        </a:graphic>
      </p:graphicFrame>
      <p:sp>
        <p:nvSpPr>
          <p:cNvPr id="12353" name="TextBox 3"/>
          <p:cNvSpPr txBox="1">
            <a:spLocks noChangeArrowheads="1"/>
          </p:cNvSpPr>
          <p:nvPr/>
        </p:nvSpPr>
        <p:spPr bwMode="auto">
          <a:xfrm>
            <a:off x="6321426" y="852489"/>
            <a:ext cx="393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2400"/>
              <a:t>Danube</a:t>
            </a:r>
            <a:endParaRPr lang="en-US" altLang="en-US" sz="2400"/>
          </a:p>
        </p:txBody>
      </p:sp>
      <p:pic>
        <p:nvPicPr>
          <p:cNvPr id="12354" name="Imagin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4210050"/>
            <a:ext cx="32877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9" y="973139"/>
            <a:ext cx="4922837"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457175328"/>
              </p:ext>
            </p:extLst>
          </p:nvPr>
        </p:nvGraphicFramePr>
        <p:xfrm>
          <a:off x="7059614" y="4268789"/>
          <a:ext cx="2933699" cy="2076449"/>
        </p:xfrm>
        <a:graphic>
          <a:graphicData uri="http://schemas.openxmlformats.org/drawingml/2006/table">
            <a:tbl>
              <a:tblPr firstRow="1" firstCol="1" bandRow="1">
                <a:tableStyleId>{5C22544A-7EE6-4342-B048-85BDC9FD1C3A}</a:tableStyleId>
              </a:tblPr>
              <a:tblGrid>
                <a:gridCol w="894604">
                  <a:extLst>
                    <a:ext uri="{9D8B030D-6E8A-4147-A177-3AD203B41FA5}">
                      <a16:colId xmlns:a16="http://schemas.microsoft.com/office/drawing/2014/main" val="20000"/>
                    </a:ext>
                  </a:extLst>
                </a:gridCol>
                <a:gridCol w="691693">
                  <a:extLst>
                    <a:ext uri="{9D8B030D-6E8A-4147-A177-3AD203B41FA5}">
                      <a16:colId xmlns:a16="http://schemas.microsoft.com/office/drawing/2014/main" val="20001"/>
                    </a:ext>
                  </a:extLst>
                </a:gridCol>
                <a:gridCol w="655709">
                  <a:extLst>
                    <a:ext uri="{9D8B030D-6E8A-4147-A177-3AD203B41FA5}">
                      <a16:colId xmlns:a16="http://schemas.microsoft.com/office/drawing/2014/main" val="20002"/>
                    </a:ext>
                  </a:extLst>
                </a:gridCol>
                <a:gridCol w="691693">
                  <a:extLst>
                    <a:ext uri="{9D8B030D-6E8A-4147-A177-3AD203B41FA5}">
                      <a16:colId xmlns:a16="http://schemas.microsoft.com/office/drawing/2014/main" val="20003"/>
                    </a:ext>
                  </a:extLst>
                </a:gridCol>
              </a:tblGrid>
              <a:tr h="406524">
                <a:tc>
                  <a:txBody>
                    <a:bodyPr/>
                    <a:lstStyle/>
                    <a:p>
                      <a:pPr>
                        <a:spcAft>
                          <a:spcPts val="0"/>
                        </a:spcAft>
                      </a:pPr>
                      <a:r>
                        <a:rPr lang="en-US" sz="1000">
                          <a:effectLst/>
                          <a:uFill>
                            <a:solidFill>
                              <a:srgbClr val="000000"/>
                            </a:solidFill>
                          </a:uFill>
                        </a:rPr>
                        <a:t>SD/Mean wind</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lgn="r">
                        <a:spcAft>
                          <a:spcPts val="0"/>
                        </a:spcAft>
                      </a:pPr>
                      <a:r>
                        <a:rPr lang="en-US" sz="1000">
                          <a:effectLst/>
                          <a:uFill>
                            <a:solidFill>
                              <a:srgbClr val="000000"/>
                            </a:solidFill>
                          </a:uFill>
                        </a:rPr>
                        <a:t>0.5</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000" dirty="0">
                          <a:effectLst/>
                          <a:uFill>
                            <a:solidFill>
                              <a:srgbClr val="000000"/>
                            </a:solidFill>
                          </a:uFill>
                        </a:rPr>
                        <a:t>wind</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extLst>
                  <a:ext uri="{0D108BD9-81ED-4DB2-BD59-A6C34878D82A}">
                    <a16:rowId xmlns:a16="http://schemas.microsoft.com/office/drawing/2014/main" val="10000"/>
                  </a:ext>
                </a:extLst>
              </a:tr>
              <a:tr h="284567">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000" dirty="0" err="1">
                          <a:effectLst/>
                          <a:uFill>
                            <a:solidFill>
                              <a:srgbClr val="000000"/>
                            </a:solidFill>
                          </a:uFill>
                        </a:rPr>
                        <a:t>TWh</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lgn="r">
                        <a:spcAft>
                          <a:spcPts val="0"/>
                        </a:spcAft>
                      </a:pPr>
                      <a:r>
                        <a:rPr lang="en-US" sz="1000" dirty="0">
                          <a:effectLst/>
                          <a:uFill>
                            <a:solidFill>
                              <a:srgbClr val="000000"/>
                            </a:solidFill>
                          </a:uFill>
                        </a:rPr>
                        <a:t>3</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extLst>
                  <a:ext uri="{0D108BD9-81ED-4DB2-BD59-A6C34878D82A}">
                    <a16:rowId xmlns:a16="http://schemas.microsoft.com/office/drawing/2014/main" val="10001"/>
                  </a:ext>
                </a:extLst>
              </a:tr>
              <a:tr h="287743">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000">
                          <a:effectLst/>
                          <a:uFill>
                            <a:solidFill>
                              <a:srgbClr val="000000"/>
                            </a:solidFill>
                          </a:uFill>
                        </a:rPr>
                        <a:t>TWh wind</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lgn="r">
                        <a:spcAft>
                          <a:spcPts val="0"/>
                        </a:spcAft>
                      </a:pPr>
                      <a:r>
                        <a:rPr lang="en-US" sz="1000" dirty="0">
                          <a:effectLst/>
                          <a:uFill>
                            <a:solidFill>
                              <a:srgbClr val="000000"/>
                            </a:solidFill>
                          </a:uFill>
                        </a:rPr>
                        <a:t>3</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extLst>
                  <a:ext uri="{0D108BD9-81ED-4DB2-BD59-A6C34878D82A}">
                    <a16:rowId xmlns:a16="http://schemas.microsoft.com/office/drawing/2014/main" val="10002"/>
                  </a:ext>
                </a:extLst>
              </a:tr>
              <a:tr h="284567">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200" dirty="0">
                          <a:effectLst/>
                          <a:uFill>
                            <a:solidFill>
                              <a:srgbClr val="000000"/>
                            </a:solidFill>
                          </a:uFill>
                        </a:rPr>
                        <a:t> </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000">
                          <a:effectLst/>
                          <a:uFill>
                            <a:solidFill>
                              <a:srgbClr val="000000"/>
                            </a:solidFill>
                          </a:uFill>
                        </a:rPr>
                        <a:t>h/year</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lgn="r">
                        <a:spcAft>
                          <a:spcPts val="0"/>
                        </a:spcAft>
                      </a:pPr>
                      <a:r>
                        <a:rPr lang="en-US" sz="1000" dirty="0">
                          <a:effectLst/>
                          <a:uFill>
                            <a:solidFill>
                              <a:srgbClr val="000000"/>
                            </a:solidFill>
                          </a:uFill>
                        </a:rPr>
                        <a:t>8760</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extLst>
                  <a:ext uri="{0D108BD9-81ED-4DB2-BD59-A6C34878D82A}">
                    <a16:rowId xmlns:a16="http://schemas.microsoft.com/office/drawing/2014/main" val="10003"/>
                  </a:ext>
                </a:extLst>
              </a:tr>
              <a:tr h="406524">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000">
                          <a:effectLst/>
                          <a:uFill>
                            <a:solidFill>
                              <a:srgbClr val="000000"/>
                            </a:solidFill>
                          </a:uFill>
                        </a:rPr>
                        <a:t>exposure TWh</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lgn="r">
                        <a:spcAft>
                          <a:spcPts val="0"/>
                        </a:spcAft>
                      </a:pPr>
                      <a:r>
                        <a:rPr lang="en-US" sz="1000" dirty="0">
                          <a:effectLst/>
                          <a:uFill>
                            <a:solidFill>
                              <a:srgbClr val="000000"/>
                            </a:solidFill>
                          </a:uFill>
                        </a:rPr>
                        <a:t>1.5</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extLst>
                  <a:ext uri="{0D108BD9-81ED-4DB2-BD59-A6C34878D82A}">
                    <a16:rowId xmlns:a16="http://schemas.microsoft.com/office/drawing/2014/main" val="10004"/>
                  </a:ext>
                </a:extLst>
              </a:tr>
              <a:tr h="406524">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200">
                          <a:effectLst/>
                          <a:uFill>
                            <a:solidFill>
                              <a:srgbClr val="000000"/>
                            </a:solidFill>
                          </a:uFill>
                        </a:rPr>
                        <a:t> </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spcAft>
                          <a:spcPts val="0"/>
                        </a:spcAft>
                      </a:pPr>
                      <a:r>
                        <a:rPr lang="en-US" sz="1000">
                          <a:effectLst/>
                          <a:uFill>
                            <a:solidFill>
                              <a:srgbClr val="000000"/>
                            </a:solidFill>
                          </a:uFill>
                        </a:rPr>
                        <a:t>power MW</a:t>
                      </a:r>
                      <a:endParaRPr lang="en-US" sz="120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tc>
                  <a:txBody>
                    <a:bodyPr/>
                    <a:lstStyle/>
                    <a:p>
                      <a:pPr algn="r">
                        <a:spcAft>
                          <a:spcPts val="0"/>
                        </a:spcAft>
                      </a:pPr>
                      <a:r>
                        <a:rPr lang="en-US" sz="1000" dirty="0">
                          <a:effectLst/>
                          <a:uFill>
                            <a:solidFill>
                              <a:srgbClr val="000000"/>
                            </a:solidFill>
                          </a:uFill>
                        </a:rPr>
                        <a:t>171.2328767</a:t>
                      </a:r>
                      <a:endParaRPr lang="en-US" sz="1200" dirty="0">
                        <a:solidFill>
                          <a:srgbClr val="000000"/>
                        </a:solidFill>
                        <a:effectLst/>
                        <a:uFill>
                          <a:solidFill>
                            <a:srgbClr val="000000"/>
                          </a:solidFill>
                        </a:uFill>
                        <a:latin typeface="Times New Roman" panose="02020603050405020304" pitchFamily="18" charset="0"/>
                        <a:ea typeface="Arial Unicode MS"/>
                        <a:cs typeface="Arial Unicode MS"/>
                      </a:endParaRPr>
                    </a:p>
                  </a:txBody>
                  <a:tcPr marL="50800" marR="50800" marT="50816" marB="50816" anchor="b"/>
                </a:tc>
                <a:extLst>
                  <a:ext uri="{0D108BD9-81ED-4DB2-BD59-A6C34878D82A}">
                    <a16:rowId xmlns:a16="http://schemas.microsoft.com/office/drawing/2014/main" val="10005"/>
                  </a:ext>
                </a:extLst>
              </a:tr>
            </a:tbl>
          </a:graphicData>
        </a:graphic>
      </p:graphicFrame>
      <p:sp>
        <p:nvSpPr>
          <p:cNvPr id="13352" name="TextBox 4"/>
          <p:cNvSpPr txBox="1">
            <a:spLocks noChangeArrowheads="1"/>
          </p:cNvSpPr>
          <p:nvPr/>
        </p:nvSpPr>
        <p:spPr bwMode="auto">
          <a:xfrm>
            <a:off x="6784976" y="627064"/>
            <a:ext cx="117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2400"/>
              <a:t>Wind</a:t>
            </a: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0"/>
            <a:ext cx="427355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114" y="2352675"/>
            <a:ext cx="4306887"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fficeArt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6" y="2687639"/>
            <a:ext cx="526732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Rectangle 2"/>
          <p:cNvSpPr/>
          <p:nvPr/>
        </p:nvSpPr>
        <p:spPr>
          <a:xfrm>
            <a:off x="2025651" y="430214"/>
            <a:ext cx="8397875" cy="1939925"/>
          </a:xfrm>
          <a:prstGeom prst="rect">
            <a:avLst/>
          </a:prstGeom>
        </p:spPr>
        <p:txBody>
          <a:bodyPr wrap="square">
            <a:spAutoFit/>
          </a:bodyPr>
          <a:lstStyle/>
          <a:p>
            <a:pPr algn="just">
              <a:spcAft>
                <a:spcPts val="0"/>
              </a:spcAft>
              <a:defRPr/>
            </a:pPr>
            <a:r>
              <a:rPr lang="en-US" sz="2400" dirty="0">
                <a:solidFill>
                  <a:srgbClr val="000000"/>
                </a:solidFill>
                <a:uFill>
                  <a:solidFill>
                    <a:srgbClr val="000000"/>
                  </a:solidFill>
                </a:uFill>
                <a:ea typeface="Arial Unicode MS"/>
                <a:cs typeface="Arial Unicode MS"/>
              </a:rPr>
              <a:t>In the table below a simulation of a typical financing scheme is presented for a coal power plant of 669 MW having a total of 3000 US$/kW and a lifetime of 50 years (the monetary units in the table are given in US$ but they can be replaced with Euro without changing the values).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216401" y="1554164"/>
            <a:ext cx="37179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GB" altLang="en-US" sz="2400"/>
              <a:t>Climate change risk</a:t>
            </a:r>
          </a:p>
          <a:p>
            <a:pPr>
              <a:spcBef>
                <a:spcPct val="0"/>
              </a:spcBef>
              <a:buFontTx/>
              <a:buNone/>
            </a:pPr>
            <a:endParaRPr lang="en-GB" altLang="en-US" sz="2400"/>
          </a:p>
          <a:p>
            <a:pPr algn="ctr">
              <a:spcBef>
                <a:spcPct val="0"/>
              </a:spcBef>
              <a:buFontTx/>
              <a:buNone/>
            </a:pPr>
            <a:r>
              <a:rPr lang="en-GB" altLang="en-US" sz="2400"/>
              <a:t>Big data analysis needed</a:t>
            </a:r>
          </a:p>
          <a:p>
            <a:pPr algn="ctr">
              <a:spcBef>
                <a:spcPct val="0"/>
              </a:spcBef>
              <a:buFontTx/>
              <a:buNone/>
            </a:pPr>
            <a:endParaRPr lang="en-GB" altLang="en-US" sz="2400"/>
          </a:p>
          <a:p>
            <a:pPr algn="ctr">
              <a:spcBef>
                <a:spcPct val="0"/>
              </a:spcBef>
              <a:buFontTx/>
              <a:buNone/>
            </a:pPr>
            <a:r>
              <a:rPr lang="en-GB" altLang="en-US" sz="2400"/>
              <a:t>Potential Insurance policy</a:t>
            </a: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75" y="1455739"/>
            <a:ext cx="377825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p:cNvGrpSpPr/>
          <p:nvPr/>
        </p:nvGrpSpPr>
        <p:grpSpPr bwMode="auto">
          <a:xfrm>
            <a:off x="4222751" y="2341564"/>
            <a:ext cx="2778125" cy="2765425"/>
            <a:chOff x="2415" y="5085"/>
            <a:chExt cx="5835" cy="5805"/>
          </a:xfrm>
        </p:grpSpPr>
        <p:sp>
          <p:nvSpPr>
            <p:cNvPr id="20489" name="Straight Connector 41"/>
            <p:cNvSpPr>
              <a:spLocks noChangeShapeType="1"/>
            </p:cNvSpPr>
            <p:nvPr/>
          </p:nvSpPr>
          <p:spPr bwMode="auto">
            <a:xfrm>
              <a:off x="2745" y="6075"/>
              <a:ext cx="0" cy="3735"/>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0" name="Straight Connector 42"/>
            <p:cNvSpPr>
              <a:spLocks noChangeShapeType="1"/>
            </p:cNvSpPr>
            <p:nvPr/>
          </p:nvSpPr>
          <p:spPr bwMode="auto">
            <a:xfrm flipV="1">
              <a:off x="2745" y="6075"/>
              <a:ext cx="2415" cy="15"/>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1" name="Straight Connector 39"/>
            <p:cNvSpPr>
              <a:spLocks noChangeShapeType="1"/>
            </p:cNvSpPr>
            <p:nvPr/>
          </p:nvSpPr>
          <p:spPr bwMode="auto">
            <a:xfrm>
              <a:off x="2745" y="9795"/>
              <a:ext cx="2355" cy="15"/>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2" name="Straight Connector 45"/>
            <p:cNvSpPr>
              <a:spLocks noChangeShapeType="1"/>
            </p:cNvSpPr>
            <p:nvPr/>
          </p:nvSpPr>
          <p:spPr bwMode="auto">
            <a:xfrm>
              <a:off x="5160" y="5085"/>
              <a:ext cx="0" cy="204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3" name="Straight Connector 44"/>
            <p:cNvSpPr>
              <a:spLocks noChangeShapeType="1"/>
            </p:cNvSpPr>
            <p:nvPr/>
          </p:nvSpPr>
          <p:spPr bwMode="auto">
            <a:xfrm>
              <a:off x="5160" y="5085"/>
              <a:ext cx="3090" cy="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4" name="Straight Connector 43"/>
            <p:cNvSpPr>
              <a:spLocks noChangeShapeType="1"/>
            </p:cNvSpPr>
            <p:nvPr/>
          </p:nvSpPr>
          <p:spPr bwMode="auto">
            <a:xfrm>
              <a:off x="5160" y="7125"/>
              <a:ext cx="3090" cy="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5" name="Straight Connector 40"/>
            <p:cNvSpPr>
              <a:spLocks noChangeShapeType="1"/>
            </p:cNvSpPr>
            <p:nvPr/>
          </p:nvSpPr>
          <p:spPr bwMode="auto">
            <a:xfrm>
              <a:off x="5100" y="8820"/>
              <a:ext cx="0" cy="207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6" name="Straight Connector 24"/>
            <p:cNvSpPr>
              <a:spLocks noChangeShapeType="1"/>
            </p:cNvSpPr>
            <p:nvPr/>
          </p:nvSpPr>
          <p:spPr bwMode="auto">
            <a:xfrm>
              <a:off x="5100" y="8820"/>
              <a:ext cx="3150" cy="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7" name="Straight Connector 22"/>
            <p:cNvSpPr>
              <a:spLocks noChangeShapeType="1"/>
            </p:cNvSpPr>
            <p:nvPr/>
          </p:nvSpPr>
          <p:spPr bwMode="auto">
            <a:xfrm>
              <a:off x="5100" y="10890"/>
              <a:ext cx="3150" cy="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sp>
          <p:nvSpPr>
            <p:cNvPr id="20498" name="Straight Connector 6"/>
            <p:cNvSpPr>
              <a:spLocks noChangeShapeType="1"/>
            </p:cNvSpPr>
            <p:nvPr/>
          </p:nvSpPr>
          <p:spPr bwMode="auto">
            <a:xfrm>
              <a:off x="2415" y="7800"/>
              <a:ext cx="330" cy="0"/>
            </a:xfrm>
            <a:prstGeom prst="line">
              <a:avLst/>
            </a:prstGeom>
            <a:noFill/>
            <a:ln w="9525">
              <a:solidFill>
                <a:srgbClr val="4A7EBB"/>
              </a:solidFill>
              <a:round/>
            </a:ln>
            <a:extLst>
              <a:ext uri="{909E8E84-426E-40DD-AFC4-6F175D3DCCD1}">
                <a14:hiddenFill xmlns:a14="http://schemas.microsoft.com/office/drawing/2010/main">
                  <a:noFill/>
                </a14:hiddenFill>
              </a:ext>
            </a:extLst>
          </p:spPr>
          <p:txBody>
            <a:bodyPr/>
            <a:lstStyle/>
            <a:p>
              <a:endParaRPr lang="en-US" sz="2400"/>
            </a:p>
          </p:txBody>
        </p:sp>
      </p:gr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1828800"/>
            <a:ext cx="8731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489" y="2830513"/>
            <a:ext cx="9032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964" y="3775075"/>
            <a:ext cx="955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1901" y="4743450"/>
            <a:ext cx="13001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12"/>
          <p:cNvSpPr txBox="1">
            <a:spLocks noChangeArrowheads="1"/>
          </p:cNvSpPr>
          <p:nvPr/>
        </p:nvSpPr>
        <p:spPr bwMode="auto">
          <a:xfrm>
            <a:off x="7810500" y="1543050"/>
            <a:ext cx="914400" cy="254000"/>
          </a:xfrm>
          <a:prstGeom prst="rect">
            <a:avLst/>
          </a:prstGeom>
          <a:noFill/>
          <a:ln>
            <a:noFill/>
          </a:ln>
        </p:spPr>
        <p:txBody>
          <a:bodyPr wrap="square">
            <a:spAutoFit/>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defRPr/>
            </a:pPr>
            <a:r>
              <a:rPr lang="en-US" altLang="en-US" sz="1050" b="1"/>
              <a:t>Risk maps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313" y="2174876"/>
            <a:ext cx="2176462"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Dreptunghi 2"/>
          <p:cNvSpPr>
            <a:spLocks noChangeArrowheads="1"/>
          </p:cNvSpPr>
          <p:nvPr/>
        </p:nvSpPr>
        <p:spPr bwMode="auto">
          <a:xfrm>
            <a:off x="6452394" y="1471296"/>
            <a:ext cx="4055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b="1" dirty="0">
                <a:cs typeface="Calibri" panose="020F0502020204030204" charset="0"/>
              </a:rPr>
              <a:t>distribution of risk premium per capita</a:t>
            </a:r>
            <a:endParaRPr lang="en-US" altLang="en-US" sz="1800" dirty="0"/>
          </a:p>
        </p:txBody>
      </p:sp>
      <p:pic>
        <p:nvPicPr>
          <p:cNvPr id="21508"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2" y="2215356"/>
            <a:ext cx="33432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Dreptunghi 4"/>
          <p:cNvSpPr>
            <a:spLocks noChangeArrowheads="1"/>
          </p:cNvSpPr>
          <p:nvPr/>
        </p:nvSpPr>
        <p:spPr bwMode="auto">
          <a:xfrm>
            <a:off x="2082007" y="1471296"/>
            <a:ext cx="4370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b="1" dirty="0">
                <a:cs typeface="Calibri" panose="020F0502020204030204" charset="0"/>
              </a:rPr>
              <a:t>Total CC events risk map [thousands US$]</a:t>
            </a:r>
            <a:endParaRPr lang="en-US"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2184400"/>
            <a:ext cx="31861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2184401"/>
            <a:ext cx="3967162"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7200900" y="1241426"/>
            <a:ext cx="3030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ro-RO" altLang="en-US" sz="1800"/>
              <a:t>Natural gas risk in Italy</a:t>
            </a:r>
            <a:endParaRPr lang="en-GB" altLang="en-US" sz="1800"/>
          </a:p>
          <a:p>
            <a:pPr>
              <a:spcBef>
                <a:spcPct val="0"/>
              </a:spcBef>
              <a:buFontTx/>
              <a:buNone/>
            </a:pPr>
            <a:r>
              <a:rPr lang="ro-RO" altLang="en-US" sz="1800"/>
              <a:t> [probable deaths / million inhabitants]</a:t>
            </a:r>
            <a:endParaRPr lang="en-US" altLang="en-US" sz="1800"/>
          </a:p>
        </p:txBody>
      </p:sp>
      <p:sp>
        <p:nvSpPr>
          <p:cNvPr id="22533" name="Rectangle 2"/>
          <p:cNvSpPr>
            <a:spLocks noChangeArrowheads="1"/>
          </p:cNvSpPr>
          <p:nvPr/>
        </p:nvSpPr>
        <p:spPr bwMode="auto">
          <a:xfrm>
            <a:off x="2500314" y="1241426"/>
            <a:ext cx="3595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ro-RO" altLang="en-US" sz="1800">
                <a:cs typeface="Times New Roman" panose="02020603050405020304" pitchFamily="18" charset="0"/>
              </a:rPr>
              <a:t>Romania gas grid CC and mechanical risk [probable deaths/1000 cap]</a:t>
            </a: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4267201" y="1574801"/>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GB" altLang="en-US" sz="2400"/>
              <a:t>EU Green Deal</a:t>
            </a:r>
            <a:endParaRPr lang="en-US" altLang="en-US" sz="2400"/>
          </a:p>
        </p:txBody>
      </p:sp>
      <p:sp>
        <p:nvSpPr>
          <p:cNvPr id="4099" name="TextBox 3"/>
          <p:cNvSpPr txBox="1">
            <a:spLocks noChangeArrowheads="1"/>
          </p:cNvSpPr>
          <p:nvPr/>
        </p:nvSpPr>
        <p:spPr bwMode="auto">
          <a:xfrm>
            <a:off x="3505200" y="2519363"/>
            <a:ext cx="53038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800"/>
              <a:t>Comunism ended because it did not internalized the cost of capital; Capitalism may end because it does not internalize the cost of environment</a:t>
            </a:r>
          </a:p>
          <a:p>
            <a:pPr>
              <a:spcBef>
                <a:spcPct val="0"/>
              </a:spcBef>
              <a:buFontTx/>
              <a:buNone/>
            </a:pPr>
            <a:r>
              <a:rPr lang="en-GB" altLang="en-US" sz="1800"/>
              <a:t>The Green Deal aims at diminishing the costs to the environment by making the EU economy emission neutral at the horizon of 2050.</a:t>
            </a:r>
          </a:p>
          <a:p>
            <a:pPr>
              <a:spcBef>
                <a:spcPct val="0"/>
              </a:spcBef>
              <a:buFontTx/>
              <a:buNone/>
            </a:pPr>
            <a:r>
              <a:rPr lang="en-GB" altLang="en-US" sz="1800"/>
              <a:t>Action lines:</a:t>
            </a:r>
          </a:p>
          <a:p>
            <a:pPr>
              <a:spcBef>
                <a:spcPct val="0"/>
              </a:spcBef>
              <a:buFontTx/>
              <a:buNone/>
            </a:pPr>
            <a:r>
              <a:rPr lang="en-GB" altLang="en-US" sz="1800"/>
              <a:t>	Energy</a:t>
            </a:r>
          </a:p>
          <a:p>
            <a:pPr>
              <a:spcBef>
                <a:spcPct val="0"/>
              </a:spcBef>
              <a:buFontTx/>
              <a:buNone/>
            </a:pPr>
            <a:r>
              <a:rPr lang="en-GB" altLang="en-US" sz="1800"/>
              <a:t>	Transport</a:t>
            </a:r>
          </a:p>
          <a:p>
            <a:pPr>
              <a:spcBef>
                <a:spcPct val="0"/>
              </a:spcBef>
              <a:buFontTx/>
              <a:buNone/>
            </a:pPr>
            <a:r>
              <a:rPr lang="en-GB" altLang="en-US" sz="1800"/>
              <a:t>	Buildings</a:t>
            </a:r>
          </a:p>
          <a:p>
            <a:pPr>
              <a:spcBef>
                <a:spcPct val="0"/>
              </a:spcBef>
              <a:buFontTx/>
              <a:buNone/>
            </a:pPr>
            <a:r>
              <a:rPr lang="en-GB" altLang="en-US" sz="1800"/>
              <a:t>	Innovation</a:t>
            </a:r>
          </a:p>
          <a:p>
            <a:pPr>
              <a:spcBef>
                <a:spcPct val="0"/>
              </a:spcBef>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257675" y="1828801"/>
            <a:ext cx="36972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GB" altLang="en-US" sz="2400"/>
              <a:t>Forecasting and planning</a:t>
            </a:r>
          </a:p>
          <a:p>
            <a:pPr algn="ctr">
              <a:spcBef>
                <a:spcPct val="0"/>
              </a:spcBef>
              <a:buFontTx/>
              <a:buNone/>
            </a:pPr>
            <a:endParaRPr lang="en-GB" altLang="en-US" sz="2400"/>
          </a:p>
          <a:p>
            <a:pPr algn="ctr">
              <a:spcBef>
                <a:spcPct val="0"/>
              </a:spcBef>
              <a:buFontTx/>
              <a:buNone/>
            </a:pPr>
            <a:r>
              <a:rPr lang="en-GB" altLang="en-US" sz="2400"/>
              <a:t>Models for the energy system penetration of new technologies</a:t>
            </a:r>
          </a:p>
          <a:p>
            <a:pPr algn="ctr">
              <a:spcBef>
                <a:spcPct val="0"/>
              </a:spcBef>
              <a:buFontTx/>
              <a:buNone/>
            </a:pPr>
            <a:endParaRPr lang="en-GB" altLang="en-US" sz="2400"/>
          </a:p>
          <a:p>
            <a:pPr algn="ctr">
              <a:spcBef>
                <a:spcPct val="0"/>
              </a:spcBef>
              <a:buFontTx/>
              <a:buNone/>
            </a:pPr>
            <a:r>
              <a:rPr lang="en-GB" altLang="en-US" sz="2400"/>
              <a:t>Optimize for emissions reduction</a:t>
            </a: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764" y="826202"/>
            <a:ext cx="8759825" cy="569913"/>
          </a:xfrm>
        </p:spPr>
        <p:txBody>
          <a:bodyPr>
            <a:normAutofit fontScale="90000"/>
          </a:bodyPr>
          <a:lstStyle/>
          <a:p>
            <a:pPr>
              <a:defRPr/>
            </a:pPr>
            <a:r>
              <a:rPr lang="en-US" altLang="ro-RO" sz="2700" b="1" i="1" dirty="0"/>
              <a:t>ACTING FOR THE NEAR FUTURE</a:t>
            </a:r>
            <a:br>
              <a:rPr lang="en-US" altLang="ro-RO" sz="2700" b="1" i="1" dirty="0"/>
            </a:br>
            <a:r>
              <a:rPr lang="en-GB" altLang="ro-RO" sz="1500" b="1" i="1" dirty="0">
                <a:solidFill>
                  <a:srgbClr val="C00000"/>
                </a:solidFill>
              </a:rPr>
              <a:t>MESSAGE results </a:t>
            </a:r>
            <a:r>
              <a:rPr lang="en-GB" altLang="en-US" sz="1500" b="1" i="1" dirty="0">
                <a:solidFill>
                  <a:srgbClr val="C00000"/>
                </a:solidFill>
              </a:rPr>
              <a:t>for </a:t>
            </a:r>
            <a:r>
              <a:rPr lang="en-GB" altLang="en-US" sz="1500" b="1" i="1" u="sng" dirty="0">
                <a:solidFill>
                  <a:srgbClr val="C00000"/>
                </a:solidFill>
              </a:rPr>
              <a:t>3 Scenarios for Nuclear/Renewable ratio in the </a:t>
            </a:r>
            <a:r>
              <a:rPr lang="en-GB" altLang="en-US" sz="1500" b="1" i="1" u="sng" dirty="0" err="1">
                <a:solidFill>
                  <a:srgbClr val="C00000"/>
                </a:solidFill>
              </a:rPr>
              <a:t>NEMix</a:t>
            </a:r>
            <a:r>
              <a:rPr lang="en-GB" altLang="en-US" sz="1500" b="1" i="1" u="sng" dirty="0">
                <a:solidFill>
                  <a:srgbClr val="C00000"/>
                </a:solidFill>
              </a:rPr>
              <a:t> </a:t>
            </a:r>
            <a:r>
              <a:rPr lang="en-GB" altLang="en-US" sz="1500" b="1" i="1" dirty="0">
                <a:solidFill>
                  <a:srgbClr val="C00000"/>
                </a:solidFill>
              </a:rPr>
              <a:t>until 2035</a:t>
            </a:r>
            <a:endParaRPr lang="en-US" altLang="ro-RO" sz="1500" b="1" i="1" dirty="0">
              <a:solidFill>
                <a:srgbClr val="FF0000"/>
              </a:solidFill>
            </a:endParaRPr>
          </a:p>
        </p:txBody>
      </p:sp>
      <p:sp>
        <p:nvSpPr>
          <p:cNvPr id="24579" name="Slide Number Placeholder 2"/>
          <p:cNvSpPr>
            <a:spLocks noGrp="1" noChangeArrowheads="1"/>
          </p:cNvSpPr>
          <p:nvPr>
            <p:ph type="sldNum" sz="quarter" idx="12"/>
          </p:nvPr>
        </p:nvSpPr>
        <p:spPr>
          <a:xfrm>
            <a:off x="8485188" y="5619750"/>
            <a:ext cx="20574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28E3A68-A67D-4EB5-91C1-84B327540C38}" type="slidenum">
              <a:rPr lang="ro-RO" altLang="en-US" sz="1400"/>
              <a:t>21</a:t>
            </a:fld>
            <a:endParaRPr lang="ro-RO" altLang="en-US" sz="1400"/>
          </a:p>
        </p:txBody>
      </p:sp>
      <p:sp>
        <p:nvSpPr>
          <p:cNvPr id="24580" name="TextBox 5"/>
          <p:cNvSpPr txBox="1">
            <a:spLocks noChangeArrowheads="1"/>
          </p:cNvSpPr>
          <p:nvPr/>
        </p:nvSpPr>
        <p:spPr bwMode="auto">
          <a:xfrm>
            <a:off x="2882518" y="1563880"/>
            <a:ext cx="6681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b="1" dirty="0"/>
              <a:t>Goal</a:t>
            </a:r>
            <a:r>
              <a:rPr lang="en-US" altLang="en-US" sz="1800" dirty="0"/>
              <a:t>: Select the optimal </a:t>
            </a:r>
            <a:r>
              <a:rPr lang="en-US" altLang="en-US" sz="1800" u="sng" dirty="0"/>
              <a:t>Nuclear/Renewable  ratio in the </a:t>
            </a:r>
            <a:r>
              <a:rPr lang="en-US" altLang="en-US" sz="1800" u="sng" dirty="0" err="1"/>
              <a:t>NEMix</a:t>
            </a:r>
            <a:r>
              <a:rPr lang="en-US" altLang="en-US" sz="1800" u="sng" dirty="0"/>
              <a:t> until 2035 </a:t>
            </a:r>
            <a:r>
              <a:rPr lang="en-US" altLang="en-US" sz="1800" dirty="0"/>
              <a:t>for </a:t>
            </a:r>
            <a:r>
              <a:rPr lang="en-US" altLang="en-US" sz="1800" u="sng" dirty="0"/>
              <a:t>D2,d2,p10 </a:t>
            </a:r>
            <a:endParaRPr lang="en-US" altLang="en-US" sz="1800" b="1" i="1" u="sng" dirty="0">
              <a:latin typeface="Calibri" panose="020F0502020204030204" charset="0"/>
              <a:cs typeface="Calibri" panose="020F0502020204030204" charset="0"/>
            </a:endParaRPr>
          </a:p>
        </p:txBody>
      </p:sp>
      <p:sp>
        <p:nvSpPr>
          <p:cNvPr id="24581" name="Slide Number Placeholder 2"/>
          <p:cNvSpPr txBox="1">
            <a:spLocks noChangeArrowheads="1"/>
          </p:cNvSpPr>
          <p:nvPr/>
        </p:nvSpPr>
        <p:spPr bwMode="auto">
          <a:xfrm>
            <a:off x="8485188" y="561975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buFontTx/>
              <a:buNone/>
            </a:pPr>
            <a:fld id="{BA99ABFB-AD8D-4500-8D56-03C07CAF8C5C}" type="slidenum">
              <a:rPr lang="ro-RO" altLang="en-US" sz="900">
                <a:solidFill>
                  <a:srgbClr val="898989"/>
                </a:solidFill>
              </a:rPr>
              <a:t>21</a:t>
            </a:fld>
            <a:endParaRPr lang="ro-RO" altLang="en-US" sz="900">
              <a:solidFill>
                <a:srgbClr val="898989"/>
              </a:solidFill>
            </a:endParaRPr>
          </a:p>
        </p:txBody>
      </p:sp>
      <p:grpSp>
        <p:nvGrpSpPr>
          <p:cNvPr id="24582" name="Group 2"/>
          <p:cNvGrpSpPr/>
          <p:nvPr/>
        </p:nvGrpSpPr>
        <p:grpSpPr bwMode="auto">
          <a:xfrm>
            <a:off x="1884364" y="1944689"/>
            <a:ext cx="8745537" cy="3870325"/>
            <a:chOff x="479685" y="1450924"/>
            <a:chExt cx="11662341" cy="5160048"/>
          </a:xfrm>
        </p:grpSpPr>
        <p:pic>
          <p:nvPicPr>
            <p:cNvPr id="245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85" y="1450924"/>
              <a:ext cx="3837481" cy="279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82" y="4304893"/>
              <a:ext cx="1625921" cy="112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360" y="4326934"/>
              <a:ext cx="1634956" cy="10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32" y="5480674"/>
              <a:ext cx="1945912" cy="113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6543" y="5525644"/>
              <a:ext cx="1770623" cy="105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2081" y="4334876"/>
              <a:ext cx="1603944" cy="106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0763" y="4329601"/>
              <a:ext cx="1528994" cy="109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377" y="5510654"/>
              <a:ext cx="1435687" cy="10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0763" y="5521094"/>
              <a:ext cx="1693886" cy="106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4609" y="1655840"/>
              <a:ext cx="3927417" cy="259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7166" y="1538898"/>
              <a:ext cx="3897443" cy="27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87265" y="4334876"/>
              <a:ext cx="1635429" cy="111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8092" y="4315159"/>
              <a:ext cx="1596608" cy="113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6"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43041" y="5521094"/>
              <a:ext cx="1562368" cy="10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7"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66299" y="5525605"/>
              <a:ext cx="1594076" cy="105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4135438" y="1838325"/>
            <a:ext cx="401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2400" dirty="0"/>
          </a:p>
          <a:p>
            <a:pPr algn="ctr">
              <a:spcBef>
                <a:spcPct val="0"/>
              </a:spcBef>
              <a:buFontTx/>
              <a:buNone/>
            </a:pPr>
            <a:endParaRPr lang="en-GB" altLang="en-US" sz="2400" dirty="0"/>
          </a:p>
          <a:p>
            <a:pPr algn="ctr">
              <a:spcBef>
                <a:spcPct val="0"/>
              </a:spcBef>
              <a:buFontTx/>
              <a:buNone/>
            </a:pPr>
            <a:r>
              <a:rPr lang="en-GB" altLang="en-US" sz="2400" dirty="0"/>
              <a:t>Large power emission free technology</a:t>
            </a:r>
          </a:p>
          <a:p>
            <a:pPr algn="ctr">
              <a:spcBef>
                <a:spcPct val="0"/>
              </a:spcBef>
              <a:buFontTx/>
              <a:buNone/>
            </a:pPr>
            <a:endParaRPr lang="en-GB" altLang="en-US" sz="2400" dirty="0"/>
          </a:p>
          <a:p>
            <a:pPr algn="ctr">
              <a:spcBef>
                <a:spcPct val="0"/>
              </a:spcBef>
              <a:buFontTx/>
              <a:buNone/>
            </a:pPr>
            <a:r>
              <a:rPr lang="en-GB" altLang="en-US" sz="2400" dirty="0"/>
              <a:t>New small modular reactors</a:t>
            </a:r>
          </a:p>
          <a:p>
            <a:pPr algn="ctr">
              <a:spcBef>
                <a:spcPct val="0"/>
              </a:spcBef>
              <a:buFontTx/>
              <a:buNone/>
            </a:pPr>
            <a:endParaRPr lang="en-GB" altLang="en-US" sz="2400" dirty="0"/>
          </a:p>
          <a:p>
            <a:pPr algn="ctr">
              <a:spcBef>
                <a:spcPct val="0"/>
              </a:spcBef>
              <a:buFontTx/>
              <a:buNone/>
            </a:pPr>
            <a:r>
              <a:rPr lang="en-GB" altLang="en-US" sz="2400" dirty="0"/>
              <a:t>Will fusion be in time ?</a:t>
            </a:r>
            <a:endParaRPr lang="en-US"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038351" y="1325564"/>
            <a:ext cx="8366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2400" dirty="0">
                <a:solidFill>
                  <a:srgbClr val="000000"/>
                </a:solidFill>
                <a:ea typeface="Arial Unicode MS" pitchFamily="34" charset="-128"/>
              </a:rPr>
              <a:t>the results of evaluating the mitigation and adaptation measures to the risks in the energy system (considering only </a:t>
            </a:r>
            <a:r>
              <a:rPr lang="en-US" altLang="en-US" sz="2400" dirty="0" err="1">
                <a:solidFill>
                  <a:srgbClr val="000000"/>
                </a:solidFill>
                <a:ea typeface="Arial Unicode MS" pitchFamily="34" charset="-128"/>
              </a:rPr>
              <a:t>hydraulicity</a:t>
            </a:r>
            <a:r>
              <a:rPr lang="en-US" altLang="en-US" sz="2400" dirty="0">
                <a:solidFill>
                  <a:srgbClr val="000000"/>
                </a:solidFill>
                <a:ea typeface="Arial Unicode MS" pitchFamily="34" charset="-128"/>
              </a:rPr>
              <a:t>, wind and photovoltaic) lead to the need of coal capacities of at least 1000 MW, that Romania has now.</a:t>
            </a:r>
            <a:endParaRPr lang="en-US" altLang="en-US" sz="2400" dirty="0"/>
          </a:p>
        </p:txBody>
      </p:sp>
      <p:sp>
        <p:nvSpPr>
          <p:cNvPr id="27651" name="Rectangle 2"/>
          <p:cNvSpPr>
            <a:spLocks noChangeArrowheads="1"/>
          </p:cNvSpPr>
          <p:nvPr/>
        </p:nvSpPr>
        <p:spPr bwMode="auto">
          <a:xfrm>
            <a:off x="2038351" y="2859089"/>
            <a:ext cx="8253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2400" dirty="0">
                <a:solidFill>
                  <a:srgbClr val="000000"/>
                </a:solidFill>
                <a:ea typeface="Arial Unicode MS" pitchFamily="34" charset="-128"/>
              </a:rPr>
              <a:t>Security to the system may be enhanced by SMR technology penetration at a size estimated above. That can replace the coal fired technology existing today, in about 10 years.</a:t>
            </a:r>
          </a:p>
        </p:txBody>
      </p:sp>
      <p:sp>
        <p:nvSpPr>
          <p:cNvPr id="27652" name="Rectangle 3"/>
          <p:cNvSpPr>
            <a:spLocks noChangeArrowheads="1"/>
          </p:cNvSpPr>
          <p:nvPr/>
        </p:nvSpPr>
        <p:spPr bwMode="auto">
          <a:xfrm>
            <a:off x="1981994" y="4059417"/>
            <a:ext cx="8366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2400">
                <a:solidFill>
                  <a:srgbClr val="000000"/>
                </a:solidFill>
                <a:ea typeface="Arial Unicode MS" pitchFamily="34" charset="-128"/>
              </a:rPr>
              <a:t>The energy sector may not be regarded from only a commercial view point, its strategic importance as well as the social one make necessary taking into consideration noncommercial costs that must be internalized in the financing scheme to reach optimal decisions.</a:t>
            </a:r>
            <a:endParaRPr lang="en-US" altLang="en-US" sz="2400"/>
          </a:p>
        </p:txBody>
      </p:sp>
      <p:sp>
        <p:nvSpPr>
          <p:cNvPr id="27653" name="Rectangle 4"/>
          <p:cNvSpPr>
            <a:spLocks noChangeArrowheads="1"/>
          </p:cNvSpPr>
          <p:nvPr/>
        </p:nvSpPr>
        <p:spPr bwMode="auto">
          <a:xfrm>
            <a:off x="5154613" y="398464"/>
            <a:ext cx="1706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2400">
                <a:solidFill>
                  <a:srgbClr val="000000"/>
                </a:solidFill>
                <a:ea typeface="Arial Unicode MS" pitchFamily="34" charset="-128"/>
              </a:rPr>
              <a:t>Conclusions</a:t>
            </a:r>
            <a:endParaRPr lang="en-US"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087939" y="2590801"/>
            <a:ext cx="2879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50000"/>
              </a:spcBef>
              <a:buFontTx/>
              <a:buNone/>
            </a:pPr>
            <a:r>
              <a:rPr lang="en-US" altLang="en-US" sz="2400" b="1">
                <a:solidFill>
                  <a:schemeClr val="accent2"/>
                </a:solidFill>
                <a:latin typeface="Tahoma" panose="020B0604030504040204" pitchFamily="34" charset="0"/>
              </a:rPr>
              <a:t>THANK YOU</a:t>
            </a:r>
          </a:p>
          <a:p>
            <a:pPr>
              <a:spcBef>
                <a:spcPct val="50000"/>
              </a:spcBef>
              <a:buFontTx/>
              <a:buNone/>
            </a:pPr>
            <a:r>
              <a:rPr lang="en-GB" altLang="en-US" sz="1600" b="1">
                <a:solidFill>
                  <a:schemeClr val="accent2"/>
                </a:solidFill>
                <a:latin typeface="Tahoma" panose="020B0604030504040204" pitchFamily="34" charset="0"/>
              </a:rPr>
              <a:t>puricai@yahoo.com</a:t>
            </a:r>
          </a:p>
          <a:p>
            <a:pPr>
              <a:spcBef>
                <a:spcPct val="50000"/>
              </a:spcBef>
              <a:buFontTx/>
              <a:buNone/>
            </a:pPr>
            <a:r>
              <a:rPr lang="en-GB" altLang="en-US" sz="1600" b="1">
                <a:solidFill>
                  <a:schemeClr val="accent2"/>
                </a:solidFill>
                <a:latin typeface="Tahoma" panose="020B0604030504040204" pitchFamily="34" charset="0"/>
              </a:rPr>
              <a:t>+40745167781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530725" y="1533525"/>
            <a:ext cx="2794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GB" altLang="en-US" sz="2400"/>
              <a:t>Energy</a:t>
            </a:r>
          </a:p>
          <a:p>
            <a:pPr>
              <a:spcBef>
                <a:spcPct val="0"/>
              </a:spcBef>
              <a:buFontTx/>
              <a:buNone/>
            </a:pPr>
            <a:endParaRPr lang="en-GB" altLang="en-US" sz="2400"/>
          </a:p>
          <a:p>
            <a:pPr algn="ctr">
              <a:spcBef>
                <a:spcPct val="0"/>
              </a:spcBef>
              <a:buFontTx/>
              <a:buNone/>
            </a:pPr>
            <a:r>
              <a:rPr lang="en-GB" altLang="en-US" sz="2400"/>
              <a:t>Case ROMANIA</a:t>
            </a: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438400" y="58674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50000"/>
              </a:spcBef>
              <a:buFontTx/>
              <a:buNone/>
            </a:pPr>
            <a:r>
              <a:rPr lang="en-GB" altLang="en-US" sz="1400" b="1"/>
              <a:t>Map 1: Hidroelectrica hydro power plants</a:t>
            </a:r>
          </a:p>
        </p:txBody>
      </p:sp>
      <p:grpSp>
        <p:nvGrpSpPr>
          <p:cNvPr id="6147" name="Group 51"/>
          <p:cNvGrpSpPr/>
          <p:nvPr/>
        </p:nvGrpSpPr>
        <p:grpSpPr bwMode="auto">
          <a:xfrm>
            <a:off x="2438400" y="609601"/>
            <a:ext cx="7315200" cy="4987925"/>
            <a:chOff x="576" y="384"/>
            <a:chExt cx="4608" cy="3142"/>
          </a:xfrm>
        </p:grpSpPr>
        <p:graphicFrame>
          <p:nvGraphicFramePr>
            <p:cNvPr id="6148" name="Object 3"/>
            <p:cNvGraphicFramePr>
              <a:graphicFrameLocks noChangeAspect="1"/>
            </p:cNvGraphicFramePr>
            <p:nvPr/>
          </p:nvGraphicFramePr>
          <p:xfrm>
            <a:off x="576" y="384"/>
            <a:ext cx="4608" cy="3142"/>
          </p:xfrm>
          <a:graphic>
            <a:graphicData uri="http://schemas.openxmlformats.org/presentationml/2006/ole">
              <mc:AlternateContent xmlns:mc="http://schemas.openxmlformats.org/markup-compatibility/2006">
                <mc:Choice xmlns:v="urn:schemas-microsoft-com:vml" Requires="v">
                  <p:oleObj name="Photo Editor Photo" r:id="rId2" imgW="8382000" imgH="5715000" progId="MSPhotoEd.3">
                    <p:embed/>
                  </p:oleObj>
                </mc:Choice>
                <mc:Fallback>
                  <p:oleObj name="Photo Editor Photo" r:id="rId2" imgW="8382000" imgH="5715000" progId="MSPhotoEd.3">
                    <p:embed/>
                    <p:pic>
                      <p:nvPicPr>
                        <p:cNvPr id="614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384"/>
                          <a:ext cx="4608" cy="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6149" name="Group 40"/>
            <p:cNvGrpSpPr/>
            <p:nvPr/>
          </p:nvGrpSpPr>
          <p:grpSpPr bwMode="auto">
            <a:xfrm>
              <a:off x="3312" y="1344"/>
              <a:ext cx="768" cy="125"/>
              <a:chOff x="3312" y="1680"/>
              <a:chExt cx="768" cy="125"/>
            </a:xfrm>
          </p:grpSpPr>
          <p:sp>
            <p:nvSpPr>
              <p:cNvPr id="6177" name="AutoShape 7"/>
              <p:cNvSpPr>
                <a:spLocks noChangeArrowheads="1"/>
              </p:cNvSpPr>
              <p:nvPr/>
            </p:nvSpPr>
            <p:spPr bwMode="auto">
              <a:xfrm flipH="1">
                <a:off x="3312" y="169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78" name="Text Box 8"/>
              <p:cNvSpPr txBox="1">
                <a:spLocks noChangeArrowheads="1"/>
              </p:cNvSpPr>
              <p:nvPr/>
            </p:nvSpPr>
            <p:spPr bwMode="auto">
              <a:xfrm>
                <a:off x="3350" y="168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Bistriţa</a:t>
                </a:r>
                <a:endParaRPr lang="en-GB" altLang="en-US" sz="700">
                  <a:latin typeface="Arial" panose="020B0604020202020204" pitchFamily="34" charset="0"/>
                </a:endParaRPr>
              </a:p>
            </p:txBody>
          </p:sp>
        </p:grpSp>
        <p:grpSp>
          <p:nvGrpSpPr>
            <p:cNvPr id="6150" name="Group 43"/>
            <p:cNvGrpSpPr/>
            <p:nvPr/>
          </p:nvGrpSpPr>
          <p:grpSpPr bwMode="auto">
            <a:xfrm>
              <a:off x="2304" y="1296"/>
              <a:ext cx="768" cy="125"/>
              <a:chOff x="1296" y="240"/>
              <a:chExt cx="768" cy="125"/>
            </a:xfrm>
          </p:grpSpPr>
          <p:sp>
            <p:nvSpPr>
              <p:cNvPr id="6175" name="AutoShape 11"/>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76" name="Text Box 12"/>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Cluj</a:t>
                </a:r>
                <a:endParaRPr lang="en-GB" altLang="en-US" sz="2400"/>
              </a:p>
            </p:txBody>
          </p:sp>
        </p:grpSp>
        <p:grpSp>
          <p:nvGrpSpPr>
            <p:cNvPr id="6151" name="Group 48"/>
            <p:cNvGrpSpPr/>
            <p:nvPr/>
          </p:nvGrpSpPr>
          <p:grpSpPr bwMode="auto">
            <a:xfrm>
              <a:off x="2256" y="1795"/>
              <a:ext cx="768" cy="125"/>
              <a:chOff x="1392" y="336"/>
              <a:chExt cx="768" cy="125"/>
            </a:xfrm>
          </p:grpSpPr>
          <p:sp>
            <p:nvSpPr>
              <p:cNvPr id="6173" name="AutoShape 14"/>
              <p:cNvSpPr>
                <a:spLocks noChangeArrowheads="1"/>
              </p:cNvSpPr>
              <p:nvPr/>
            </p:nvSpPr>
            <p:spPr bwMode="auto">
              <a:xfrm flipH="1">
                <a:off x="1392" y="351"/>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74" name="Text Box 15"/>
              <p:cNvSpPr txBox="1">
                <a:spLocks noChangeArrowheads="1"/>
              </p:cNvSpPr>
              <p:nvPr/>
            </p:nvSpPr>
            <p:spPr bwMode="auto">
              <a:xfrm>
                <a:off x="1430" y="336"/>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Sebeş</a:t>
                </a:r>
                <a:endParaRPr lang="en-GB" altLang="en-US" sz="700">
                  <a:latin typeface="Arial" panose="020B0604020202020204" pitchFamily="34" charset="0"/>
                </a:endParaRPr>
              </a:p>
            </p:txBody>
          </p:sp>
        </p:grpSp>
        <p:grpSp>
          <p:nvGrpSpPr>
            <p:cNvPr id="6152" name="Group 45"/>
            <p:cNvGrpSpPr/>
            <p:nvPr/>
          </p:nvGrpSpPr>
          <p:grpSpPr bwMode="auto">
            <a:xfrm>
              <a:off x="1968" y="1987"/>
              <a:ext cx="768" cy="125"/>
              <a:chOff x="1392" y="192"/>
              <a:chExt cx="768" cy="125"/>
            </a:xfrm>
          </p:grpSpPr>
          <p:sp>
            <p:nvSpPr>
              <p:cNvPr id="6171" name="AutoShape 17"/>
              <p:cNvSpPr>
                <a:spLocks noChangeArrowheads="1"/>
              </p:cNvSpPr>
              <p:nvPr/>
            </p:nvSpPr>
            <p:spPr bwMode="auto">
              <a:xfrm flipH="1">
                <a:off x="1392" y="207"/>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72" name="Text Box 18"/>
              <p:cNvSpPr txBox="1">
                <a:spLocks noChangeArrowheads="1"/>
              </p:cNvSpPr>
              <p:nvPr/>
            </p:nvSpPr>
            <p:spPr bwMode="auto">
              <a:xfrm>
                <a:off x="1430" y="192"/>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Haţeg</a:t>
                </a:r>
                <a:endParaRPr lang="en-GB" altLang="en-US" sz="700">
                  <a:latin typeface="Arial" panose="020B0604020202020204" pitchFamily="34" charset="0"/>
                </a:endParaRPr>
              </a:p>
            </p:txBody>
          </p:sp>
        </p:grpSp>
        <p:grpSp>
          <p:nvGrpSpPr>
            <p:cNvPr id="6153" name="Group 49"/>
            <p:cNvGrpSpPr/>
            <p:nvPr/>
          </p:nvGrpSpPr>
          <p:grpSpPr bwMode="auto">
            <a:xfrm>
              <a:off x="2016" y="2227"/>
              <a:ext cx="768" cy="125"/>
              <a:chOff x="1728" y="144"/>
              <a:chExt cx="768" cy="125"/>
            </a:xfrm>
          </p:grpSpPr>
          <p:sp>
            <p:nvSpPr>
              <p:cNvPr id="6169" name="AutoShape 20"/>
              <p:cNvSpPr>
                <a:spLocks noChangeArrowheads="1"/>
              </p:cNvSpPr>
              <p:nvPr/>
            </p:nvSpPr>
            <p:spPr bwMode="auto">
              <a:xfrm flipH="1">
                <a:off x="1728" y="159"/>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70" name="Text Box 21"/>
              <p:cNvSpPr txBox="1">
                <a:spLocks noChangeArrowheads="1"/>
              </p:cNvSpPr>
              <p:nvPr/>
            </p:nvSpPr>
            <p:spPr bwMode="auto">
              <a:xfrm>
                <a:off x="1766" y="144"/>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Targu Jiu</a:t>
                </a:r>
                <a:endParaRPr lang="en-GB" altLang="en-US" sz="2400" b="1"/>
              </a:p>
            </p:txBody>
          </p:sp>
        </p:grpSp>
        <p:grpSp>
          <p:nvGrpSpPr>
            <p:cNvPr id="6154" name="Group 41"/>
            <p:cNvGrpSpPr/>
            <p:nvPr/>
          </p:nvGrpSpPr>
          <p:grpSpPr bwMode="auto">
            <a:xfrm>
              <a:off x="3504" y="2275"/>
              <a:ext cx="768" cy="125"/>
              <a:chOff x="3936" y="1968"/>
              <a:chExt cx="768" cy="125"/>
            </a:xfrm>
          </p:grpSpPr>
          <p:sp>
            <p:nvSpPr>
              <p:cNvPr id="6167" name="AutoShape 23"/>
              <p:cNvSpPr>
                <a:spLocks noChangeArrowheads="1"/>
              </p:cNvSpPr>
              <p:nvPr/>
            </p:nvSpPr>
            <p:spPr bwMode="auto">
              <a:xfrm flipH="1">
                <a:off x="3936" y="1983"/>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68" name="Text Box 24"/>
              <p:cNvSpPr txBox="1">
                <a:spLocks noChangeArrowheads="1"/>
              </p:cNvSpPr>
              <p:nvPr/>
            </p:nvSpPr>
            <p:spPr bwMode="auto">
              <a:xfrm>
                <a:off x="3974" y="1968"/>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Buzău</a:t>
                </a:r>
                <a:endParaRPr lang="en-GB" altLang="en-US" sz="700">
                  <a:latin typeface="Arial" panose="020B0604020202020204" pitchFamily="34" charset="0"/>
                </a:endParaRPr>
              </a:p>
            </p:txBody>
          </p:sp>
        </p:grpSp>
        <p:grpSp>
          <p:nvGrpSpPr>
            <p:cNvPr id="6155" name="Group 42"/>
            <p:cNvGrpSpPr/>
            <p:nvPr/>
          </p:nvGrpSpPr>
          <p:grpSpPr bwMode="auto">
            <a:xfrm>
              <a:off x="1632" y="2352"/>
              <a:ext cx="768" cy="125"/>
              <a:chOff x="2016" y="1584"/>
              <a:chExt cx="768" cy="125"/>
            </a:xfrm>
          </p:grpSpPr>
          <p:sp>
            <p:nvSpPr>
              <p:cNvPr id="6165" name="AutoShape 26"/>
              <p:cNvSpPr>
                <a:spLocks noChangeArrowheads="1"/>
              </p:cNvSpPr>
              <p:nvPr/>
            </p:nvSpPr>
            <p:spPr bwMode="auto">
              <a:xfrm flipH="1">
                <a:off x="2016" y="1599"/>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66" name="Text Box 27"/>
              <p:cNvSpPr txBox="1">
                <a:spLocks noChangeArrowheads="1"/>
              </p:cNvSpPr>
              <p:nvPr/>
            </p:nvSpPr>
            <p:spPr bwMode="auto">
              <a:xfrm>
                <a:off x="2054" y="1584"/>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Caransebeş</a:t>
                </a:r>
                <a:endParaRPr lang="en-GB" altLang="en-US" sz="700">
                  <a:latin typeface="Arial" panose="020B0604020202020204" pitchFamily="34" charset="0"/>
                </a:endParaRPr>
              </a:p>
            </p:txBody>
          </p:sp>
        </p:grpSp>
        <p:grpSp>
          <p:nvGrpSpPr>
            <p:cNvPr id="6156" name="Group 46"/>
            <p:cNvGrpSpPr/>
            <p:nvPr/>
          </p:nvGrpSpPr>
          <p:grpSpPr bwMode="auto">
            <a:xfrm>
              <a:off x="1680" y="2611"/>
              <a:ext cx="768" cy="125"/>
              <a:chOff x="1824" y="1680"/>
              <a:chExt cx="768" cy="125"/>
            </a:xfrm>
          </p:grpSpPr>
          <p:sp>
            <p:nvSpPr>
              <p:cNvPr id="6163" name="AutoShape 29"/>
              <p:cNvSpPr>
                <a:spLocks noChangeArrowheads="1"/>
              </p:cNvSpPr>
              <p:nvPr/>
            </p:nvSpPr>
            <p:spPr bwMode="auto">
              <a:xfrm flipH="1">
                <a:off x="1824" y="169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64" name="Text Box 30"/>
              <p:cNvSpPr txBox="1">
                <a:spLocks noChangeArrowheads="1"/>
              </p:cNvSpPr>
              <p:nvPr/>
            </p:nvSpPr>
            <p:spPr bwMode="auto">
              <a:xfrm>
                <a:off x="1862" y="168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Porţile de Fier</a:t>
                </a:r>
              </a:p>
            </p:txBody>
          </p:sp>
        </p:grpSp>
        <p:grpSp>
          <p:nvGrpSpPr>
            <p:cNvPr id="6157" name="Group 47"/>
            <p:cNvGrpSpPr/>
            <p:nvPr/>
          </p:nvGrpSpPr>
          <p:grpSpPr bwMode="auto">
            <a:xfrm>
              <a:off x="2496" y="2448"/>
              <a:ext cx="768" cy="125"/>
              <a:chOff x="1968" y="912"/>
              <a:chExt cx="768" cy="125"/>
            </a:xfrm>
          </p:grpSpPr>
          <p:sp>
            <p:nvSpPr>
              <p:cNvPr id="6161" name="AutoShape 32"/>
              <p:cNvSpPr>
                <a:spLocks noChangeArrowheads="1"/>
              </p:cNvSpPr>
              <p:nvPr/>
            </p:nvSpPr>
            <p:spPr bwMode="auto">
              <a:xfrm flipH="1">
                <a:off x="1968" y="927"/>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62" name="Text Box 33"/>
              <p:cNvSpPr txBox="1">
                <a:spLocks noChangeArrowheads="1"/>
              </p:cNvSpPr>
              <p:nvPr/>
            </p:nvSpPr>
            <p:spPr bwMode="auto">
              <a:xfrm>
                <a:off x="2006" y="912"/>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Ramnicu Vâlcea</a:t>
                </a:r>
                <a:endParaRPr lang="en-GB" altLang="en-US" sz="2400" b="1"/>
              </a:p>
            </p:txBody>
          </p:sp>
        </p:grpSp>
        <p:grpSp>
          <p:nvGrpSpPr>
            <p:cNvPr id="6158" name="Group 44"/>
            <p:cNvGrpSpPr/>
            <p:nvPr/>
          </p:nvGrpSpPr>
          <p:grpSpPr bwMode="auto">
            <a:xfrm>
              <a:off x="2688" y="2304"/>
              <a:ext cx="768" cy="125"/>
              <a:chOff x="2208" y="1440"/>
              <a:chExt cx="768" cy="125"/>
            </a:xfrm>
          </p:grpSpPr>
          <p:sp>
            <p:nvSpPr>
              <p:cNvPr id="6159" name="AutoShape 35"/>
              <p:cNvSpPr>
                <a:spLocks noChangeArrowheads="1"/>
              </p:cNvSpPr>
              <p:nvPr/>
            </p:nvSpPr>
            <p:spPr bwMode="auto">
              <a:xfrm flipH="1">
                <a:off x="2208" y="14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60" name="Text Box 36"/>
              <p:cNvSpPr txBox="1">
                <a:spLocks noChangeArrowheads="1"/>
              </p:cNvSpPr>
              <p:nvPr/>
            </p:nvSpPr>
            <p:spPr bwMode="auto">
              <a:xfrm>
                <a:off x="2246" y="14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Curtea de Argeş</a:t>
                </a:r>
                <a:endParaRPr lang="en-GB" altLang="en-US" sz="2400" b="1"/>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438400" y="58674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50000"/>
              </a:spcBef>
              <a:buFontTx/>
              <a:buNone/>
            </a:pPr>
            <a:r>
              <a:rPr lang="en-GB" altLang="en-US" sz="1400" b="1"/>
              <a:t>Map 2: Termoelectrica thermal power plants</a:t>
            </a:r>
          </a:p>
        </p:txBody>
      </p:sp>
      <p:grpSp>
        <p:nvGrpSpPr>
          <p:cNvPr id="7171" name="Group 91"/>
          <p:cNvGrpSpPr/>
          <p:nvPr/>
        </p:nvGrpSpPr>
        <p:grpSpPr bwMode="auto">
          <a:xfrm>
            <a:off x="2438400" y="609601"/>
            <a:ext cx="7315200" cy="4987925"/>
            <a:chOff x="576" y="384"/>
            <a:chExt cx="4608" cy="3142"/>
          </a:xfrm>
        </p:grpSpPr>
        <p:graphicFrame>
          <p:nvGraphicFramePr>
            <p:cNvPr id="7172" name="Object 2"/>
            <p:cNvGraphicFramePr>
              <a:graphicFrameLocks noChangeAspect="1"/>
            </p:cNvGraphicFramePr>
            <p:nvPr/>
          </p:nvGraphicFramePr>
          <p:xfrm>
            <a:off x="576" y="384"/>
            <a:ext cx="4608" cy="3142"/>
          </p:xfrm>
          <a:graphic>
            <a:graphicData uri="http://schemas.openxmlformats.org/presentationml/2006/ole">
              <mc:AlternateContent xmlns:mc="http://schemas.openxmlformats.org/markup-compatibility/2006">
                <mc:Choice xmlns:v="urn:schemas-microsoft-com:vml" Requires="v">
                  <p:oleObj name="Photo Editor Photo" r:id="rId2" imgW="8382000" imgH="5715000" progId="MSPhotoEd.3">
                    <p:embed/>
                  </p:oleObj>
                </mc:Choice>
                <mc:Fallback>
                  <p:oleObj name="Photo Editor Photo" r:id="rId2" imgW="8382000" imgH="5715000" progId="MSPhotoEd.3">
                    <p:embed/>
                    <p:pic>
                      <p:nvPicPr>
                        <p:cNvPr id="717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384"/>
                          <a:ext cx="4608" cy="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7173" name="Group 8"/>
            <p:cNvGrpSpPr/>
            <p:nvPr/>
          </p:nvGrpSpPr>
          <p:grpSpPr bwMode="auto">
            <a:xfrm>
              <a:off x="2784" y="2611"/>
              <a:ext cx="768" cy="125"/>
              <a:chOff x="1296" y="240"/>
              <a:chExt cx="768" cy="125"/>
            </a:xfrm>
          </p:grpSpPr>
          <p:sp>
            <p:nvSpPr>
              <p:cNvPr id="7252" name="AutoShape 9"/>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53" name="Text Box 10"/>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Piteşti Sud</a:t>
                </a:r>
              </a:p>
            </p:txBody>
          </p:sp>
        </p:grpSp>
        <p:grpSp>
          <p:nvGrpSpPr>
            <p:cNvPr id="7174" name="Group 11"/>
            <p:cNvGrpSpPr/>
            <p:nvPr/>
          </p:nvGrpSpPr>
          <p:grpSpPr bwMode="auto">
            <a:xfrm>
              <a:off x="2352" y="1531"/>
              <a:ext cx="768" cy="125"/>
              <a:chOff x="1296" y="240"/>
              <a:chExt cx="768" cy="125"/>
            </a:xfrm>
          </p:grpSpPr>
          <p:sp>
            <p:nvSpPr>
              <p:cNvPr id="7250" name="AutoShape 12"/>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51" name="Text Box 13"/>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Iernut</a:t>
                </a:r>
              </a:p>
            </p:txBody>
          </p:sp>
        </p:grpSp>
        <p:grpSp>
          <p:nvGrpSpPr>
            <p:cNvPr id="7175" name="Group 14"/>
            <p:cNvGrpSpPr/>
            <p:nvPr/>
          </p:nvGrpSpPr>
          <p:grpSpPr bwMode="auto">
            <a:xfrm>
              <a:off x="4176" y="2208"/>
              <a:ext cx="768" cy="125"/>
              <a:chOff x="1296" y="240"/>
              <a:chExt cx="768" cy="125"/>
            </a:xfrm>
          </p:grpSpPr>
          <p:sp>
            <p:nvSpPr>
              <p:cNvPr id="7248" name="AutoShape 15"/>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49" name="Text Box 16"/>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Galaţi</a:t>
                </a:r>
              </a:p>
            </p:txBody>
          </p:sp>
        </p:grpSp>
        <p:grpSp>
          <p:nvGrpSpPr>
            <p:cNvPr id="7176" name="Group 17"/>
            <p:cNvGrpSpPr/>
            <p:nvPr/>
          </p:nvGrpSpPr>
          <p:grpSpPr bwMode="auto">
            <a:xfrm>
              <a:off x="3936" y="1171"/>
              <a:ext cx="768" cy="125"/>
              <a:chOff x="1296" y="240"/>
              <a:chExt cx="768" cy="125"/>
            </a:xfrm>
          </p:grpSpPr>
          <p:sp>
            <p:nvSpPr>
              <p:cNvPr id="7246" name="AutoShape 18"/>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47" name="Text Box 19"/>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Iasi</a:t>
                </a:r>
              </a:p>
            </p:txBody>
          </p:sp>
        </p:grpSp>
        <p:grpSp>
          <p:nvGrpSpPr>
            <p:cNvPr id="7177" name="Group 20"/>
            <p:cNvGrpSpPr/>
            <p:nvPr/>
          </p:nvGrpSpPr>
          <p:grpSpPr bwMode="auto">
            <a:xfrm>
              <a:off x="3504" y="2659"/>
              <a:ext cx="768" cy="125"/>
              <a:chOff x="1296" y="240"/>
              <a:chExt cx="768" cy="125"/>
            </a:xfrm>
          </p:grpSpPr>
          <p:sp>
            <p:nvSpPr>
              <p:cNvPr id="7244" name="AutoShape 21"/>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45" name="Text Box 22"/>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Brazi</a:t>
                </a:r>
              </a:p>
            </p:txBody>
          </p:sp>
        </p:grpSp>
        <p:grpSp>
          <p:nvGrpSpPr>
            <p:cNvPr id="7178" name="Group 23"/>
            <p:cNvGrpSpPr/>
            <p:nvPr/>
          </p:nvGrpSpPr>
          <p:grpSpPr bwMode="auto">
            <a:xfrm>
              <a:off x="4320" y="2928"/>
              <a:ext cx="768" cy="125"/>
              <a:chOff x="1296" y="240"/>
              <a:chExt cx="768" cy="125"/>
            </a:xfrm>
          </p:grpSpPr>
          <p:sp>
            <p:nvSpPr>
              <p:cNvPr id="7242" name="AutoShape 24"/>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43" name="Text Box 25"/>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Palas</a:t>
                </a:r>
              </a:p>
            </p:txBody>
          </p:sp>
        </p:grpSp>
        <p:grpSp>
          <p:nvGrpSpPr>
            <p:cNvPr id="7179" name="Group 26"/>
            <p:cNvGrpSpPr/>
            <p:nvPr/>
          </p:nvGrpSpPr>
          <p:grpSpPr bwMode="auto">
            <a:xfrm>
              <a:off x="3648" y="1363"/>
              <a:ext cx="768" cy="125"/>
              <a:chOff x="1296" y="240"/>
              <a:chExt cx="768" cy="125"/>
            </a:xfrm>
          </p:grpSpPr>
          <p:sp>
            <p:nvSpPr>
              <p:cNvPr id="7240" name="AutoShape 27"/>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41" name="Text Box 28"/>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Borzeşti Term</a:t>
                </a:r>
              </a:p>
            </p:txBody>
          </p:sp>
        </p:grpSp>
        <p:grpSp>
          <p:nvGrpSpPr>
            <p:cNvPr id="7180" name="Group 29"/>
            <p:cNvGrpSpPr/>
            <p:nvPr/>
          </p:nvGrpSpPr>
          <p:grpSpPr bwMode="auto">
            <a:xfrm>
              <a:off x="4080" y="2352"/>
              <a:ext cx="768" cy="125"/>
              <a:chOff x="1296" y="240"/>
              <a:chExt cx="768" cy="125"/>
            </a:xfrm>
          </p:grpSpPr>
          <p:sp>
            <p:nvSpPr>
              <p:cNvPr id="7238" name="AutoShape 30"/>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39" name="Text Box 31"/>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Brăila</a:t>
                </a:r>
              </a:p>
            </p:txBody>
          </p:sp>
        </p:grpSp>
        <p:grpSp>
          <p:nvGrpSpPr>
            <p:cNvPr id="7181" name="Group 32"/>
            <p:cNvGrpSpPr/>
            <p:nvPr/>
          </p:nvGrpSpPr>
          <p:grpSpPr bwMode="auto">
            <a:xfrm>
              <a:off x="3024" y="2400"/>
              <a:ext cx="768" cy="125"/>
              <a:chOff x="1296" y="240"/>
              <a:chExt cx="768" cy="125"/>
            </a:xfrm>
          </p:grpSpPr>
          <p:sp>
            <p:nvSpPr>
              <p:cNvPr id="7236" name="AutoShape 33"/>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37" name="Text Box 34"/>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Doiceşti</a:t>
                </a:r>
              </a:p>
            </p:txBody>
          </p:sp>
        </p:grpSp>
        <p:grpSp>
          <p:nvGrpSpPr>
            <p:cNvPr id="7182" name="Group 35"/>
            <p:cNvGrpSpPr/>
            <p:nvPr/>
          </p:nvGrpSpPr>
          <p:grpSpPr bwMode="auto">
            <a:xfrm>
              <a:off x="2304" y="2832"/>
              <a:ext cx="768" cy="125"/>
              <a:chOff x="1296" y="240"/>
              <a:chExt cx="768" cy="125"/>
            </a:xfrm>
          </p:grpSpPr>
          <p:sp>
            <p:nvSpPr>
              <p:cNvPr id="7234" name="AutoShape 36"/>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35" name="Text Box 37"/>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Craiova</a:t>
                </a:r>
              </a:p>
            </p:txBody>
          </p:sp>
        </p:grpSp>
        <p:grpSp>
          <p:nvGrpSpPr>
            <p:cNvPr id="7183" name="Group 38"/>
            <p:cNvGrpSpPr/>
            <p:nvPr/>
          </p:nvGrpSpPr>
          <p:grpSpPr bwMode="auto">
            <a:xfrm>
              <a:off x="1824" y="1939"/>
              <a:ext cx="768" cy="125"/>
              <a:chOff x="1296" y="240"/>
              <a:chExt cx="768" cy="125"/>
            </a:xfrm>
          </p:grpSpPr>
          <p:sp>
            <p:nvSpPr>
              <p:cNvPr id="7232" name="AutoShape 39"/>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33" name="Text Box 40"/>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Mintia</a:t>
                </a:r>
              </a:p>
            </p:txBody>
          </p:sp>
        </p:grpSp>
        <p:grpSp>
          <p:nvGrpSpPr>
            <p:cNvPr id="7184" name="Group 41"/>
            <p:cNvGrpSpPr/>
            <p:nvPr/>
          </p:nvGrpSpPr>
          <p:grpSpPr bwMode="auto">
            <a:xfrm>
              <a:off x="2112" y="2515"/>
              <a:ext cx="768" cy="125"/>
              <a:chOff x="1296" y="240"/>
              <a:chExt cx="768" cy="125"/>
            </a:xfrm>
          </p:grpSpPr>
          <p:sp>
            <p:nvSpPr>
              <p:cNvPr id="7230" name="AutoShape 42"/>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31" name="Text Box 43"/>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Rovinari</a:t>
                </a:r>
              </a:p>
            </p:txBody>
          </p:sp>
        </p:grpSp>
        <p:grpSp>
          <p:nvGrpSpPr>
            <p:cNvPr id="7185" name="Group 44"/>
            <p:cNvGrpSpPr/>
            <p:nvPr/>
          </p:nvGrpSpPr>
          <p:grpSpPr bwMode="auto">
            <a:xfrm>
              <a:off x="2112" y="2592"/>
              <a:ext cx="768" cy="125"/>
              <a:chOff x="1296" y="240"/>
              <a:chExt cx="768" cy="125"/>
            </a:xfrm>
          </p:grpSpPr>
          <p:sp>
            <p:nvSpPr>
              <p:cNvPr id="7228" name="AutoShape 45"/>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29" name="Text Box 46"/>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Turceni</a:t>
                </a:r>
              </a:p>
            </p:txBody>
          </p:sp>
        </p:grpSp>
        <p:grpSp>
          <p:nvGrpSpPr>
            <p:cNvPr id="7186" name="Group 47"/>
            <p:cNvGrpSpPr/>
            <p:nvPr/>
          </p:nvGrpSpPr>
          <p:grpSpPr bwMode="auto">
            <a:xfrm>
              <a:off x="3600" y="1248"/>
              <a:ext cx="768" cy="125"/>
              <a:chOff x="1296" y="240"/>
              <a:chExt cx="768" cy="125"/>
            </a:xfrm>
          </p:grpSpPr>
          <p:sp>
            <p:nvSpPr>
              <p:cNvPr id="7226" name="AutoShape 48"/>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27" name="Text Box 49"/>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Bacău</a:t>
                </a:r>
              </a:p>
            </p:txBody>
          </p:sp>
        </p:grpSp>
        <p:grpSp>
          <p:nvGrpSpPr>
            <p:cNvPr id="7187" name="Group 50"/>
            <p:cNvGrpSpPr/>
            <p:nvPr/>
          </p:nvGrpSpPr>
          <p:grpSpPr bwMode="auto">
            <a:xfrm>
              <a:off x="2496" y="2755"/>
              <a:ext cx="768" cy="125"/>
              <a:chOff x="1296" y="240"/>
              <a:chExt cx="768" cy="125"/>
            </a:xfrm>
          </p:grpSpPr>
          <p:sp>
            <p:nvSpPr>
              <p:cNvPr id="7224" name="AutoShape 51"/>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25" name="Text Box 52"/>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Isalniţa</a:t>
                </a:r>
              </a:p>
            </p:txBody>
          </p:sp>
        </p:grpSp>
        <p:grpSp>
          <p:nvGrpSpPr>
            <p:cNvPr id="7188" name="Group 53"/>
            <p:cNvGrpSpPr/>
            <p:nvPr/>
          </p:nvGrpSpPr>
          <p:grpSpPr bwMode="auto">
            <a:xfrm>
              <a:off x="1440" y="1219"/>
              <a:ext cx="768" cy="125"/>
              <a:chOff x="1296" y="240"/>
              <a:chExt cx="768" cy="125"/>
            </a:xfrm>
          </p:grpSpPr>
          <p:sp>
            <p:nvSpPr>
              <p:cNvPr id="7222" name="AutoShape 54"/>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23" name="Text Box 55"/>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Oradea I</a:t>
                </a:r>
              </a:p>
            </p:txBody>
          </p:sp>
        </p:grpSp>
        <p:grpSp>
          <p:nvGrpSpPr>
            <p:cNvPr id="7189" name="Group 56"/>
            <p:cNvGrpSpPr/>
            <p:nvPr/>
          </p:nvGrpSpPr>
          <p:grpSpPr bwMode="auto">
            <a:xfrm>
              <a:off x="1440" y="1296"/>
              <a:ext cx="768" cy="125"/>
              <a:chOff x="1296" y="240"/>
              <a:chExt cx="768" cy="125"/>
            </a:xfrm>
          </p:grpSpPr>
          <p:sp>
            <p:nvSpPr>
              <p:cNvPr id="7220" name="AutoShape 57"/>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21" name="Text Box 58"/>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Oradea II</a:t>
                </a:r>
              </a:p>
            </p:txBody>
          </p:sp>
        </p:grpSp>
        <p:grpSp>
          <p:nvGrpSpPr>
            <p:cNvPr id="7190" name="Group 59"/>
            <p:cNvGrpSpPr/>
            <p:nvPr/>
          </p:nvGrpSpPr>
          <p:grpSpPr bwMode="auto">
            <a:xfrm>
              <a:off x="1152" y="1776"/>
              <a:ext cx="768" cy="125"/>
              <a:chOff x="1296" y="240"/>
              <a:chExt cx="768" cy="125"/>
            </a:xfrm>
          </p:grpSpPr>
          <p:sp>
            <p:nvSpPr>
              <p:cNvPr id="7218" name="AutoShape 60"/>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19" name="Text Box 61"/>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Arad</a:t>
                </a:r>
              </a:p>
            </p:txBody>
          </p:sp>
        </p:grpSp>
        <p:grpSp>
          <p:nvGrpSpPr>
            <p:cNvPr id="7191" name="Group 62"/>
            <p:cNvGrpSpPr/>
            <p:nvPr/>
          </p:nvGrpSpPr>
          <p:grpSpPr bwMode="auto">
            <a:xfrm>
              <a:off x="3312" y="2976"/>
              <a:ext cx="768" cy="125"/>
              <a:chOff x="1296" y="240"/>
              <a:chExt cx="768" cy="125"/>
            </a:xfrm>
          </p:grpSpPr>
          <p:sp>
            <p:nvSpPr>
              <p:cNvPr id="7216" name="AutoShape 63"/>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17" name="Text Box 64"/>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Progresul</a:t>
                </a:r>
              </a:p>
            </p:txBody>
          </p:sp>
        </p:grpSp>
        <p:grpSp>
          <p:nvGrpSpPr>
            <p:cNvPr id="7192" name="Group 65"/>
            <p:cNvGrpSpPr/>
            <p:nvPr/>
          </p:nvGrpSpPr>
          <p:grpSpPr bwMode="auto">
            <a:xfrm>
              <a:off x="3168" y="2851"/>
              <a:ext cx="768" cy="125"/>
              <a:chOff x="1296" y="240"/>
              <a:chExt cx="768" cy="125"/>
            </a:xfrm>
          </p:grpSpPr>
          <p:sp>
            <p:nvSpPr>
              <p:cNvPr id="7214" name="AutoShape 66"/>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15" name="Text Box 67"/>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Bucureşti Vest</a:t>
                </a:r>
              </a:p>
            </p:txBody>
          </p:sp>
        </p:grpSp>
        <p:grpSp>
          <p:nvGrpSpPr>
            <p:cNvPr id="7193" name="Group 68"/>
            <p:cNvGrpSpPr/>
            <p:nvPr/>
          </p:nvGrpSpPr>
          <p:grpSpPr bwMode="auto">
            <a:xfrm>
              <a:off x="3456" y="2911"/>
              <a:ext cx="768" cy="125"/>
              <a:chOff x="1296" y="240"/>
              <a:chExt cx="768" cy="125"/>
            </a:xfrm>
          </p:grpSpPr>
          <p:sp>
            <p:nvSpPr>
              <p:cNvPr id="7212" name="AutoShape 69"/>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13" name="Text Box 70"/>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Bucureşti Sud</a:t>
                </a:r>
              </a:p>
            </p:txBody>
          </p:sp>
        </p:grpSp>
        <p:grpSp>
          <p:nvGrpSpPr>
            <p:cNvPr id="7194" name="Group 71"/>
            <p:cNvGrpSpPr/>
            <p:nvPr/>
          </p:nvGrpSpPr>
          <p:grpSpPr bwMode="auto">
            <a:xfrm>
              <a:off x="2064" y="2275"/>
              <a:ext cx="768" cy="125"/>
              <a:chOff x="1296" y="240"/>
              <a:chExt cx="768" cy="125"/>
            </a:xfrm>
          </p:grpSpPr>
          <p:sp>
            <p:nvSpPr>
              <p:cNvPr id="7210" name="AutoShape 72"/>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11" name="Text Box 73"/>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Paroşeni</a:t>
                </a:r>
              </a:p>
            </p:txBody>
          </p:sp>
        </p:grpSp>
        <p:grpSp>
          <p:nvGrpSpPr>
            <p:cNvPr id="7195" name="Group 74"/>
            <p:cNvGrpSpPr/>
            <p:nvPr/>
          </p:nvGrpSpPr>
          <p:grpSpPr bwMode="auto">
            <a:xfrm>
              <a:off x="3024" y="2112"/>
              <a:ext cx="768" cy="125"/>
              <a:chOff x="1296" y="240"/>
              <a:chExt cx="768" cy="125"/>
            </a:xfrm>
          </p:grpSpPr>
          <p:sp>
            <p:nvSpPr>
              <p:cNvPr id="7208" name="AutoShape 75"/>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09" name="Text Box 76"/>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Braşov</a:t>
                </a:r>
              </a:p>
            </p:txBody>
          </p:sp>
        </p:grpSp>
        <p:grpSp>
          <p:nvGrpSpPr>
            <p:cNvPr id="7196" name="Group 77"/>
            <p:cNvGrpSpPr/>
            <p:nvPr/>
          </p:nvGrpSpPr>
          <p:grpSpPr bwMode="auto">
            <a:xfrm>
              <a:off x="3840" y="1248"/>
              <a:ext cx="768" cy="125"/>
              <a:chOff x="1296" y="240"/>
              <a:chExt cx="768" cy="125"/>
            </a:xfrm>
          </p:grpSpPr>
          <p:sp>
            <p:nvSpPr>
              <p:cNvPr id="7206" name="AutoShape 78"/>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07" name="Text Box 79"/>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Iaşa II</a:t>
                </a:r>
              </a:p>
            </p:txBody>
          </p:sp>
        </p:grpSp>
        <p:grpSp>
          <p:nvGrpSpPr>
            <p:cNvPr id="7197" name="Group 80"/>
            <p:cNvGrpSpPr/>
            <p:nvPr/>
          </p:nvGrpSpPr>
          <p:grpSpPr bwMode="auto">
            <a:xfrm>
              <a:off x="3138" y="2713"/>
              <a:ext cx="768" cy="125"/>
              <a:chOff x="1296" y="240"/>
              <a:chExt cx="768" cy="125"/>
            </a:xfrm>
          </p:grpSpPr>
          <p:sp>
            <p:nvSpPr>
              <p:cNvPr id="7204" name="AutoShape 81"/>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05" name="Text Box 82"/>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Grozăveşti</a:t>
                </a:r>
              </a:p>
            </p:txBody>
          </p:sp>
        </p:grpSp>
        <p:grpSp>
          <p:nvGrpSpPr>
            <p:cNvPr id="7198" name="Group 83"/>
            <p:cNvGrpSpPr/>
            <p:nvPr/>
          </p:nvGrpSpPr>
          <p:grpSpPr bwMode="auto">
            <a:xfrm>
              <a:off x="3696" y="1440"/>
              <a:ext cx="768" cy="125"/>
              <a:chOff x="1296" y="240"/>
              <a:chExt cx="768" cy="125"/>
            </a:xfrm>
          </p:grpSpPr>
          <p:sp>
            <p:nvSpPr>
              <p:cNvPr id="7202" name="AutoShape 84"/>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03" name="Text Box 85"/>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Borzeşti Con</a:t>
                </a:r>
              </a:p>
            </p:txBody>
          </p:sp>
        </p:grpSp>
        <p:grpSp>
          <p:nvGrpSpPr>
            <p:cNvPr id="7199" name="Group 86"/>
            <p:cNvGrpSpPr/>
            <p:nvPr/>
          </p:nvGrpSpPr>
          <p:grpSpPr bwMode="auto">
            <a:xfrm>
              <a:off x="3408" y="864"/>
              <a:ext cx="768" cy="125"/>
              <a:chOff x="1296" y="240"/>
              <a:chExt cx="768" cy="125"/>
            </a:xfrm>
          </p:grpSpPr>
          <p:sp>
            <p:nvSpPr>
              <p:cNvPr id="7200" name="AutoShape 87"/>
              <p:cNvSpPr>
                <a:spLocks noChangeArrowheads="1"/>
              </p:cNvSpPr>
              <p:nvPr/>
            </p:nvSpPr>
            <p:spPr bwMode="auto">
              <a:xfrm flipH="1">
                <a:off x="1296" y="255"/>
                <a:ext cx="96" cy="96"/>
              </a:xfrm>
              <a:prstGeom prst="lightningBolt">
                <a:avLst/>
              </a:prstGeom>
              <a:solidFill>
                <a:srgbClr val="000000"/>
              </a:solidFill>
              <a:ln w="9525">
                <a:solidFill>
                  <a:schemeClr val="tx1"/>
                </a:solidFill>
                <a:miter lim="800000"/>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201" name="Text Box 88"/>
              <p:cNvSpPr txBox="1">
                <a:spLocks noChangeArrowheads="1"/>
              </p:cNvSpPr>
              <p:nvPr/>
            </p:nvSpPr>
            <p:spPr bwMode="auto">
              <a:xfrm>
                <a:off x="1334" y="240"/>
                <a:ext cx="7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700" b="1">
                    <a:latin typeface="Arial" panose="020B0604020202020204" pitchFamily="34" charset="0"/>
                  </a:rPr>
                  <a:t>Suceava</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676275"/>
            <a:ext cx="7778750"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438400" y="58674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50000"/>
              </a:spcBef>
              <a:buFontTx/>
              <a:buNone/>
            </a:pPr>
            <a:r>
              <a:rPr lang="en-GB" altLang="en-US" sz="1400" b="1"/>
              <a:t>Map 5: Electricity exchanges across interconnections, 2000 (GWh)</a:t>
            </a:r>
          </a:p>
        </p:txBody>
      </p:sp>
      <p:graphicFrame>
        <p:nvGraphicFramePr>
          <p:cNvPr id="9219" name="Object 6"/>
          <p:cNvGraphicFramePr>
            <a:graphicFrameLocks noChangeAspect="1"/>
          </p:cNvGraphicFramePr>
          <p:nvPr>
            <p:extLst>
              <p:ext uri="{D42A27DB-BD31-4B8C-83A1-F6EECF244321}">
                <p14:modId xmlns:p14="http://schemas.microsoft.com/office/powerpoint/2010/main" val="3391213382"/>
              </p:ext>
            </p:extLst>
          </p:nvPr>
        </p:nvGraphicFramePr>
        <p:xfrm>
          <a:off x="1981200" y="762000"/>
          <a:ext cx="8305800" cy="4648200"/>
        </p:xfrm>
        <a:graphic>
          <a:graphicData uri="http://schemas.openxmlformats.org/presentationml/2006/ole">
            <mc:AlternateContent xmlns:mc="http://schemas.openxmlformats.org/markup-compatibility/2006">
              <mc:Choice xmlns:v="urn:schemas-microsoft-com:vml" Requires="v">
                <p:oleObj name="Bitmap Image" r:id="rId2" imgW="9258300" imgH="5172075" progId="Paint.Picture">
                  <p:embed/>
                </p:oleObj>
              </mc:Choice>
              <mc:Fallback>
                <p:oleObj name="Bitmap Image" r:id="rId2" imgW="9258300" imgH="5172075" progId="Paint.Picture">
                  <p:embed/>
                  <p:pic>
                    <p:nvPicPr>
                      <p:cNvPr id="9219"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220" name="Rectangle 9"/>
          <p:cNvSpPr>
            <a:spLocks noChangeArrowheads="1"/>
          </p:cNvSpPr>
          <p:nvPr/>
        </p:nvSpPr>
        <p:spPr bwMode="auto">
          <a:xfrm>
            <a:off x="1944688" y="457200"/>
            <a:ext cx="8305800" cy="53340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1" name="Line 10"/>
          <p:cNvSpPr>
            <a:spLocks noChangeShapeType="1"/>
          </p:cNvSpPr>
          <p:nvPr/>
        </p:nvSpPr>
        <p:spPr bwMode="auto">
          <a:xfrm>
            <a:off x="8801100" y="1028700"/>
            <a:ext cx="457200" cy="0"/>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22" name="Text Box 14"/>
          <p:cNvSpPr txBox="1">
            <a:spLocks noChangeArrowheads="1"/>
          </p:cNvSpPr>
          <p:nvPr/>
        </p:nvSpPr>
        <p:spPr bwMode="auto">
          <a:xfrm>
            <a:off x="9258300" y="914400"/>
            <a:ext cx="495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900"/>
              <a:t>110kV</a:t>
            </a:r>
            <a:endParaRPr lang="en-GB" altLang="en-US" sz="2400"/>
          </a:p>
        </p:txBody>
      </p:sp>
      <p:sp>
        <p:nvSpPr>
          <p:cNvPr id="9223" name="Line 18"/>
          <p:cNvSpPr>
            <a:spLocks noChangeShapeType="1"/>
          </p:cNvSpPr>
          <p:nvPr/>
        </p:nvSpPr>
        <p:spPr bwMode="auto">
          <a:xfrm>
            <a:off x="8801100" y="1257300"/>
            <a:ext cx="457200" cy="0"/>
          </a:xfrm>
          <a:prstGeom prst="line">
            <a:avLst/>
          </a:prstGeom>
          <a:noFill/>
          <a:ln w="15875">
            <a:solidFill>
              <a:srgbClr val="000000"/>
            </a:solidFill>
            <a:prstDash val="dash"/>
            <a:round/>
            <a:headEnd type="arrow" w="sm" len="med"/>
            <a:tailEnd type="arrow" w="sm"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9224" name="Text Box 19"/>
          <p:cNvSpPr txBox="1">
            <a:spLocks noChangeArrowheads="1"/>
          </p:cNvSpPr>
          <p:nvPr/>
        </p:nvSpPr>
        <p:spPr bwMode="auto">
          <a:xfrm>
            <a:off x="9258300" y="1143000"/>
            <a:ext cx="495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900"/>
              <a:t>220kV</a:t>
            </a:r>
            <a:endParaRPr lang="en-GB" altLang="en-US" sz="2400"/>
          </a:p>
        </p:txBody>
      </p:sp>
      <p:sp>
        <p:nvSpPr>
          <p:cNvPr id="9225" name="Line 20"/>
          <p:cNvSpPr>
            <a:spLocks noChangeShapeType="1"/>
          </p:cNvSpPr>
          <p:nvPr/>
        </p:nvSpPr>
        <p:spPr bwMode="auto">
          <a:xfrm>
            <a:off x="8801100" y="1485900"/>
            <a:ext cx="457200" cy="0"/>
          </a:xfrm>
          <a:prstGeom prst="line">
            <a:avLst/>
          </a:prstGeom>
          <a:noFill/>
          <a:ln w="19050">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26" name="Text Box 21"/>
          <p:cNvSpPr txBox="1">
            <a:spLocks noChangeArrowheads="1"/>
          </p:cNvSpPr>
          <p:nvPr/>
        </p:nvSpPr>
        <p:spPr bwMode="auto">
          <a:xfrm>
            <a:off x="9258300" y="1371600"/>
            <a:ext cx="495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900"/>
              <a:t>400kV</a:t>
            </a:r>
            <a:endParaRPr lang="en-GB" altLang="en-US" sz="2400"/>
          </a:p>
        </p:txBody>
      </p:sp>
      <p:sp>
        <p:nvSpPr>
          <p:cNvPr id="9227" name="Line 22"/>
          <p:cNvSpPr>
            <a:spLocks noChangeShapeType="1"/>
          </p:cNvSpPr>
          <p:nvPr/>
        </p:nvSpPr>
        <p:spPr bwMode="auto">
          <a:xfrm>
            <a:off x="8801100" y="1714500"/>
            <a:ext cx="457200" cy="0"/>
          </a:xfrm>
          <a:prstGeom prst="line">
            <a:avLst/>
          </a:prstGeom>
          <a:noFill/>
          <a:ln w="28575">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28" name="Text Box 23"/>
          <p:cNvSpPr txBox="1">
            <a:spLocks noChangeArrowheads="1"/>
          </p:cNvSpPr>
          <p:nvPr/>
        </p:nvSpPr>
        <p:spPr bwMode="auto">
          <a:xfrm>
            <a:off x="9258300" y="1600200"/>
            <a:ext cx="495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900"/>
              <a:t>750kV</a:t>
            </a:r>
            <a:endParaRPr lang="en-GB" altLang="en-US" sz="2400"/>
          </a:p>
        </p:txBody>
      </p:sp>
      <p:sp>
        <p:nvSpPr>
          <p:cNvPr id="9229" name="Line 24"/>
          <p:cNvSpPr>
            <a:spLocks noChangeShapeType="1"/>
          </p:cNvSpPr>
          <p:nvPr/>
        </p:nvSpPr>
        <p:spPr bwMode="auto">
          <a:xfrm rot="-1968418">
            <a:off x="7162800" y="1676400"/>
            <a:ext cx="457200" cy="1588"/>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0" name="Line 25"/>
          <p:cNvSpPr>
            <a:spLocks noChangeShapeType="1"/>
          </p:cNvSpPr>
          <p:nvPr/>
        </p:nvSpPr>
        <p:spPr bwMode="auto">
          <a:xfrm rot="-1968418">
            <a:off x="7315200" y="1903414"/>
            <a:ext cx="457200" cy="1587"/>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1" name="Line 26"/>
          <p:cNvSpPr>
            <a:spLocks noChangeShapeType="1"/>
          </p:cNvSpPr>
          <p:nvPr/>
        </p:nvSpPr>
        <p:spPr bwMode="auto">
          <a:xfrm rot="-1968418">
            <a:off x="7467600" y="2057400"/>
            <a:ext cx="457200" cy="1588"/>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2" name="Line 27"/>
          <p:cNvSpPr>
            <a:spLocks noChangeShapeType="1"/>
          </p:cNvSpPr>
          <p:nvPr/>
        </p:nvSpPr>
        <p:spPr bwMode="auto">
          <a:xfrm rot="-1968418">
            <a:off x="3048000" y="3198814"/>
            <a:ext cx="457200" cy="1587"/>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3" name="Line 28"/>
          <p:cNvSpPr>
            <a:spLocks noChangeShapeType="1"/>
          </p:cNvSpPr>
          <p:nvPr/>
        </p:nvSpPr>
        <p:spPr bwMode="auto">
          <a:xfrm rot="-3476663">
            <a:off x="4191794" y="4495006"/>
            <a:ext cx="457200" cy="1588"/>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4" name="Line 29"/>
          <p:cNvSpPr>
            <a:spLocks noChangeShapeType="1"/>
          </p:cNvSpPr>
          <p:nvPr/>
        </p:nvSpPr>
        <p:spPr bwMode="auto">
          <a:xfrm rot="-3476663">
            <a:off x="4344194" y="4723606"/>
            <a:ext cx="457200" cy="1588"/>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5" name="Line 30"/>
          <p:cNvSpPr>
            <a:spLocks noChangeShapeType="1"/>
          </p:cNvSpPr>
          <p:nvPr/>
        </p:nvSpPr>
        <p:spPr bwMode="auto">
          <a:xfrm rot="-5400000">
            <a:off x="4952207" y="1294607"/>
            <a:ext cx="457200" cy="1587"/>
          </a:xfrm>
          <a:prstGeom prst="line">
            <a:avLst/>
          </a:prstGeom>
          <a:noFill/>
          <a:ln w="19050">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6" name="Line 31"/>
          <p:cNvSpPr>
            <a:spLocks noChangeShapeType="1"/>
          </p:cNvSpPr>
          <p:nvPr/>
        </p:nvSpPr>
        <p:spPr bwMode="auto">
          <a:xfrm rot="-5400000">
            <a:off x="4725194" y="5028406"/>
            <a:ext cx="457200" cy="1588"/>
          </a:xfrm>
          <a:prstGeom prst="line">
            <a:avLst/>
          </a:prstGeom>
          <a:noFill/>
          <a:ln w="19050">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7" name="Line 32"/>
          <p:cNvSpPr>
            <a:spLocks noChangeShapeType="1"/>
          </p:cNvSpPr>
          <p:nvPr/>
        </p:nvSpPr>
        <p:spPr bwMode="auto">
          <a:xfrm rot="-5400000">
            <a:off x="5180807" y="5104607"/>
            <a:ext cx="457200" cy="1587"/>
          </a:xfrm>
          <a:prstGeom prst="line">
            <a:avLst/>
          </a:prstGeom>
          <a:noFill/>
          <a:ln w="15875">
            <a:solidFill>
              <a:srgbClr val="000000"/>
            </a:solidFill>
            <a:prstDash val="dash"/>
            <a:round/>
            <a:headEnd type="arrow" w="sm" len="med"/>
            <a:tailEnd type="arrow" w="sm"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9238" name="Line 33"/>
          <p:cNvSpPr>
            <a:spLocks noChangeShapeType="1"/>
          </p:cNvSpPr>
          <p:nvPr/>
        </p:nvSpPr>
        <p:spPr bwMode="auto">
          <a:xfrm rot="-3443241">
            <a:off x="3810794" y="4266406"/>
            <a:ext cx="457200" cy="1588"/>
          </a:xfrm>
          <a:prstGeom prst="line">
            <a:avLst/>
          </a:prstGeom>
          <a:noFill/>
          <a:ln w="19050">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39" name="Line 34"/>
          <p:cNvSpPr>
            <a:spLocks noChangeShapeType="1"/>
          </p:cNvSpPr>
          <p:nvPr/>
        </p:nvSpPr>
        <p:spPr bwMode="auto">
          <a:xfrm rot="850078">
            <a:off x="3505200" y="2514600"/>
            <a:ext cx="457200" cy="1588"/>
          </a:xfrm>
          <a:prstGeom prst="line">
            <a:avLst/>
          </a:prstGeom>
          <a:noFill/>
          <a:ln w="12700">
            <a:solidFill>
              <a:schemeClr val="tx1"/>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40" name="Line 35"/>
          <p:cNvSpPr>
            <a:spLocks noChangeShapeType="1"/>
          </p:cNvSpPr>
          <p:nvPr/>
        </p:nvSpPr>
        <p:spPr bwMode="auto">
          <a:xfrm rot="-3240105">
            <a:off x="7924007" y="3656807"/>
            <a:ext cx="457200" cy="1587"/>
          </a:xfrm>
          <a:prstGeom prst="line">
            <a:avLst/>
          </a:prstGeom>
          <a:noFill/>
          <a:ln w="28575">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
        <p:nvSpPr>
          <p:cNvPr id="9241" name="Text Box 41"/>
          <p:cNvSpPr txBox="1">
            <a:spLocks noChangeArrowheads="1"/>
          </p:cNvSpPr>
          <p:nvPr/>
        </p:nvSpPr>
        <p:spPr bwMode="auto">
          <a:xfrm>
            <a:off x="5029201" y="822326"/>
            <a:ext cx="912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Mukacevo 0.0</a:t>
            </a:r>
            <a:endParaRPr lang="en-GB" altLang="en-US" sz="2800"/>
          </a:p>
        </p:txBody>
      </p:sp>
      <p:sp>
        <p:nvSpPr>
          <p:cNvPr id="9242" name="Text Box 42"/>
          <p:cNvSpPr txBox="1">
            <a:spLocks noChangeArrowheads="1"/>
          </p:cNvSpPr>
          <p:nvPr/>
        </p:nvSpPr>
        <p:spPr bwMode="auto">
          <a:xfrm>
            <a:off x="5029201" y="1508126"/>
            <a:ext cx="747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Rosiori 0.0</a:t>
            </a:r>
            <a:endParaRPr lang="en-GB" altLang="en-US" sz="2800"/>
          </a:p>
        </p:txBody>
      </p:sp>
      <p:sp>
        <p:nvSpPr>
          <p:cNvPr id="9243" name="Text Box 43"/>
          <p:cNvSpPr txBox="1">
            <a:spLocks noChangeArrowheads="1"/>
          </p:cNvSpPr>
          <p:nvPr/>
        </p:nvSpPr>
        <p:spPr bwMode="auto">
          <a:xfrm>
            <a:off x="3865564" y="2498726"/>
            <a:ext cx="630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Arad 0.0</a:t>
            </a:r>
            <a:endParaRPr lang="en-GB" altLang="en-US" sz="2800"/>
          </a:p>
        </p:txBody>
      </p:sp>
      <p:sp>
        <p:nvSpPr>
          <p:cNvPr id="9244" name="Text Box 44"/>
          <p:cNvSpPr txBox="1">
            <a:spLocks noChangeArrowheads="1"/>
          </p:cNvSpPr>
          <p:nvPr/>
        </p:nvSpPr>
        <p:spPr bwMode="auto">
          <a:xfrm>
            <a:off x="2590800" y="2286001"/>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Sandorfalva 1.0</a:t>
            </a:r>
            <a:endParaRPr lang="en-GB" altLang="en-US" sz="2800"/>
          </a:p>
        </p:txBody>
      </p:sp>
      <p:sp>
        <p:nvSpPr>
          <p:cNvPr id="9245" name="Text Box 45"/>
          <p:cNvSpPr txBox="1">
            <a:spLocks noChangeArrowheads="1"/>
          </p:cNvSpPr>
          <p:nvPr/>
        </p:nvSpPr>
        <p:spPr bwMode="auto">
          <a:xfrm>
            <a:off x="3429001" y="2895601"/>
            <a:ext cx="811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Jimbolia 0.0</a:t>
            </a:r>
            <a:endParaRPr lang="en-GB" altLang="en-US" sz="2800"/>
          </a:p>
        </p:txBody>
      </p:sp>
      <p:sp>
        <p:nvSpPr>
          <p:cNvPr id="9246" name="Text Box 46"/>
          <p:cNvSpPr txBox="1">
            <a:spLocks noChangeArrowheads="1"/>
          </p:cNvSpPr>
          <p:nvPr/>
        </p:nvSpPr>
        <p:spPr bwMode="auto">
          <a:xfrm>
            <a:off x="2362201" y="3200401"/>
            <a:ext cx="78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Kikinda 0.0</a:t>
            </a:r>
            <a:endParaRPr lang="en-GB" altLang="en-US" sz="2800"/>
          </a:p>
        </p:txBody>
      </p:sp>
      <p:sp>
        <p:nvSpPr>
          <p:cNvPr id="9247" name="Text Box 47"/>
          <p:cNvSpPr txBox="1">
            <a:spLocks noChangeArrowheads="1"/>
          </p:cNvSpPr>
          <p:nvPr/>
        </p:nvSpPr>
        <p:spPr bwMode="auto">
          <a:xfrm>
            <a:off x="4105276" y="3870326"/>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Portile de Fier 459.0</a:t>
            </a:r>
            <a:endParaRPr lang="en-GB" altLang="en-US" sz="2800"/>
          </a:p>
        </p:txBody>
      </p:sp>
      <p:sp>
        <p:nvSpPr>
          <p:cNvPr id="9248" name="Text Box 48"/>
          <p:cNvSpPr txBox="1">
            <a:spLocks noChangeArrowheads="1"/>
          </p:cNvSpPr>
          <p:nvPr/>
        </p:nvSpPr>
        <p:spPr bwMode="auto">
          <a:xfrm>
            <a:off x="3125788" y="4403726"/>
            <a:ext cx="912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Djerdap 741.0</a:t>
            </a:r>
            <a:endParaRPr lang="en-GB" altLang="en-US" sz="2800"/>
          </a:p>
        </p:txBody>
      </p:sp>
      <p:sp>
        <p:nvSpPr>
          <p:cNvPr id="9249" name="Text Box 49"/>
          <p:cNvSpPr txBox="1">
            <a:spLocks noChangeArrowheads="1"/>
          </p:cNvSpPr>
          <p:nvPr/>
        </p:nvSpPr>
        <p:spPr bwMode="auto">
          <a:xfrm>
            <a:off x="4495801" y="4175126"/>
            <a:ext cx="881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Gura Vali 0.0</a:t>
            </a:r>
            <a:endParaRPr lang="en-GB" altLang="en-US" sz="2800"/>
          </a:p>
        </p:txBody>
      </p:sp>
      <p:sp>
        <p:nvSpPr>
          <p:cNvPr id="9250" name="Text Box 50"/>
          <p:cNvSpPr txBox="1">
            <a:spLocks noChangeArrowheads="1"/>
          </p:cNvSpPr>
          <p:nvPr/>
        </p:nvSpPr>
        <p:spPr bwMode="auto">
          <a:xfrm>
            <a:off x="3733801" y="4572001"/>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Sip 20.0</a:t>
            </a:r>
            <a:endParaRPr lang="en-GB" altLang="en-US" sz="2800"/>
          </a:p>
        </p:txBody>
      </p:sp>
      <p:sp>
        <p:nvSpPr>
          <p:cNvPr id="9251" name="Text Box 51"/>
          <p:cNvSpPr txBox="1">
            <a:spLocks noChangeArrowheads="1"/>
          </p:cNvSpPr>
          <p:nvPr/>
        </p:nvSpPr>
        <p:spPr bwMode="auto">
          <a:xfrm>
            <a:off x="4648200" y="4403726"/>
            <a:ext cx="1085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Ostruvu Mare 0.0</a:t>
            </a:r>
            <a:endParaRPr lang="en-GB" altLang="en-US" sz="2800"/>
          </a:p>
        </p:txBody>
      </p:sp>
      <p:sp>
        <p:nvSpPr>
          <p:cNvPr id="9252" name="Text Box 52"/>
          <p:cNvSpPr txBox="1">
            <a:spLocks noChangeArrowheads="1"/>
          </p:cNvSpPr>
          <p:nvPr/>
        </p:nvSpPr>
        <p:spPr bwMode="auto">
          <a:xfrm>
            <a:off x="3733800" y="4860926"/>
            <a:ext cx="769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Kusijak 0.0</a:t>
            </a:r>
            <a:endParaRPr lang="en-GB" altLang="en-US" sz="2800"/>
          </a:p>
        </p:txBody>
      </p:sp>
      <p:sp>
        <p:nvSpPr>
          <p:cNvPr id="9253" name="Text Box 53"/>
          <p:cNvSpPr txBox="1">
            <a:spLocks noChangeArrowheads="1"/>
          </p:cNvSpPr>
          <p:nvPr/>
        </p:nvSpPr>
        <p:spPr bwMode="auto">
          <a:xfrm>
            <a:off x="4716464" y="4556126"/>
            <a:ext cx="847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Tinteri 316.0</a:t>
            </a:r>
            <a:endParaRPr lang="en-GB" altLang="en-US" sz="2800"/>
          </a:p>
        </p:txBody>
      </p:sp>
      <p:sp>
        <p:nvSpPr>
          <p:cNvPr id="9254" name="Text Box 54"/>
          <p:cNvSpPr txBox="1">
            <a:spLocks noChangeArrowheads="1"/>
          </p:cNvSpPr>
          <p:nvPr/>
        </p:nvSpPr>
        <p:spPr bwMode="auto">
          <a:xfrm>
            <a:off x="4114801" y="5241926"/>
            <a:ext cx="974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Kozlodui 451.0</a:t>
            </a:r>
            <a:endParaRPr lang="en-GB" altLang="en-US" sz="2800"/>
          </a:p>
        </p:txBody>
      </p:sp>
      <p:sp>
        <p:nvSpPr>
          <p:cNvPr id="9255" name="Text Box 55"/>
          <p:cNvSpPr txBox="1">
            <a:spLocks noChangeArrowheads="1"/>
          </p:cNvSpPr>
          <p:nvPr/>
        </p:nvSpPr>
        <p:spPr bwMode="auto">
          <a:xfrm>
            <a:off x="5273676" y="5318126"/>
            <a:ext cx="847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Kozlodui 0.0</a:t>
            </a:r>
            <a:endParaRPr lang="en-GB" altLang="en-US" sz="2800"/>
          </a:p>
        </p:txBody>
      </p:sp>
      <p:sp>
        <p:nvSpPr>
          <p:cNvPr id="9256" name="Text Box 57"/>
          <p:cNvSpPr txBox="1">
            <a:spLocks noChangeArrowheads="1"/>
          </p:cNvSpPr>
          <p:nvPr/>
        </p:nvSpPr>
        <p:spPr bwMode="auto">
          <a:xfrm>
            <a:off x="5410200" y="4708526"/>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Insalnita 0.0</a:t>
            </a:r>
            <a:endParaRPr lang="en-GB" altLang="en-US" sz="2800"/>
          </a:p>
        </p:txBody>
      </p:sp>
      <p:sp>
        <p:nvSpPr>
          <p:cNvPr id="9257" name="Text Box 58"/>
          <p:cNvSpPr txBox="1">
            <a:spLocks noChangeArrowheads="1"/>
          </p:cNvSpPr>
          <p:nvPr/>
        </p:nvSpPr>
        <p:spPr bwMode="auto">
          <a:xfrm>
            <a:off x="7645400" y="5165726"/>
            <a:ext cx="67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Vama 0.0</a:t>
            </a:r>
            <a:endParaRPr lang="en-GB" altLang="en-US" sz="2800"/>
          </a:p>
        </p:txBody>
      </p:sp>
      <p:sp>
        <p:nvSpPr>
          <p:cNvPr id="9258" name="Text Box 59"/>
          <p:cNvSpPr txBox="1">
            <a:spLocks noChangeArrowheads="1"/>
          </p:cNvSpPr>
          <p:nvPr/>
        </p:nvSpPr>
        <p:spPr bwMode="auto">
          <a:xfrm>
            <a:off x="7645401" y="4479926"/>
            <a:ext cx="752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Isaccea 0.0</a:t>
            </a:r>
            <a:endParaRPr lang="en-GB" altLang="en-US" sz="2800"/>
          </a:p>
        </p:txBody>
      </p:sp>
      <p:sp>
        <p:nvSpPr>
          <p:cNvPr id="9259" name="Text Box 60"/>
          <p:cNvSpPr txBox="1">
            <a:spLocks noChangeArrowheads="1"/>
          </p:cNvSpPr>
          <p:nvPr/>
        </p:nvSpPr>
        <p:spPr bwMode="auto">
          <a:xfrm>
            <a:off x="7543801" y="3794126"/>
            <a:ext cx="752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Isaccea 0.0</a:t>
            </a:r>
            <a:endParaRPr lang="en-GB" altLang="en-US" sz="2800"/>
          </a:p>
        </p:txBody>
      </p:sp>
      <p:sp>
        <p:nvSpPr>
          <p:cNvPr id="9260" name="Text Box 61"/>
          <p:cNvSpPr txBox="1">
            <a:spLocks noChangeArrowheads="1"/>
          </p:cNvSpPr>
          <p:nvPr/>
        </p:nvSpPr>
        <p:spPr bwMode="auto">
          <a:xfrm>
            <a:off x="8153400" y="3260726"/>
            <a:ext cx="1112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South Ukraine 0.0</a:t>
            </a:r>
            <a:endParaRPr lang="en-GB" altLang="en-US" sz="2800"/>
          </a:p>
        </p:txBody>
      </p:sp>
      <p:sp>
        <p:nvSpPr>
          <p:cNvPr id="9261" name="Text Box 62"/>
          <p:cNvSpPr txBox="1">
            <a:spLocks noChangeArrowheads="1"/>
          </p:cNvSpPr>
          <p:nvPr/>
        </p:nvSpPr>
        <p:spPr bwMode="auto">
          <a:xfrm>
            <a:off x="6934201" y="2133601"/>
            <a:ext cx="614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Husi 0.0</a:t>
            </a:r>
            <a:endParaRPr lang="en-GB" altLang="en-US" sz="2800"/>
          </a:p>
        </p:txBody>
      </p:sp>
      <p:sp>
        <p:nvSpPr>
          <p:cNvPr id="9262" name="Text Box 63"/>
          <p:cNvSpPr txBox="1">
            <a:spLocks noChangeArrowheads="1"/>
          </p:cNvSpPr>
          <p:nvPr/>
        </p:nvSpPr>
        <p:spPr bwMode="auto">
          <a:xfrm>
            <a:off x="6677026" y="1905001"/>
            <a:ext cx="714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Tutora 0.0</a:t>
            </a:r>
            <a:endParaRPr lang="en-GB" altLang="en-US" sz="2800"/>
          </a:p>
        </p:txBody>
      </p:sp>
      <p:sp>
        <p:nvSpPr>
          <p:cNvPr id="9263" name="Text Box 64"/>
          <p:cNvSpPr txBox="1">
            <a:spLocks noChangeArrowheads="1"/>
          </p:cNvSpPr>
          <p:nvPr/>
        </p:nvSpPr>
        <p:spPr bwMode="auto">
          <a:xfrm>
            <a:off x="6553200" y="1660526"/>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Stinca 0.0</a:t>
            </a:r>
            <a:endParaRPr lang="en-GB" altLang="en-US" sz="2800"/>
          </a:p>
        </p:txBody>
      </p:sp>
      <p:sp>
        <p:nvSpPr>
          <p:cNvPr id="9264" name="Text Box 65"/>
          <p:cNvSpPr txBox="1">
            <a:spLocks noChangeArrowheads="1"/>
          </p:cNvSpPr>
          <p:nvPr/>
        </p:nvSpPr>
        <p:spPr bwMode="auto">
          <a:xfrm>
            <a:off x="7842251" y="1812926"/>
            <a:ext cx="777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Cioara 80.0</a:t>
            </a:r>
            <a:endParaRPr lang="en-GB" altLang="en-US" sz="2800"/>
          </a:p>
        </p:txBody>
      </p:sp>
      <p:sp>
        <p:nvSpPr>
          <p:cNvPr id="9265" name="Text Box 66"/>
          <p:cNvSpPr txBox="1">
            <a:spLocks noChangeArrowheads="1"/>
          </p:cNvSpPr>
          <p:nvPr/>
        </p:nvSpPr>
        <p:spPr bwMode="auto">
          <a:xfrm>
            <a:off x="7696200" y="1600201"/>
            <a:ext cx="876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GB" altLang="en-US" sz="1000"/>
              <a:t>Ungheni 91.0</a:t>
            </a:r>
            <a:endParaRPr lang="en-GB" altLang="en-US" sz="2800"/>
          </a:p>
        </p:txBody>
      </p:sp>
      <p:sp>
        <p:nvSpPr>
          <p:cNvPr id="9266" name="Text Box 67"/>
          <p:cNvSpPr txBox="1">
            <a:spLocks noChangeArrowheads="1"/>
          </p:cNvSpPr>
          <p:nvPr/>
        </p:nvSpPr>
        <p:spPr bwMode="auto">
          <a:xfrm>
            <a:off x="7162800" y="1219201"/>
            <a:ext cx="59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GB" altLang="en-US" sz="1000"/>
              <a:t>Costesit</a:t>
            </a:r>
            <a:br>
              <a:rPr lang="en-GB" altLang="en-US" sz="1000"/>
            </a:br>
            <a:r>
              <a:rPr lang="en-GB" altLang="en-US" sz="1000"/>
              <a:t>85.0</a:t>
            </a:r>
            <a:endParaRPr lang="en-GB" altLang="en-US" sz="2800"/>
          </a:p>
        </p:txBody>
      </p:sp>
      <p:sp>
        <p:nvSpPr>
          <p:cNvPr id="9267" name="Line 68"/>
          <p:cNvSpPr>
            <a:spLocks noChangeShapeType="1"/>
          </p:cNvSpPr>
          <p:nvPr/>
        </p:nvSpPr>
        <p:spPr bwMode="auto">
          <a:xfrm rot="-5400000">
            <a:off x="7772400" y="4953000"/>
            <a:ext cx="457200" cy="0"/>
          </a:xfrm>
          <a:prstGeom prst="line">
            <a:avLst/>
          </a:prstGeom>
          <a:noFill/>
          <a:ln w="28575">
            <a:solidFill>
              <a:srgbClr val="000000"/>
            </a:solidFill>
            <a:round/>
            <a:headEnd type="arrow" w="med" len="sm"/>
            <a:tailEnd type="arrow" w="med" len="sm"/>
          </a:ln>
          <a:extLst>
            <a:ext uri="{909E8E84-426E-40DD-AFC4-6F175D3DCCD1}">
              <a14:hiddenFill xmlns:a14="http://schemas.microsoft.com/office/drawing/2010/main">
                <a:noFill/>
              </a14:hiddenFill>
            </a:ext>
          </a:extLst>
        </p:spPr>
        <p:txBody>
          <a:bodyPr wrap="none" anchor="ctr"/>
          <a:lstStyle/>
          <a:p>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Romania power system production</a:t>
            </a:r>
            <a:endParaRPr lang="en-US" sz="3600" dirty="0"/>
          </a:p>
        </p:txBody>
      </p:sp>
      <p:pic>
        <p:nvPicPr>
          <p:cNvPr id="4" name="Picture 3"/>
          <p:cNvPicPr>
            <a:picLocks noChangeAspect="1"/>
          </p:cNvPicPr>
          <p:nvPr/>
        </p:nvPicPr>
        <p:blipFill>
          <a:blip r:embed="rId2"/>
          <a:stretch>
            <a:fillRect/>
          </a:stretch>
        </p:blipFill>
        <p:spPr>
          <a:xfrm>
            <a:off x="3409950" y="1776413"/>
            <a:ext cx="5372100" cy="3305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428625"/>
            <a:ext cx="4572000" cy="5632450"/>
          </a:xfrm>
          <a:prstGeom prst="rect">
            <a:avLst/>
          </a:prstGeom>
        </p:spPr>
        <p:txBody>
          <a:bodyPr wrap="square">
            <a:spAutoFit/>
          </a:bodyPr>
          <a:lstStyle/>
          <a:p>
            <a:pPr>
              <a:spcAft>
                <a:spcPts val="0"/>
              </a:spcAft>
              <a:defRPr/>
            </a:pPr>
            <a:r>
              <a:rPr lang="en-US" sz="2400" dirty="0">
                <a:solidFill>
                  <a:srgbClr val="000000"/>
                </a:solidFill>
                <a:uFill>
                  <a:solidFill>
                    <a:srgbClr val="000000"/>
                  </a:solidFill>
                </a:uFill>
                <a:ea typeface="Arial Unicode MS"/>
                <a:cs typeface="Arial Unicode MS"/>
              </a:rPr>
              <a:t>Elements of security</a:t>
            </a:r>
          </a:p>
          <a:p>
            <a:pPr>
              <a:spcAft>
                <a:spcPts val="0"/>
              </a:spcAft>
              <a:defRPr/>
            </a:pPr>
            <a:r>
              <a:rPr lang="en-US" sz="2400" dirty="0">
                <a:solidFill>
                  <a:srgbClr val="000000"/>
                </a:solidFill>
                <a:uFill>
                  <a:solidFill>
                    <a:srgbClr val="000000"/>
                  </a:solidFill>
                </a:uFill>
                <a:ea typeface="Arial Unicode MS"/>
                <a:cs typeface="Arial Unicode MS"/>
              </a:rPr>
              <a:t> </a:t>
            </a:r>
          </a:p>
          <a:p>
            <a:pPr algn="just">
              <a:spcAft>
                <a:spcPts val="0"/>
              </a:spcAft>
              <a:defRPr/>
            </a:pPr>
            <a:r>
              <a:rPr lang="en-US" sz="2400" dirty="0">
                <a:solidFill>
                  <a:srgbClr val="000000"/>
                </a:solidFill>
                <a:uFill>
                  <a:solidFill>
                    <a:srgbClr val="000000"/>
                  </a:solidFill>
                </a:uFill>
                <a:ea typeface="Arial Unicode MS"/>
                <a:cs typeface="Arial Unicode MS"/>
              </a:rPr>
              <a:t>According to the Security strategy of the energy systems launched by the EU Commission in 2014 it is necessary to have a diversified portfolio of electrical energy generation technologies that ensures the coverage of situations when various types of risks manifest themselves. The same applies for gas interconnectors and for the climate change risks impact on critical infrastructures.</a:t>
            </a:r>
          </a:p>
          <a:p>
            <a:pPr>
              <a:spcAft>
                <a:spcPts val="0"/>
              </a:spcAft>
              <a:defRPr/>
            </a:pPr>
            <a:r>
              <a:rPr lang="en-US" sz="2400" dirty="0">
                <a:solidFill>
                  <a:srgbClr val="000000"/>
                </a:solidFill>
                <a:uFill>
                  <a:solidFill>
                    <a:srgbClr val="000000"/>
                  </a:solidFill>
                </a:uFill>
                <a:ea typeface="Arial Unicode MS"/>
                <a:cs typeface="Arial Unicode MS"/>
              </a:rPr>
              <a:t> </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1781</Words>
  <Application>Microsoft Office PowerPoint</Application>
  <PresentationFormat>Widescreen</PresentationFormat>
  <Paragraphs>343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size of the SMRs to compensate for the volatility of renewables in the Romanian energy system</vt:lpstr>
      <vt:lpstr>PowerPoint Presentation</vt:lpstr>
      <vt:lpstr>PowerPoint Presentation</vt:lpstr>
      <vt:lpstr>PowerPoint Presentation</vt:lpstr>
      <vt:lpstr>PowerPoint Presentation</vt:lpstr>
      <vt:lpstr>PowerPoint Presentation</vt:lpstr>
      <vt:lpstr>PowerPoint Presentation</vt:lpstr>
      <vt:lpstr>Romania power system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ACTING FOR THE NEAR FUTURE MESSAGE results for 3 Scenarios for Nuclear/Renewable ratio in the NEMix until 2035</vt:lpstr>
      <vt:lpstr>PowerPoint Presentation</vt:lpstr>
      <vt:lpstr>PowerPoint Presentation</vt:lpstr>
      <vt:lpstr>PowerPoint Presentation</vt:lpstr>
    </vt:vector>
  </TitlesOfParts>
  <Company>Professional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 Purica</dc:creator>
  <cp:lastModifiedBy>Ionut Purica</cp:lastModifiedBy>
  <cp:revision>80</cp:revision>
  <cp:lastPrinted>2001-08-09T11:11:00Z</cp:lastPrinted>
  <dcterms:created xsi:type="dcterms:W3CDTF">2001-07-12T16:15:00Z</dcterms:created>
  <dcterms:modified xsi:type="dcterms:W3CDTF">2025-10-07T15:05:21Z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AAEAE2F0EFA64503A268DD73072D81E2</vt:lpwstr>
  </property>
  <property fmtid="{D5CDD505-2E9C-101B-9397-08002B2CF9AE}" pid="3" name="KSOProductBuildVer">
    <vt:lpwstr>1033-11.2.0.10307</vt:lpwstr>
  </property>
</Properties>
</file>