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65" r:id="rId3"/>
    <p:sldId id="276" r:id="rId4"/>
    <p:sldId id="315" r:id="rId5"/>
    <p:sldId id="277" r:id="rId6"/>
    <p:sldId id="316" r:id="rId7"/>
    <p:sldId id="317" r:id="rId8"/>
    <p:sldId id="318" r:id="rId9"/>
    <p:sldId id="331" r:id="rId10"/>
    <p:sldId id="327" r:id="rId11"/>
    <p:sldId id="326" r:id="rId12"/>
    <p:sldId id="271" r:id="rId13"/>
    <p:sldId id="273" r:id="rId14"/>
    <p:sldId id="329"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226F7-0F95-4E43-8653-2367F46C18BB}" v="3" dt="2025-10-06T13:36:36.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PANISOARA | RoPower" userId="6e259222-8edd-49c5-b6bd-3992ef69e874" providerId="ADAL" clId="{6DC13C96-18BA-4B9C-8497-B56A1F65C3F8}"/>
    <pc:docChg chg="undo custSel addSld delSld modSld">
      <pc:chgData name="Diana PANISOARA | RoPower" userId="6e259222-8edd-49c5-b6bd-3992ef69e874" providerId="ADAL" clId="{6DC13C96-18BA-4B9C-8497-B56A1F65C3F8}" dt="2025-10-06T13:36:39.296" v="4" actId="47"/>
      <pc:docMkLst>
        <pc:docMk/>
      </pc:docMkLst>
      <pc:sldChg chg="add del">
        <pc:chgData name="Diana PANISOARA | RoPower" userId="6e259222-8edd-49c5-b6bd-3992ef69e874" providerId="ADAL" clId="{6DC13C96-18BA-4B9C-8497-B56A1F65C3F8}" dt="2025-10-06T13:36:00.216" v="1" actId="47"/>
        <pc:sldMkLst>
          <pc:docMk/>
          <pc:sldMk cId="2292105461" sldId="265"/>
        </pc:sldMkLst>
      </pc:sldChg>
      <pc:sldChg chg="addSp del">
        <pc:chgData name="Diana PANISOARA | RoPower" userId="6e259222-8edd-49c5-b6bd-3992ef69e874" providerId="ADAL" clId="{6DC13C96-18BA-4B9C-8497-B56A1F65C3F8}" dt="2025-10-06T13:36:39.296" v="4" actId="47"/>
        <pc:sldMkLst>
          <pc:docMk/>
          <pc:sldMk cId="4182438010" sldId="266"/>
        </pc:sldMkLst>
        <pc:picChg chg="add">
          <ac:chgData name="Diana PANISOARA | RoPower" userId="6e259222-8edd-49c5-b6bd-3992ef69e874" providerId="ADAL" clId="{6DC13C96-18BA-4B9C-8497-B56A1F65C3F8}" dt="2025-10-06T13:36:28.539" v="2"/>
          <ac:picMkLst>
            <pc:docMk/>
            <pc:sldMk cId="4182438010" sldId="266"/>
            <ac:picMk id="2" creationId="{135AB5D6-9690-1F12-540F-FA4B4F4B2D15}"/>
          </ac:picMkLst>
        </pc:picChg>
      </pc:sldChg>
      <pc:sldChg chg="add">
        <pc:chgData name="Diana PANISOARA | RoPower" userId="6e259222-8edd-49c5-b6bd-3992ef69e874" providerId="ADAL" clId="{6DC13C96-18BA-4B9C-8497-B56A1F65C3F8}" dt="2025-10-06T13:36:36.666" v="3"/>
        <pc:sldMkLst>
          <pc:docMk/>
          <pc:sldMk cId="1743463652"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94D8F-4B54-4D61-AC4D-6243AACC02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9DBDCF-1A5C-4ADA-A2C1-8A6FA43C0AB2}">
      <dgm:prSet phldrT="[Text]"/>
      <dgm:spPr/>
      <dgm:t>
        <a:bodyPr/>
        <a:lstStyle/>
        <a:p>
          <a:pPr>
            <a:buNone/>
          </a:pPr>
          <a:r>
            <a:rPr lang="en-US" b="1" u="sng" dirty="0">
              <a:solidFill>
                <a:schemeClr val="tx1">
                  <a:lumMod val="10000"/>
                  <a:lumOff val="90000"/>
                </a:schemeClr>
              </a:solidFill>
            </a:rPr>
            <a:t>USTDA Grant &amp; Feasibility Study</a:t>
          </a:r>
          <a:endParaRPr lang="en-US" u="sng" dirty="0">
            <a:solidFill>
              <a:schemeClr val="tx1">
                <a:lumMod val="10000"/>
                <a:lumOff val="90000"/>
              </a:schemeClr>
            </a:solidFill>
          </a:endParaRPr>
        </a:p>
      </dgm:t>
    </dgm:pt>
    <dgm:pt modelId="{57DFC1A6-096D-4AA7-9156-9DC02B5BF47B}" type="parTrans" cxnId="{453F59DB-1C70-4E3E-8254-2FE51392D526}">
      <dgm:prSet/>
      <dgm:spPr/>
      <dgm:t>
        <a:bodyPr/>
        <a:lstStyle/>
        <a:p>
          <a:endParaRPr lang="en-US"/>
        </a:p>
      </dgm:t>
    </dgm:pt>
    <dgm:pt modelId="{5D519B25-884A-43D2-A6E2-0EA672BD14F8}" type="sibTrans" cxnId="{453F59DB-1C70-4E3E-8254-2FE51392D526}">
      <dgm:prSet/>
      <dgm:spPr/>
      <dgm:t>
        <a:bodyPr/>
        <a:lstStyle/>
        <a:p>
          <a:endParaRPr lang="en-US"/>
        </a:p>
      </dgm:t>
    </dgm:pt>
    <dgm:pt modelId="{E8FBC186-B9A8-44CB-89B2-1ACD02B93C68}">
      <dgm:prSet phldrT="[Text]"/>
      <dgm:spPr/>
      <dgm:t>
        <a:bodyPr/>
        <a:lstStyle/>
        <a:p>
          <a:pPr>
            <a:buNone/>
          </a:pPr>
          <a:r>
            <a:rPr lang="en-US" b="1" dirty="0"/>
            <a:t>A USTDA-funded study, led by Sargent and Lundy evaluated 25 potential sites and assessed 4 SMR technology vendors</a:t>
          </a:r>
          <a:endParaRPr lang="en-US" dirty="0"/>
        </a:p>
      </dgm:t>
    </dgm:pt>
    <dgm:pt modelId="{E0D1170A-9D2C-4F36-8ED8-6DDAE39396B2}" type="parTrans" cxnId="{A7CFB919-4F5F-4CA9-AAD7-5CFCCCCC3047}">
      <dgm:prSet/>
      <dgm:spPr/>
      <dgm:t>
        <a:bodyPr/>
        <a:lstStyle/>
        <a:p>
          <a:endParaRPr lang="en-US"/>
        </a:p>
      </dgm:t>
    </dgm:pt>
    <dgm:pt modelId="{CA5C61AC-AA37-43ED-8CDF-59A8BF14647E}" type="sibTrans" cxnId="{A7CFB919-4F5F-4CA9-AAD7-5CFCCCCC3047}">
      <dgm:prSet/>
      <dgm:spPr/>
      <dgm:t>
        <a:bodyPr/>
        <a:lstStyle/>
        <a:p>
          <a:endParaRPr lang="en-US"/>
        </a:p>
      </dgm:t>
    </dgm:pt>
    <dgm:pt modelId="{514F2066-1BD9-4B23-8713-5E6A0D99E1D6}">
      <dgm:prSet phldrT="[Text]"/>
      <dgm:spPr/>
      <dgm:t>
        <a:bodyPr/>
        <a:lstStyle/>
        <a:p>
          <a:pPr>
            <a:buNone/>
          </a:pPr>
          <a:r>
            <a:rPr lang="en-US" b="1" u="sng" dirty="0">
              <a:solidFill>
                <a:schemeClr val="tx1">
                  <a:lumMod val="10000"/>
                  <a:lumOff val="90000"/>
                </a:schemeClr>
              </a:solidFill>
            </a:rPr>
            <a:t>Ranking &amp; Selection</a:t>
          </a:r>
          <a:endParaRPr lang="en-US" u="sng" dirty="0">
            <a:solidFill>
              <a:schemeClr val="tx1">
                <a:lumMod val="10000"/>
                <a:lumOff val="90000"/>
              </a:schemeClr>
            </a:solidFill>
          </a:endParaRPr>
        </a:p>
      </dgm:t>
    </dgm:pt>
    <dgm:pt modelId="{642B1C97-C699-49DB-A6D0-481FFE938E24}" type="parTrans" cxnId="{939CE65A-9F8E-42CE-A12A-21B407B952BB}">
      <dgm:prSet/>
      <dgm:spPr/>
      <dgm:t>
        <a:bodyPr/>
        <a:lstStyle/>
        <a:p>
          <a:endParaRPr lang="en-US"/>
        </a:p>
      </dgm:t>
    </dgm:pt>
    <dgm:pt modelId="{8B3DAB9C-5990-4CBD-ADD2-7686CE46547E}" type="sibTrans" cxnId="{939CE65A-9F8E-42CE-A12A-21B407B952BB}">
      <dgm:prSet/>
      <dgm:spPr/>
      <dgm:t>
        <a:bodyPr/>
        <a:lstStyle/>
        <a:p>
          <a:endParaRPr lang="en-US"/>
        </a:p>
      </dgm:t>
    </dgm:pt>
    <dgm:pt modelId="{962A92D7-EB5D-478C-A9BF-C64437E0B955}">
      <dgm:prSet phldrT="[Text]"/>
      <dgm:spPr/>
      <dgm:t>
        <a:bodyPr/>
        <a:lstStyle/>
        <a:p>
          <a:r>
            <a:rPr lang="en-US" dirty="0"/>
            <a:t>A comprehensive ranking process was conducted, analyzing safety, infrastructure, grid connection, environmental and socio-economic factors</a:t>
          </a:r>
        </a:p>
      </dgm:t>
    </dgm:pt>
    <dgm:pt modelId="{0A9D65E8-8077-409C-97E0-2A78CFF6EC94}" type="parTrans" cxnId="{53201A8C-6B39-4328-9453-04AE814E974E}">
      <dgm:prSet/>
      <dgm:spPr/>
      <dgm:t>
        <a:bodyPr/>
        <a:lstStyle/>
        <a:p>
          <a:endParaRPr lang="en-US"/>
        </a:p>
      </dgm:t>
    </dgm:pt>
    <dgm:pt modelId="{FC16D959-7DAA-4283-AE7D-761C01E136A5}" type="sibTrans" cxnId="{53201A8C-6B39-4328-9453-04AE814E974E}">
      <dgm:prSet/>
      <dgm:spPr/>
      <dgm:t>
        <a:bodyPr/>
        <a:lstStyle/>
        <a:p>
          <a:endParaRPr lang="en-US"/>
        </a:p>
      </dgm:t>
    </dgm:pt>
    <dgm:pt modelId="{232702CF-954A-42A1-A616-42FD8554BD3D}">
      <dgm:prSet/>
      <dgm:spPr/>
      <dgm:t>
        <a:bodyPr/>
        <a:lstStyle/>
        <a:p>
          <a:r>
            <a:rPr lang="en-US" b="1" u="sng" dirty="0">
              <a:solidFill>
                <a:schemeClr val="tx1">
                  <a:lumMod val="10000"/>
                  <a:lumOff val="90000"/>
                </a:schemeClr>
              </a:solidFill>
            </a:rPr>
            <a:t>Preferred Site and Vendor</a:t>
          </a:r>
        </a:p>
      </dgm:t>
    </dgm:pt>
    <dgm:pt modelId="{9E75D36A-627C-4AA5-8F08-843681A53EB3}" type="parTrans" cxnId="{786210CA-D545-4D2D-9E36-9AFC55F69898}">
      <dgm:prSet/>
      <dgm:spPr/>
      <dgm:t>
        <a:bodyPr/>
        <a:lstStyle/>
        <a:p>
          <a:endParaRPr lang="en-US"/>
        </a:p>
      </dgm:t>
    </dgm:pt>
    <dgm:pt modelId="{D578F158-3969-4327-8076-DDA59EC351BF}" type="sibTrans" cxnId="{786210CA-D545-4D2D-9E36-9AFC55F69898}">
      <dgm:prSet/>
      <dgm:spPr/>
      <dgm:t>
        <a:bodyPr/>
        <a:lstStyle/>
        <a:p>
          <a:endParaRPr lang="en-US"/>
        </a:p>
      </dgm:t>
    </dgm:pt>
    <dgm:pt modelId="{4B757D07-E0D9-4756-B74E-E0EC39227BB2}">
      <dgm:prSet/>
      <dgm:spPr/>
      <dgm:t>
        <a:bodyPr/>
        <a:lstStyle/>
        <a:p>
          <a:r>
            <a:rPr lang="en-US" b="1" u="sng" dirty="0">
              <a:solidFill>
                <a:schemeClr val="tx1">
                  <a:lumMod val="10000"/>
                  <a:lumOff val="90000"/>
                </a:schemeClr>
              </a:solidFill>
            </a:rPr>
            <a:t>IAEA SEED Mission</a:t>
          </a:r>
        </a:p>
      </dgm:t>
    </dgm:pt>
    <dgm:pt modelId="{B99A9C5D-3AFA-4E92-902E-3947D923FB99}" type="parTrans" cxnId="{F3458986-F0FB-4EFB-8B32-A830ADF230BB}">
      <dgm:prSet/>
      <dgm:spPr/>
      <dgm:t>
        <a:bodyPr/>
        <a:lstStyle/>
        <a:p>
          <a:endParaRPr lang="en-US"/>
        </a:p>
      </dgm:t>
    </dgm:pt>
    <dgm:pt modelId="{36EADA34-FAA7-4BDF-A6A5-0C5BA45CD0DE}" type="sibTrans" cxnId="{F3458986-F0FB-4EFB-8B32-A830ADF230BB}">
      <dgm:prSet/>
      <dgm:spPr/>
      <dgm:t>
        <a:bodyPr/>
        <a:lstStyle/>
        <a:p>
          <a:endParaRPr lang="en-US"/>
        </a:p>
      </dgm:t>
    </dgm:pt>
    <dgm:pt modelId="{831F7D4C-12E5-4EAE-B5A5-E6AAD701D110}">
      <dgm:prSet/>
      <dgm:spPr/>
      <dgm:t>
        <a:bodyPr/>
        <a:lstStyle/>
        <a:p>
          <a:r>
            <a:rPr lang="en-US" dirty="0"/>
            <a:t>Following this evaluation, </a:t>
          </a:r>
          <a:r>
            <a:rPr lang="en-US" dirty="0" err="1"/>
            <a:t>Doicesti</a:t>
          </a:r>
          <a:r>
            <a:rPr lang="en-US" dirty="0"/>
            <a:t> was selected as the most suitable candidate site and NuScale Power was identified as the preferred technology partner</a:t>
          </a:r>
        </a:p>
      </dgm:t>
    </dgm:pt>
    <dgm:pt modelId="{52478D97-0089-4FDF-86DE-1B4B2C4FE637}" type="parTrans" cxnId="{CFBA0156-2F01-4506-BB33-98AA426ECE55}">
      <dgm:prSet/>
      <dgm:spPr/>
      <dgm:t>
        <a:bodyPr/>
        <a:lstStyle/>
        <a:p>
          <a:endParaRPr lang="en-US"/>
        </a:p>
      </dgm:t>
    </dgm:pt>
    <dgm:pt modelId="{4132F743-1278-473B-A608-2BA2A59CDC0D}" type="sibTrans" cxnId="{CFBA0156-2F01-4506-BB33-98AA426ECE55}">
      <dgm:prSet/>
      <dgm:spPr/>
      <dgm:t>
        <a:bodyPr/>
        <a:lstStyle/>
        <a:p>
          <a:endParaRPr lang="en-US"/>
        </a:p>
      </dgm:t>
    </dgm:pt>
    <dgm:pt modelId="{B3557C3A-C606-44EE-AF3C-0A668F011260}">
      <dgm:prSet/>
      <dgm:spPr/>
      <dgm:t>
        <a:bodyPr/>
        <a:lstStyle/>
        <a:p>
          <a:r>
            <a:rPr lang="en-US" dirty="0"/>
            <a:t>IAEA carried out a SEED (Site and External Events Design) mission, validating site suitability and confirming alignment with international safety standards.</a:t>
          </a:r>
        </a:p>
      </dgm:t>
    </dgm:pt>
    <dgm:pt modelId="{25AADE0B-14C4-4777-8B6C-1E457485459C}" type="parTrans" cxnId="{18868AE6-5ED6-4420-B993-926C903DC72E}">
      <dgm:prSet/>
      <dgm:spPr/>
      <dgm:t>
        <a:bodyPr/>
        <a:lstStyle/>
        <a:p>
          <a:endParaRPr lang="en-US"/>
        </a:p>
      </dgm:t>
    </dgm:pt>
    <dgm:pt modelId="{099CF864-3AA4-4CA0-A726-EF8ED304F4B2}" type="sibTrans" cxnId="{18868AE6-5ED6-4420-B993-926C903DC72E}">
      <dgm:prSet/>
      <dgm:spPr/>
      <dgm:t>
        <a:bodyPr/>
        <a:lstStyle/>
        <a:p>
          <a:endParaRPr lang="en-US"/>
        </a:p>
      </dgm:t>
    </dgm:pt>
    <dgm:pt modelId="{0CBD6D25-F1B9-47B4-9895-3341564221DD}">
      <dgm:prSet/>
      <dgm:spPr/>
      <dgm:t>
        <a:bodyPr/>
        <a:lstStyle/>
        <a:p>
          <a:r>
            <a:rPr lang="en-US" b="1" u="sng" dirty="0">
              <a:solidFill>
                <a:schemeClr val="tx1">
                  <a:lumMod val="10000"/>
                  <a:lumOff val="90000"/>
                </a:schemeClr>
              </a:solidFill>
            </a:rPr>
            <a:t>Integration into Nuclear Strategy</a:t>
          </a:r>
        </a:p>
      </dgm:t>
    </dgm:pt>
    <dgm:pt modelId="{EA192813-E51D-408F-A81F-0D519FD92729}" type="parTrans" cxnId="{E6E1CA94-B76F-4137-99B4-4D3625AD2650}">
      <dgm:prSet/>
      <dgm:spPr/>
      <dgm:t>
        <a:bodyPr/>
        <a:lstStyle/>
        <a:p>
          <a:endParaRPr lang="en-US"/>
        </a:p>
      </dgm:t>
    </dgm:pt>
    <dgm:pt modelId="{DCF4D1C3-3F39-460C-B771-5FCBD8800813}" type="sibTrans" cxnId="{E6E1CA94-B76F-4137-99B4-4D3625AD2650}">
      <dgm:prSet/>
      <dgm:spPr/>
      <dgm:t>
        <a:bodyPr/>
        <a:lstStyle/>
        <a:p>
          <a:endParaRPr lang="en-US"/>
        </a:p>
      </dgm:t>
    </dgm:pt>
    <dgm:pt modelId="{98BE9362-7B57-4E10-A06E-224E1CE2EB29}">
      <dgm:prSet/>
      <dgm:spPr/>
      <dgm:t>
        <a:bodyPr/>
        <a:lstStyle/>
        <a:p>
          <a:r>
            <a:rPr lang="en-US" dirty="0"/>
            <a:t>SMR technology has been incorporated into the National Energy Strategy, not only as a stated intention, but as a defined component of its strategic objectives.</a:t>
          </a:r>
        </a:p>
      </dgm:t>
    </dgm:pt>
    <dgm:pt modelId="{5C7D55A0-C18A-4F29-AA3A-7ECB9A523387}" type="parTrans" cxnId="{9491AF55-C68E-4976-9C3E-007BF41B270D}">
      <dgm:prSet/>
      <dgm:spPr/>
      <dgm:t>
        <a:bodyPr/>
        <a:lstStyle/>
        <a:p>
          <a:endParaRPr lang="en-US"/>
        </a:p>
      </dgm:t>
    </dgm:pt>
    <dgm:pt modelId="{27CFCD45-9CA6-46AB-986E-95FBFC3388D8}" type="sibTrans" cxnId="{9491AF55-C68E-4976-9C3E-007BF41B270D}">
      <dgm:prSet/>
      <dgm:spPr/>
      <dgm:t>
        <a:bodyPr/>
        <a:lstStyle/>
        <a:p>
          <a:endParaRPr lang="en-US"/>
        </a:p>
      </dgm:t>
    </dgm:pt>
    <dgm:pt modelId="{DEB3BFD2-4D40-4713-838E-9C8A951DDB64}" type="pres">
      <dgm:prSet presAssocID="{C2994D8F-4B54-4D61-AC4D-6243AACC0271}" presName="CompostProcess" presStyleCnt="0">
        <dgm:presLayoutVars>
          <dgm:dir/>
          <dgm:resizeHandles val="exact"/>
        </dgm:presLayoutVars>
      </dgm:prSet>
      <dgm:spPr/>
    </dgm:pt>
    <dgm:pt modelId="{D32DD641-F31B-40FE-9AB1-E5118C08AF0C}" type="pres">
      <dgm:prSet presAssocID="{C2994D8F-4B54-4D61-AC4D-6243AACC0271}" presName="arrow" presStyleLbl="bgShp" presStyleIdx="0" presStyleCnt="1"/>
      <dgm:spPr/>
    </dgm:pt>
    <dgm:pt modelId="{40A58546-5A36-4682-8DDF-7FCA609CAB97}" type="pres">
      <dgm:prSet presAssocID="{C2994D8F-4B54-4D61-AC4D-6243AACC0271}" presName="linearProcess" presStyleCnt="0"/>
      <dgm:spPr/>
    </dgm:pt>
    <dgm:pt modelId="{D7F99035-E125-4E43-A9F0-795543F63C1D}" type="pres">
      <dgm:prSet presAssocID="{9C9DBDCF-1A5C-4ADA-A2C1-8A6FA43C0AB2}" presName="textNode" presStyleLbl="node1" presStyleIdx="0" presStyleCnt="5">
        <dgm:presLayoutVars>
          <dgm:bulletEnabled val="1"/>
        </dgm:presLayoutVars>
      </dgm:prSet>
      <dgm:spPr/>
    </dgm:pt>
    <dgm:pt modelId="{B18BD6CE-0E71-4897-A419-50C9E7614F40}" type="pres">
      <dgm:prSet presAssocID="{5D519B25-884A-43D2-A6E2-0EA672BD14F8}" presName="sibTrans" presStyleCnt="0"/>
      <dgm:spPr/>
    </dgm:pt>
    <dgm:pt modelId="{5C911405-AAF3-4646-B26C-7A713EF25854}" type="pres">
      <dgm:prSet presAssocID="{514F2066-1BD9-4B23-8713-5E6A0D99E1D6}" presName="textNode" presStyleLbl="node1" presStyleIdx="1" presStyleCnt="5">
        <dgm:presLayoutVars>
          <dgm:bulletEnabled val="1"/>
        </dgm:presLayoutVars>
      </dgm:prSet>
      <dgm:spPr/>
    </dgm:pt>
    <dgm:pt modelId="{9145353F-E7C8-414F-A889-CB9C76C10D64}" type="pres">
      <dgm:prSet presAssocID="{8B3DAB9C-5990-4CBD-ADD2-7686CE46547E}" presName="sibTrans" presStyleCnt="0"/>
      <dgm:spPr/>
    </dgm:pt>
    <dgm:pt modelId="{89860C5F-EA0C-4770-AEC8-2B894FEE8D88}" type="pres">
      <dgm:prSet presAssocID="{232702CF-954A-42A1-A616-42FD8554BD3D}" presName="textNode" presStyleLbl="node1" presStyleIdx="2" presStyleCnt="5">
        <dgm:presLayoutVars>
          <dgm:bulletEnabled val="1"/>
        </dgm:presLayoutVars>
      </dgm:prSet>
      <dgm:spPr/>
    </dgm:pt>
    <dgm:pt modelId="{E4165F09-A11A-478A-90BF-48618C6B5849}" type="pres">
      <dgm:prSet presAssocID="{D578F158-3969-4327-8076-DDA59EC351BF}" presName="sibTrans" presStyleCnt="0"/>
      <dgm:spPr/>
    </dgm:pt>
    <dgm:pt modelId="{8872BBF7-9355-4D7A-AAB3-252B8E6D9C02}" type="pres">
      <dgm:prSet presAssocID="{4B757D07-E0D9-4756-B74E-E0EC39227BB2}" presName="textNode" presStyleLbl="node1" presStyleIdx="3" presStyleCnt="5">
        <dgm:presLayoutVars>
          <dgm:bulletEnabled val="1"/>
        </dgm:presLayoutVars>
      </dgm:prSet>
      <dgm:spPr/>
    </dgm:pt>
    <dgm:pt modelId="{011A5BDA-597F-4FB1-9A68-0483F2F09C54}" type="pres">
      <dgm:prSet presAssocID="{36EADA34-FAA7-4BDF-A6A5-0C5BA45CD0DE}" presName="sibTrans" presStyleCnt="0"/>
      <dgm:spPr/>
    </dgm:pt>
    <dgm:pt modelId="{2C746370-90A5-435C-BF3A-FE265229B396}" type="pres">
      <dgm:prSet presAssocID="{0CBD6D25-F1B9-47B4-9895-3341564221DD}" presName="textNode" presStyleLbl="node1" presStyleIdx="4" presStyleCnt="5">
        <dgm:presLayoutVars>
          <dgm:bulletEnabled val="1"/>
        </dgm:presLayoutVars>
      </dgm:prSet>
      <dgm:spPr/>
    </dgm:pt>
  </dgm:ptLst>
  <dgm:cxnLst>
    <dgm:cxn modelId="{B350D303-E8D8-4139-9726-2126902D7419}" type="presOf" srcId="{962A92D7-EB5D-478C-A9BF-C64437E0B955}" destId="{5C911405-AAF3-4646-B26C-7A713EF25854}" srcOrd="0" destOrd="1" presId="urn:microsoft.com/office/officeart/2005/8/layout/hProcess9"/>
    <dgm:cxn modelId="{58E5BA0C-6C4F-4B23-BA54-73CD74D04B78}" type="presOf" srcId="{232702CF-954A-42A1-A616-42FD8554BD3D}" destId="{89860C5F-EA0C-4770-AEC8-2B894FEE8D88}" srcOrd="0" destOrd="0" presId="urn:microsoft.com/office/officeart/2005/8/layout/hProcess9"/>
    <dgm:cxn modelId="{A7CFB919-4F5F-4CA9-AAD7-5CFCCCCC3047}" srcId="{9C9DBDCF-1A5C-4ADA-A2C1-8A6FA43C0AB2}" destId="{E8FBC186-B9A8-44CB-89B2-1ACD02B93C68}" srcOrd="0" destOrd="0" parTransId="{E0D1170A-9D2C-4F36-8ED8-6DDAE39396B2}" sibTransId="{CA5C61AC-AA37-43ED-8CDF-59A8BF14647E}"/>
    <dgm:cxn modelId="{DACB792B-286E-416B-B2BF-1F5FA438DA3C}" type="presOf" srcId="{98BE9362-7B57-4E10-A06E-224E1CE2EB29}" destId="{2C746370-90A5-435C-BF3A-FE265229B396}" srcOrd="0" destOrd="1" presId="urn:microsoft.com/office/officeart/2005/8/layout/hProcess9"/>
    <dgm:cxn modelId="{0D382A62-EA73-4562-9AA2-B669A7A2C786}" type="presOf" srcId="{E8FBC186-B9A8-44CB-89B2-1ACD02B93C68}" destId="{D7F99035-E125-4E43-A9F0-795543F63C1D}" srcOrd="0" destOrd="1" presId="urn:microsoft.com/office/officeart/2005/8/layout/hProcess9"/>
    <dgm:cxn modelId="{F86F9268-7233-4253-9503-33FDC513174D}" type="presOf" srcId="{C2994D8F-4B54-4D61-AC4D-6243AACC0271}" destId="{DEB3BFD2-4D40-4713-838E-9C8A951DDB64}" srcOrd="0" destOrd="0" presId="urn:microsoft.com/office/officeart/2005/8/layout/hProcess9"/>
    <dgm:cxn modelId="{77BBB974-FD87-48F0-8A47-5CE7BB8F97DC}" type="presOf" srcId="{514F2066-1BD9-4B23-8713-5E6A0D99E1D6}" destId="{5C911405-AAF3-4646-B26C-7A713EF25854}" srcOrd="0" destOrd="0" presId="urn:microsoft.com/office/officeart/2005/8/layout/hProcess9"/>
    <dgm:cxn modelId="{9491AF55-C68E-4976-9C3E-007BF41B270D}" srcId="{0CBD6D25-F1B9-47B4-9895-3341564221DD}" destId="{98BE9362-7B57-4E10-A06E-224E1CE2EB29}" srcOrd="0" destOrd="0" parTransId="{5C7D55A0-C18A-4F29-AA3A-7ECB9A523387}" sibTransId="{27CFCD45-9CA6-46AB-986E-95FBFC3388D8}"/>
    <dgm:cxn modelId="{CFBA0156-2F01-4506-BB33-98AA426ECE55}" srcId="{232702CF-954A-42A1-A616-42FD8554BD3D}" destId="{831F7D4C-12E5-4EAE-B5A5-E6AAD701D110}" srcOrd="0" destOrd="0" parTransId="{52478D97-0089-4FDF-86DE-1B4B2C4FE637}" sibTransId="{4132F743-1278-473B-A608-2BA2A59CDC0D}"/>
    <dgm:cxn modelId="{939CE65A-9F8E-42CE-A12A-21B407B952BB}" srcId="{C2994D8F-4B54-4D61-AC4D-6243AACC0271}" destId="{514F2066-1BD9-4B23-8713-5E6A0D99E1D6}" srcOrd="1" destOrd="0" parTransId="{642B1C97-C699-49DB-A6D0-481FFE938E24}" sibTransId="{8B3DAB9C-5990-4CBD-ADD2-7686CE46547E}"/>
    <dgm:cxn modelId="{F3458986-F0FB-4EFB-8B32-A830ADF230BB}" srcId="{C2994D8F-4B54-4D61-AC4D-6243AACC0271}" destId="{4B757D07-E0D9-4756-B74E-E0EC39227BB2}" srcOrd="3" destOrd="0" parTransId="{B99A9C5D-3AFA-4E92-902E-3947D923FB99}" sibTransId="{36EADA34-FAA7-4BDF-A6A5-0C5BA45CD0DE}"/>
    <dgm:cxn modelId="{53201A8C-6B39-4328-9453-04AE814E974E}" srcId="{514F2066-1BD9-4B23-8713-5E6A0D99E1D6}" destId="{962A92D7-EB5D-478C-A9BF-C64437E0B955}" srcOrd="0" destOrd="0" parTransId="{0A9D65E8-8077-409C-97E0-2A78CFF6EC94}" sibTransId="{FC16D959-7DAA-4283-AE7D-761C01E136A5}"/>
    <dgm:cxn modelId="{0C423494-934A-4407-A6E9-DE3F087DA962}" type="presOf" srcId="{4B757D07-E0D9-4756-B74E-E0EC39227BB2}" destId="{8872BBF7-9355-4D7A-AAB3-252B8E6D9C02}" srcOrd="0" destOrd="0" presId="urn:microsoft.com/office/officeart/2005/8/layout/hProcess9"/>
    <dgm:cxn modelId="{E6E1CA94-B76F-4137-99B4-4D3625AD2650}" srcId="{C2994D8F-4B54-4D61-AC4D-6243AACC0271}" destId="{0CBD6D25-F1B9-47B4-9895-3341564221DD}" srcOrd="4" destOrd="0" parTransId="{EA192813-E51D-408F-A81F-0D519FD92729}" sibTransId="{DCF4D1C3-3F39-460C-B771-5FCBD8800813}"/>
    <dgm:cxn modelId="{1722089F-0EA7-4143-AC0C-CC465425542D}" type="presOf" srcId="{9C9DBDCF-1A5C-4ADA-A2C1-8A6FA43C0AB2}" destId="{D7F99035-E125-4E43-A9F0-795543F63C1D}" srcOrd="0" destOrd="0" presId="urn:microsoft.com/office/officeart/2005/8/layout/hProcess9"/>
    <dgm:cxn modelId="{D8CBC4AB-5A61-4BB0-9906-9DC825261831}" type="presOf" srcId="{831F7D4C-12E5-4EAE-B5A5-E6AAD701D110}" destId="{89860C5F-EA0C-4770-AEC8-2B894FEE8D88}" srcOrd="0" destOrd="1" presId="urn:microsoft.com/office/officeart/2005/8/layout/hProcess9"/>
    <dgm:cxn modelId="{786210CA-D545-4D2D-9E36-9AFC55F69898}" srcId="{C2994D8F-4B54-4D61-AC4D-6243AACC0271}" destId="{232702CF-954A-42A1-A616-42FD8554BD3D}" srcOrd="2" destOrd="0" parTransId="{9E75D36A-627C-4AA5-8F08-843681A53EB3}" sibTransId="{D578F158-3969-4327-8076-DDA59EC351BF}"/>
    <dgm:cxn modelId="{4B6C0AD4-0EB8-47AB-A025-B7BC43A427C8}" type="presOf" srcId="{B3557C3A-C606-44EE-AF3C-0A668F011260}" destId="{8872BBF7-9355-4D7A-AAB3-252B8E6D9C02}" srcOrd="0" destOrd="1" presId="urn:microsoft.com/office/officeart/2005/8/layout/hProcess9"/>
    <dgm:cxn modelId="{453F59DB-1C70-4E3E-8254-2FE51392D526}" srcId="{C2994D8F-4B54-4D61-AC4D-6243AACC0271}" destId="{9C9DBDCF-1A5C-4ADA-A2C1-8A6FA43C0AB2}" srcOrd="0" destOrd="0" parTransId="{57DFC1A6-096D-4AA7-9156-9DC02B5BF47B}" sibTransId="{5D519B25-884A-43D2-A6E2-0EA672BD14F8}"/>
    <dgm:cxn modelId="{18868AE6-5ED6-4420-B993-926C903DC72E}" srcId="{4B757D07-E0D9-4756-B74E-E0EC39227BB2}" destId="{B3557C3A-C606-44EE-AF3C-0A668F011260}" srcOrd="0" destOrd="0" parTransId="{25AADE0B-14C4-4777-8B6C-1E457485459C}" sibTransId="{099CF864-3AA4-4CA0-A726-EF8ED304F4B2}"/>
    <dgm:cxn modelId="{22D817EC-AFB0-475F-A4AC-0B9BC9AE43B4}" type="presOf" srcId="{0CBD6D25-F1B9-47B4-9895-3341564221DD}" destId="{2C746370-90A5-435C-BF3A-FE265229B396}" srcOrd="0" destOrd="0" presId="urn:microsoft.com/office/officeart/2005/8/layout/hProcess9"/>
    <dgm:cxn modelId="{087FB2AC-93DE-4170-BBD4-9E7299C25560}" type="presParOf" srcId="{DEB3BFD2-4D40-4713-838E-9C8A951DDB64}" destId="{D32DD641-F31B-40FE-9AB1-E5118C08AF0C}" srcOrd="0" destOrd="0" presId="urn:microsoft.com/office/officeart/2005/8/layout/hProcess9"/>
    <dgm:cxn modelId="{B2C19712-CC42-4D5A-BA52-D72F00C72CF6}" type="presParOf" srcId="{DEB3BFD2-4D40-4713-838E-9C8A951DDB64}" destId="{40A58546-5A36-4682-8DDF-7FCA609CAB97}" srcOrd="1" destOrd="0" presId="urn:microsoft.com/office/officeart/2005/8/layout/hProcess9"/>
    <dgm:cxn modelId="{E175C76B-FA02-45D0-B0BB-41351B594FFA}" type="presParOf" srcId="{40A58546-5A36-4682-8DDF-7FCA609CAB97}" destId="{D7F99035-E125-4E43-A9F0-795543F63C1D}" srcOrd="0" destOrd="0" presId="urn:microsoft.com/office/officeart/2005/8/layout/hProcess9"/>
    <dgm:cxn modelId="{077E1E5E-8DE3-4B82-BAF5-8A307770DAF2}" type="presParOf" srcId="{40A58546-5A36-4682-8DDF-7FCA609CAB97}" destId="{B18BD6CE-0E71-4897-A419-50C9E7614F40}" srcOrd="1" destOrd="0" presId="urn:microsoft.com/office/officeart/2005/8/layout/hProcess9"/>
    <dgm:cxn modelId="{00508092-E867-4FFC-9C2D-774E92D3C543}" type="presParOf" srcId="{40A58546-5A36-4682-8DDF-7FCA609CAB97}" destId="{5C911405-AAF3-4646-B26C-7A713EF25854}" srcOrd="2" destOrd="0" presId="urn:microsoft.com/office/officeart/2005/8/layout/hProcess9"/>
    <dgm:cxn modelId="{3BD7F070-2E74-4E76-8DBE-715A2A612CDB}" type="presParOf" srcId="{40A58546-5A36-4682-8DDF-7FCA609CAB97}" destId="{9145353F-E7C8-414F-A889-CB9C76C10D64}" srcOrd="3" destOrd="0" presId="urn:microsoft.com/office/officeart/2005/8/layout/hProcess9"/>
    <dgm:cxn modelId="{390D5C91-3967-4F01-8308-B784E5E0B665}" type="presParOf" srcId="{40A58546-5A36-4682-8DDF-7FCA609CAB97}" destId="{89860C5F-EA0C-4770-AEC8-2B894FEE8D88}" srcOrd="4" destOrd="0" presId="urn:microsoft.com/office/officeart/2005/8/layout/hProcess9"/>
    <dgm:cxn modelId="{F6CA2FD8-3031-4CFA-9712-DDF66FB4E92D}" type="presParOf" srcId="{40A58546-5A36-4682-8DDF-7FCA609CAB97}" destId="{E4165F09-A11A-478A-90BF-48618C6B5849}" srcOrd="5" destOrd="0" presId="urn:microsoft.com/office/officeart/2005/8/layout/hProcess9"/>
    <dgm:cxn modelId="{A0956155-E051-44AD-A299-1A804D44EC4D}" type="presParOf" srcId="{40A58546-5A36-4682-8DDF-7FCA609CAB97}" destId="{8872BBF7-9355-4D7A-AAB3-252B8E6D9C02}" srcOrd="6" destOrd="0" presId="urn:microsoft.com/office/officeart/2005/8/layout/hProcess9"/>
    <dgm:cxn modelId="{5EC6FE32-79F1-4BE7-B958-74491D595F12}" type="presParOf" srcId="{40A58546-5A36-4682-8DDF-7FCA609CAB97}" destId="{011A5BDA-597F-4FB1-9A68-0483F2F09C54}" srcOrd="7" destOrd="0" presId="urn:microsoft.com/office/officeart/2005/8/layout/hProcess9"/>
    <dgm:cxn modelId="{13622386-5F45-456C-BA33-194637FA200C}" type="presParOf" srcId="{40A58546-5A36-4682-8DDF-7FCA609CAB97}" destId="{2C746370-90A5-435C-BF3A-FE265229B39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94D8F-4B54-4D61-AC4D-6243AACC02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C9DBDCF-1A5C-4ADA-A2C1-8A6FA43C0AB2}">
      <dgm:prSet phldrT="[Text]"/>
      <dgm:spPr/>
      <dgm:t>
        <a:bodyPr/>
        <a:lstStyle/>
        <a:p>
          <a:pPr>
            <a:buNone/>
          </a:pPr>
          <a:r>
            <a:rPr lang="en-US" b="1" u="sng" dirty="0">
              <a:solidFill>
                <a:schemeClr val="bg2"/>
              </a:solidFill>
            </a:rPr>
            <a:t>European &amp; Global Alignment</a:t>
          </a:r>
          <a:endParaRPr lang="en-US" u="sng" dirty="0">
            <a:solidFill>
              <a:schemeClr val="bg2"/>
            </a:solidFill>
          </a:endParaRPr>
        </a:p>
      </dgm:t>
    </dgm:pt>
    <dgm:pt modelId="{57DFC1A6-096D-4AA7-9156-9DC02B5BF47B}" type="parTrans" cxnId="{453F59DB-1C70-4E3E-8254-2FE51392D526}">
      <dgm:prSet/>
      <dgm:spPr/>
      <dgm:t>
        <a:bodyPr/>
        <a:lstStyle/>
        <a:p>
          <a:endParaRPr lang="en-US"/>
        </a:p>
      </dgm:t>
    </dgm:pt>
    <dgm:pt modelId="{5D519B25-884A-43D2-A6E2-0EA672BD14F8}" type="sibTrans" cxnId="{453F59DB-1C70-4E3E-8254-2FE51392D526}">
      <dgm:prSet/>
      <dgm:spPr/>
      <dgm:t>
        <a:bodyPr/>
        <a:lstStyle/>
        <a:p>
          <a:endParaRPr lang="en-US"/>
        </a:p>
      </dgm:t>
    </dgm:pt>
    <dgm:pt modelId="{E8FBC186-B9A8-44CB-89B2-1ACD02B93C68}">
      <dgm:prSet phldrT="[Text]"/>
      <dgm:spPr/>
      <dgm:t>
        <a:bodyPr/>
        <a:lstStyle/>
        <a:p>
          <a:pPr>
            <a:buNone/>
          </a:pPr>
          <a:r>
            <a:rPr lang="en-US" b="1" dirty="0"/>
            <a:t>RoPower actively supports initiatives under </a:t>
          </a:r>
          <a:r>
            <a:rPr lang="en-US" b="1" dirty="0" err="1"/>
            <a:t>Nucleaeurope</a:t>
          </a:r>
          <a:r>
            <a:rPr lang="en-US" b="1" dirty="0"/>
            <a:t> and the European Commission SMR agenda, ensuring Romania’s leadership role within EU nuclear policy</a:t>
          </a:r>
          <a:endParaRPr lang="en-US" dirty="0"/>
        </a:p>
      </dgm:t>
    </dgm:pt>
    <dgm:pt modelId="{E0D1170A-9D2C-4F36-8ED8-6DDAE39396B2}" type="parTrans" cxnId="{A7CFB919-4F5F-4CA9-AAD7-5CFCCCCC3047}">
      <dgm:prSet/>
      <dgm:spPr/>
      <dgm:t>
        <a:bodyPr/>
        <a:lstStyle/>
        <a:p>
          <a:endParaRPr lang="en-US"/>
        </a:p>
      </dgm:t>
    </dgm:pt>
    <dgm:pt modelId="{CA5C61AC-AA37-43ED-8CDF-59A8BF14647E}" type="sibTrans" cxnId="{A7CFB919-4F5F-4CA9-AAD7-5CFCCCCC3047}">
      <dgm:prSet/>
      <dgm:spPr/>
      <dgm:t>
        <a:bodyPr/>
        <a:lstStyle/>
        <a:p>
          <a:endParaRPr lang="en-US"/>
        </a:p>
      </dgm:t>
    </dgm:pt>
    <dgm:pt modelId="{514F2066-1BD9-4B23-8713-5E6A0D99E1D6}">
      <dgm:prSet phldrT="[Text]"/>
      <dgm:spPr/>
      <dgm:t>
        <a:bodyPr/>
        <a:lstStyle/>
        <a:p>
          <a:pPr>
            <a:buNone/>
          </a:pPr>
          <a:r>
            <a:rPr lang="en-US" b="1" u="sng" dirty="0">
              <a:solidFill>
                <a:schemeClr val="bg2"/>
              </a:solidFill>
            </a:rPr>
            <a:t>Synergies with Other Projects</a:t>
          </a:r>
          <a:endParaRPr lang="en-US" u="sng" dirty="0">
            <a:solidFill>
              <a:schemeClr val="bg2"/>
            </a:solidFill>
          </a:endParaRPr>
        </a:p>
      </dgm:t>
    </dgm:pt>
    <dgm:pt modelId="{642B1C97-C699-49DB-A6D0-481FFE938E24}" type="parTrans" cxnId="{939CE65A-9F8E-42CE-A12A-21B407B952BB}">
      <dgm:prSet/>
      <dgm:spPr/>
      <dgm:t>
        <a:bodyPr/>
        <a:lstStyle/>
        <a:p>
          <a:endParaRPr lang="en-US"/>
        </a:p>
      </dgm:t>
    </dgm:pt>
    <dgm:pt modelId="{8B3DAB9C-5990-4CBD-ADD2-7686CE46547E}" type="sibTrans" cxnId="{939CE65A-9F8E-42CE-A12A-21B407B952BB}">
      <dgm:prSet/>
      <dgm:spPr/>
      <dgm:t>
        <a:bodyPr/>
        <a:lstStyle/>
        <a:p>
          <a:endParaRPr lang="en-US"/>
        </a:p>
      </dgm:t>
    </dgm:pt>
    <dgm:pt modelId="{962A92D7-EB5D-478C-A9BF-C64437E0B955}">
      <dgm:prSet phldrT="[Text]"/>
      <dgm:spPr/>
      <dgm:t>
        <a:bodyPr/>
        <a:lstStyle/>
        <a:p>
          <a:r>
            <a:rPr lang="en-US" dirty="0"/>
            <a:t>The SMR program is being correlated with other strategic projects, such as ALFRED (lead-cooled fast reactor demonstration) and the continued development of Cernavoda Units, ensuring complementarity and knowledge transfer</a:t>
          </a:r>
        </a:p>
      </dgm:t>
    </dgm:pt>
    <dgm:pt modelId="{0A9D65E8-8077-409C-97E0-2A78CFF6EC94}" type="parTrans" cxnId="{53201A8C-6B39-4328-9453-04AE814E974E}">
      <dgm:prSet/>
      <dgm:spPr/>
      <dgm:t>
        <a:bodyPr/>
        <a:lstStyle/>
        <a:p>
          <a:endParaRPr lang="en-US"/>
        </a:p>
      </dgm:t>
    </dgm:pt>
    <dgm:pt modelId="{FC16D959-7DAA-4283-AE7D-761C01E136A5}" type="sibTrans" cxnId="{53201A8C-6B39-4328-9453-04AE814E974E}">
      <dgm:prSet/>
      <dgm:spPr/>
      <dgm:t>
        <a:bodyPr/>
        <a:lstStyle/>
        <a:p>
          <a:endParaRPr lang="en-US"/>
        </a:p>
      </dgm:t>
    </dgm:pt>
    <dgm:pt modelId="{232702CF-954A-42A1-A616-42FD8554BD3D}">
      <dgm:prSet/>
      <dgm:spPr/>
      <dgm:t>
        <a:bodyPr/>
        <a:lstStyle/>
        <a:p>
          <a:r>
            <a:rPr lang="en-US" b="1" u="sng" dirty="0">
              <a:solidFill>
                <a:schemeClr val="bg2"/>
              </a:solidFill>
            </a:rPr>
            <a:t>Regulatory process</a:t>
          </a:r>
        </a:p>
      </dgm:t>
    </dgm:pt>
    <dgm:pt modelId="{9E75D36A-627C-4AA5-8F08-843681A53EB3}" type="parTrans" cxnId="{786210CA-D545-4D2D-9E36-9AFC55F69898}">
      <dgm:prSet/>
      <dgm:spPr/>
      <dgm:t>
        <a:bodyPr/>
        <a:lstStyle/>
        <a:p>
          <a:endParaRPr lang="en-US"/>
        </a:p>
      </dgm:t>
    </dgm:pt>
    <dgm:pt modelId="{D578F158-3969-4327-8076-DDA59EC351BF}" type="sibTrans" cxnId="{786210CA-D545-4D2D-9E36-9AFC55F69898}">
      <dgm:prSet/>
      <dgm:spPr/>
      <dgm:t>
        <a:bodyPr/>
        <a:lstStyle/>
        <a:p>
          <a:endParaRPr lang="en-US"/>
        </a:p>
      </dgm:t>
    </dgm:pt>
    <dgm:pt modelId="{831F7D4C-12E5-4EAE-B5A5-E6AAD701D110}">
      <dgm:prSet/>
      <dgm:spPr/>
      <dgm:t>
        <a:bodyPr/>
        <a:lstStyle/>
        <a:p>
          <a:r>
            <a:rPr lang="en-US" dirty="0"/>
            <a:t>Licensing work has officially started. Applications for design review and ISAR have been submitted, representing the first concrete steps toward regulatory approval</a:t>
          </a:r>
        </a:p>
      </dgm:t>
    </dgm:pt>
    <dgm:pt modelId="{52478D97-0089-4FDF-86DE-1B4B2C4FE637}" type="parTrans" cxnId="{CFBA0156-2F01-4506-BB33-98AA426ECE55}">
      <dgm:prSet/>
      <dgm:spPr/>
      <dgm:t>
        <a:bodyPr/>
        <a:lstStyle/>
        <a:p>
          <a:endParaRPr lang="en-US"/>
        </a:p>
      </dgm:t>
    </dgm:pt>
    <dgm:pt modelId="{4132F743-1278-473B-A608-2BA2A59CDC0D}" type="sibTrans" cxnId="{CFBA0156-2F01-4506-BB33-98AA426ECE55}">
      <dgm:prSet/>
      <dgm:spPr/>
      <dgm:t>
        <a:bodyPr/>
        <a:lstStyle/>
        <a:p>
          <a:endParaRPr lang="en-US"/>
        </a:p>
      </dgm:t>
    </dgm:pt>
    <dgm:pt modelId="{DEB3BFD2-4D40-4713-838E-9C8A951DDB64}" type="pres">
      <dgm:prSet presAssocID="{C2994D8F-4B54-4D61-AC4D-6243AACC0271}" presName="CompostProcess" presStyleCnt="0">
        <dgm:presLayoutVars>
          <dgm:dir/>
          <dgm:resizeHandles val="exact"/>
        </dgm:presLayoutVars>
      </dgm:prSet>
      <dgm:spPr/>
    </dgm:pt>
    <dgm:pt modelId="{D32DD641-F31B-40FE-9AB1-E5118C08AF0C}" type="pres">
      <dgm:prSet presAssocID="{C2994D8F-4B54-4D61-AC4D-6243AACC0271}" presName="arrow" presStyleLbl="bgShp" presStyleIdx="0" presStyleCnt="1"/>
      <dgm:spPr/>
    </dgm:pt>
    <dgm:pt modelId="{40A58546-5A36-4682-8DDF-7FCA609CAB97}" type="pres">
      <dgm:prSet presAssocID="{C2994D8F-4B54-4D61-AC4D-6243AACC0271}" presName="linearProcess" presStyleCnt="0"/>
      <dgm:spPr/>
    </dgm:pt>
    <dgm:pt modelId="{D7F99035-E125-4E43-A9F0-795543F63C1D}" type="pres">
      <dgm:prSet presAssocID="{9C9DBDCF-1A5C-4ADA-A2C1-8A6FA43C0AB2}" presName="textNode" presStyleLbl="node1" presStyleIdx="0" presStyleCnt="3">
        <dgm:presLayoutVars>
          <dgm:bulletEnabled val="1"/>
        </dgm:presLayoutVars>
      </dgm:prSet>
      <dgm:spPr/>
    </dgm:pt>
    <dgm:pt modelId="{B18BD6CE-0E71-4897-A419-50C9E7614F40}" type="pres">
      <dgm:prSet presAssocID="{5D519B25-884A-43D2-A6E2-0EA672BD14F8}" presName="sibTrans" presStyleCnt="0"/>
      <dgm:spPr/>
    </dgm:pt>
    <dgm:pt modelId="{5C911405-AAF3-4646-B26C-7A713EF25854}" type="pres">
      <dgm:prSet presAssocID="{514F2066-1BD9-4B23-8713-5E6A0D99E1D6}" presName="textNode" presStyleLbl="node1" presStyleIdx="1" presStyleCnt="3">
        <dgm:presLayoutVars>
          <dgm:bulletEnabled val="1"/>
        </dgm:presLayoutVars>
      </dgm:prSet>
      <dgm:spPr/>
    </dgm:pt>
    <dgm:pt modelId="{9145353F-E7C8-414F-A889-CB9C76C10D64}" type="pres">
      <dgm:prSet presAssocID="{8B3DAB9C-5990-4CBD-ADD2-7686CE46547E}" presName="sibTrans" presStyleCnt="0"/>
      <dgm:spPr/>
    </dgm:pt>
    <dgm:pt modelId="{89860C5F-EA0C-4770-AEC8-2B894FEE8D88}" type="pres">
      <dgm:prSet presAssocID="{232702CF-954A-42A1-A616-42FD8554BD3D}" presName="textNode" presStyleLbl="node1" presStyleIdx="2" presStyleCnt="3">
        <dgm:presLayoutVars>
          <dgm:bulletEnabled val="1"/>
        </dgm:presLayoutVars>
      </dgm:prSet>
      <dgm:spPr/>
    </dgm:pt>
  </dgm:ptLst>
  <dgm:cxnLst>
    <dgm:cxn modelId="{B350D303-E8D8-4139-9726-2126902D7419}" type="presOf" srcId="{962A92D7-EB5D-478C-A9BF-C64437E0B955}" destId="{5C911405-AAF3-4646-B26C-7A713EF25854}" srcOrd="0" destOrd="1" presId="urn:microsoft.com/office/officeart/2005/8/layout/hProcess9"/>
    <dgm:cxn modelId="{58E5BA0C-6C4F-4B23-BA54-73CD74D04B78}" type="presOf" srcId="{232702CF-954A-42A1-A616-42FD8554BD3D}" destId="{89860C5F-EA0C-4770-AEC8-2B894FEE8D88}" srcOrd="0" destOrd="0" presId="urn:microsoft.com/office/officeart/2005/8/layout/hProcess9"/>
    <dgm:cxn modelId="{A7CFB919-4F5F-4CA9-AAD7-5CFCCCCC3047}" srcId="{9C9DBDCF-1A5C-4ADA-A2C1-8A6FA43C0AB2}" destId="{E8FBC186-B9A8-44CB-89B2-1ACD02B93C68}" srcOrd="0" destOrd="0" parTransId="{E0D1170A-9D2C-4F36-8ED8-6DDAE39396B2}" sibTransId="{CA5C61AC-AA37-43ED-8CDF-59A8BF14647E}"/>
    <dgm:cxn modelId="{0D382A62-EA73-4562-9AA2-B669A7A2C786}" type="presOf" srcId="{E8FBC186-B9A8-44CB-89B2-1ACD02B93C68}" destId="{D7F99035-E125-4E43-A9F0-795543F63C1D}" srcOrd="0" destOrd="1" presId="urn:microsoft.com/office/officeart/2005/8/layout/hProcess9"/>
    <dgm:cxn modelId="{F86F9268-7233-4253-9503-33FDC513174D}" type="presOf" srcId="{C2994D8F-4B54-4D61-AC4D-6243AACC0271}" destId="{DEB3BFD2-4D40-4713-838E-9C8A951DDB64}" srcOrd="0" destOrd="0" presId="urn:microsoft.com/office/officeart/2005/8/layout/hProcess9"/>
    <dgm:cxn modelId="{77BBB974-FD87-48F0-8A47-5CE7BB8F97DC}" type="presOf" srcId="{514F2066-1BD9-4B23-8713-5E6A0D99E1D6}" destId="{5C911405-AAF3-4646-B26C-7A713EF25854}" srcOrd="0" destOrd="0" presId="urn:microsoft.com/office/officeart/2005/8/layout/hProcess9"/>
    <dgm:cxn modelId="{CFBA0156-2F01-4506-BB33-98AA426ECE55}" srcId="{232702CF-954A-42A1-A616-42FD8554BD3D}" destId="{831F7D4C-12E5-4EAE-B5A5-E6AAD701D110}" srcOrd="0" destOrd="0" parTransId="{52478D97-0089-4FDF-86DE-1B4B2C4FE637}" sibTransId="{4132F743-1278-473B-A608-2BA2A59CDC0D}"/>
    <dgm:cxn modelId="{939CE65A-9F8E-42CE-A12A-21B407B952BB}" srcId="{C2994D8F-4B54-4D61-AC4D-6243AACC0271}" destId="{514F2066-1BD9-4B23-8713-5E6A0D99E1D6}" srcOrd="1" destOrd="0" parTransId="{642B1C97-C699-49DB-A6D0-481FFE938E24}" sibTransId="{8B3DAB9C-5990-4CBD-ADD2-7686CE46547E}"/>
    <dgm:cxn modelId="{53201A8C-6B39-4328-9453-04AE814E974E}" srcId="{514F2066-1BD9-4B23-8713-5E6A0D99E1D6}" destId="{962A92D7-EB5D-478C-A9BF-C64437E0B955}" srcOrd="0" destOrd="0" parTransId="{0A9D65E8-8077-409C-97E0-2A78CFF6EC94}" sibTransId="{FC16D959-7DAA-4283-AE7D-761C01E136A5}"/>
    <dgm:cxn modelId="{1722089F-0EA7-4143-AC0C-CC465425542D}" type="presOf" srcId="{9C9DBDCF-1A5C-4ADA-A2C1-8A6FA43C0AB2}" destId="{D7F99035-E125-4E43-A9F0-795543F63C1D}" srcOrd="0" destOrd="0" presId="urn:microsoft.com/office/officeart/2005/8/layout/hProcess9"/>
    <dgm:cxn modelId="{D8CBC4AB-5A61-4BB0-9906-9DC825261831}" type="presOf" srcId="{831F7D4C-12E5-4EAE-B5A5-E6AAD701D110}" destId="{89860C5F-EA0C-4770-AEC8-2B894FEE8D88}" srcOrd="0" destOrd="1" presId="urn:microsoft.com/office/officeart/2005/8/layout/hProcess9"/>
    <dgm:cxn modelId="{786210CA-D545-4D2D-9E36-9AFC55F69898}" srcId="{C2994D8F-4B54-4D61-AC4D-6243AACC0271}" destId="{232702CF-954A-42A1-A616-42FD8554BD3D}" srcOrd="2" destOrd="0" parTransId="{9E75D36A-627C-4AA5-8F08-843681A53EB3}" sibTransId="{D578F158-3969-4327-8076-DDA59EC351BF}"/>
    <dgm:cxn modelId="{453F59DB-1C70-4E3E-8254-2FE51392D526}" srcId="{C2994D8F-4B54-4D61-AC4D-6243AACC0271}" destId="{9C9DBDCF-1A5C-4ADA-A2C1-8A6FA43C0AB2}" srcOrd="0" destOrd="0" parTransId="{57DFC1A6-096D-4AA7-9156-9DC02B5BF47B}" sibTransId="{5D519B25-884A-43D2-A6E2-0EA672BD14F8}"/>
    <dgm:cxn modelId="{087FB2AC-93DE-4170-BBD4-9E7299C25560}" type="presParOf" srcId="{DEB3BFD2-4D40-4713-838E-9C8A951DDB64}" destId="{D32DD641-F31B-40FE-9AB1-E5118C08AF0C}" srcOrd="0" destOrd="0" presId="urn:microsoft.com/office/officeart/2005/8/layout/hProcess9"/>
    <dgm:cxn modelId="{B2C19712-CC42-4D5A-BA52-D72F00C72CF6}" type="presParOf" srcId="{DEB3BFD2-4D40-4713-838E-9C8A951DDB64}" destId="{40A58546-5A36-4682-8DDF-7FCA609CAB97}" srcOrd="1" destOrd="0" presId="urn:microsoft.com/office/officeart/2005/8/layout/hProcess9"/>
    <dgm:cxn modelId="{E175C76B-FA02-45D0-B0BB-41351B594FFA}" type="presParOf" srcId="{40A58546-5A36-4682-8DDF-7FCA609CAB97}" destId="{D7F99035-E125-4E43-A9F0-795543F63C1D}" srcOrd="0" destOrd="0" presId="urn:microsoft.com/office/officeart/2005/8/layout/hProcess9"/>
    <dgm:cxn modelId="{077E1E5E-8DE3-4B82-BAF5-8A307770DAF2}" type="presParOf" srcId="{40A58546-5A36-4682-8DDF-7FCA609CAB97}" destId="{B18BD6CE-0E71-4897-A419-50C9E7614F40}" srcOrd="1" destOrd="0" presId="urn:microsoft.com/office/officeart/2005/8/layout/hProcess9"/>
    <dgm:cxn modelId="{00508092-E867-4FFC-9C2D-774E92D3C543}" type="presParOf" srcId="{40A58546-5A36-4682-8DDF-7FCA609CAB97}" destId="{5C911405-AAF3-4646-B26C-7A713EF25854}" srcOrd="2" destOrd="0" presId="urn:microsoft.com/office/officeart/2005/8/layout/hProcess9"/>
    <dgm:cxn modelId="{3BD7F070-2E74-4E76-8DBE-715A2A612CDB}" type="presParOf" srcId="{40A58546-5A36-4682-8DDF-7FCA609CAB97}" destId="{9145353F-E7C8-414F-A889-CB9C76C10D64}" srcOrd="3" destOrd="0" presId="urn:microsoft.com/office/officeart/2005/8/layout/hProcess9"/>
    <dgm:cxn modelId="{390D5C91-3967-4F01-8308-B784E5E0B665}" type="presParOf" srcId="{40A58546-5A36-4682-8DDF-7FCA609CAB97}" destId="{89860C5F-EA0C-4770-AEC8-2B894FEE8D8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62FFCD-C1E1-4B97-A37F-79940AA5302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D35797C-476E-4F8C-9043-5AE52B950637}">
      <dgm:prSet/>
      <dgm:spPr/>
      <dgm:t>
        <a:bodyPr/>
        <a:lstStyle/>
        <a:p>
          <a:r>
            <a:rPr lang="en-US" b="1" dirty="0">
              <a:solidFill>
                <a:schemeClr val="accent1">
                  <a:lumMod val="40000"/>
                  <a:lumOff val="60000"/>
                </a:schemeClr>
              </a:solidFill>
            </a:rPr>
            <a:t>Phase 1 - FEED Phase 1 – Completed  </a:t>
          </a:r>
          <a:endParaRPr lang="en-US" dirty="0">
            <a:solidFill>
              <a:schemeClr val="accent1">
                <a:lumMod val="40000"/>
                <a:lumOff val="60000"/>
              </a:schemeClr>
            </a:solidFill>
          </a:endParaRPr>
        </a:p>
      </dgm:t>
    </dgm:pt>
    <dgm:pt modelId="{F592D483-0E46-45A8-B90A-B5CB7DB3D722}" type="parTrans" cxnId="{2BFC33C6-78CE-416F-8D97-10B077A22C96}">
      <dgm:prSet/>
      <dgm:spPr/>
      <dgm:t>
        <a:bodyPr/>
        <a:lstStyle/>
        <a:p>
          <a:endParaRPr lang="en-US"/>
        </a:p>
      </dgm:t>
    </dgm:pt>
    <dgm:pt modelId="{8A004550-6C68-4090-A39B-E656F787BE12}" type="sibTrans" cxnId="{2BFC33C6-78CE-416F-8D97-10B077A22C96}">
      <dgm:prSet/>
      <dgm:spPr/>
      <dgm:t>
        <a:bodyPr/>
        <a:lstStyle/>
        <a:p>
          <a:endParaRPr lang="en-US"/>
        </a:p>
      </dgm:t>
    </dgm:pt>
    <dgm:pt modelId="{5736240D-2BCE-4BB6-BFB6-4F4AD3A92B59}">
      <dgm:prSet/>
      <dgm:spPr/>
      <dgm:t>
        <a:bodyPr/>
        <a:lstStyle/>
        <a:p>
          <a:r>
            <a:rPr lang="en-US" b="1"/>
            <a:t>Phase 2 - FEED Phase 2 ONGOING 14 months  starting September 2024</a:t>
          </a:r>
          <a:endParaRPr lang="en-US"/>
        </a:p>
      </dgm:t>
    </dgm:pt>
    <dgm:pt modelId="{33994BFC-3CC4-458D-B202-1585D89D5230}" type="parTrans" cxnId="{F4DE822D-521C-4692-BD0F-F3A55A6D791B}">
      <dgm:prSet/>
      <dgm:spPr/>
      <dgm:t>
        <a:bodyPr/>
        <a:lstStyle/>
        <a:p>
          <a:endParaRPr lang="en-US"/>
        </a:p>
      </dgm:t>
    </dgm:pt>
    <dgm:pt modelId="{F5A20E47-09A3-4706-8F54-CF860B1663A7}" type="sibTrans" cxnId="{F4DE822D-521C-4692-BD0F-F3A55A6D791B}">
      <dgm:prSet/>
      <dgm:spPr/>
      <dgm:t>
        <a:bodyPr/>
        <a:lstStyle/>
        <a:p>
          <a:endParaRPr lang="en-US"/>
        </a:p>
      </dgm:t>
    </dgm:pt>
    <dgm:pt modelId="{6A1BD062-E210-4F2B-9E62-646C24E369DC}">
      <dgm:prSet/>
      <dgm:spPr/>
      <dgm:t>
        <a:bodyPr/>
        <a:lstStyle/>
        <a:p>
          <a:r>
            <a:rPr lang="en-US" b="1" dirty="0">
              <a:solidFill>
                <a:schemeClr val="accent1">
                  <a:lumMod val="40000"/>
                  <a:lumOff val="60000"/>
                </a:schemeClr>
              </a:solidFill>
            </a:rPr>
            <a:t>Phase 3  Engineering, Initial Procurement Phase, Site Preparation </a:t>
          </a:r>
          <a:endParaRPr lang="en-US" dirty="0">
            <a:solidFill>
              <a:schemeClr val="accent1">
                <a:lumMod val="40000"/>
                <a:lumOff val="60000"/>
              </a:schemeClr>
            </a:solidFill>
          </a:endParaRPr>
        </a:p>
      </dgm:t>
    </dgm:pt>
    <dgm:pt modelId="{F2407B01-3673-4615-86E8-B9B89B00DD1F}" type="parTrans" cxnId="{1A6A941F-B687-4763-9FF4-D64A3F23ACF3}">
      <dgm:prSet/>
      <dgm:spPr/>
      <dgm:t>
        <a:bodyPr/>
        <a:lstStyle/>
        <a:p>
          <a:endParaRPr lang="en-US"/>
        </a:p>
      </dgm:t>
    </dgm:pt>
    <dgm:pt modelId="{3588E7A7-6A3B-481E-AAC1-98726FAF9896}" type="sibTrans" cxnId="{1A6A941F-B687-4763-9FF4-D64A3F23ACF3}">
      <dgm:prSet/>
      <dgm:spPr/>
      <dgm:t>
        <a:bodyPr/>
        <a:lstStyle/>
        <a:p>
          <a:endParaRPr lang="en-US"/>
        </a:p>
      </dgm:t>
    </dgm:pt>
    <dgm:pt modelId="{823C1BBA-BAF4-44F5-BFEE-F8F5937A89A3}">
      <dgm:prSet/>
      <dgm:spPr/>
      <dgm:t>
        <a:bodyPr/>
        <a:lstStyle/>
        <a:p>
          <a:r>
            <a:rPr lang="en-US" b="1"/>
            <a:t>Phase 4 - Construction </a:t>
          </a:r>
          <a:endParaRPr lang="en-US"/>
        </a:p>
      </dgm:t>
    </dgm:pt>
    <dgm:pt modelId="{E75A1533-0584-429B-A62D-8B7021BB1E13}" type="parTrans" cxnId="{69AE0F18-73FA-45C0-8F04-99EBA16B6465}">
      <dgm:prSet/>
      <dgm:spPr/>
      <dgm:t>
        <a:bodyPr/>
        <a:lstStyle/>
        <a:p>
          <a:endParaRPr lang="en-US"/>
        </a:p>
      </dgm:t>
    </dgm:pt>
    <dgm:pt modelId="{C46BEED3-38A5-43C2-ABA4-4422922B4A74}" type="sibTrans" cxnId="{69AE0F18-73FA-45C0-8F04-99EBA16B6465}">
      <dgm:prSet/>
      <dgm:spPr/>
      <dgm:t>
        <a:bodyPr/>
        <a:lstStyle/>
        <a:p>
          <a:endParaRPr lang="en-US"/>
        </a:p>
      </dgm:t>
    </dgm:pt>
    <dgm:pt modelId="{A65B69B0-3D30-4C94-A927-BCB54A87CEC4}">
      <dgm:prSet/>
      <dgm:spPr/>
      <dgm:t>
        <a:bodyPr/>
        <a:lstStyle/>
        <a:p>
          <a:r>
            <a:rPr lang="en-US" b="1" dirty="0">
              <a:solidFill>
                <a:schemeClr val="accent1">
                  <a:lumMod val="40000"/>
                  <a:lumOff val="60000"/>
                </a:schemeClr>
              </a:solidFill>
            </a:rPr>
            <a:t>Phase 5 - Commissioning </a:t>
          </a:r>
          <a:endParaRPr lang="en-US" dirty="0">
            <a:solidFill>
              <a:schemeClr val="accent1">
                <a:lumMod val="40000"/>
                <a:lumOff val="60000"/>
              </a:schemeClr>
            </a:solidFill>
          </a:endParaRPr>
        </a:p>
      </dgm:t>
    </dgm:pt>
    <dgm:pt modelId="{3C0C78B4-3708-4EF7-AE12-3564A4B6F553}" type="parTrans" cxnId="{9A68DE79-4A32-4498-99BF-5800D39CE5A1}">
      <dgm:prSet/>
      <dgm:spPr/>
      <dgm:t>
        <a:bodyPr/>
        <a:lstStyle/>
        <a:p>
          <a:endParaRPr lang="en-US"/>
        </a:p>
      </dgm:t>
    </dgm:pt>
    <dgm:pt modelId="{73CB9597-E2E4-4A37-A0A5-FD8080F6D0DD}" type="sibTrans" cxnId="{9A68DE79-4A32-4498-99BF-5800D39CE5A1}">
      <dgm:prSet/>
      <dgm:spPr/>
      <dgm:t>
        <a:bodyPr/>
        <a:lstStyle/>
        <a:p>
          <a:endParaRPr lang="en-US"/>
        </a:p>
      </dgm:t>
    </dgm:pt>
    <dgm:pt modelId="{1DA4DB20-53F0-4013-A46D-C61A282E40C2}">
      <dgm:prSet/>
      <dgm:spPr/>
      <dgm:t>
        <a:bodyPr/>
        <a:lstStyle/>
        <a:p>
          <a:r>
            <a:rPr lang="en-US" b="1" dirty="0"/>
            <a:t>Phase 6 - Commercial Operation 	</a:t>
          </a:r>
          <a:endParaRPr lang="en-US" dirty="0"/>
        </a:p>
      </dgm:t>
    </dgm:pt>
    <dgm:pt modelId="{9FE85EA5-ED7B-405A-B1F6-402083BA1B9B}" type="parTrans" cxnId="{D3C203A2-F54C-4FB3-8900-434B48E12B00}">
      <dgm:prSet/>
      <dgm:spPr/>
      <dgm:t>
        <a:bodyPr/>
        <a:lstStyle/>
        <a:p>
          <a:endParaRPr lang="en-US"/>
        </a:p>
      </dgm:t>
    </dgm:pt>
    <dgm:pt modelId="{474B9E23-B755-420B-8324-EE28372055D8}" type="sibTrans" cxnId="{D3C203A2-F54C-4FB3-8900-434B48E12B00}">
      <dgm:prSet/>
      <dgm:spPr/>
      <dgm:t>
        <a:bodyPr/>
        <a:lstStyle/>
        <a:p>
          <a:endParaRPr lang="en-US"/>
        </a:p>
      </dgm:t>
    </dgm:pt>
    <dgm:pt modelId="{2764BAE1-91AF-4836-B906-164717F978A2}" type="pres">
      <dgm:prSet presAssocID="{6862FFCD-C1E1-4B97-A37F-79940AA53026}" presName="Name0" presStyleCnt="0">
        <dgm:presLayoutVars>
          <dgm:dir/>
          <dgm:animLvl val="lvl"/>
          <dgm:resizeHandles val="exact"/>
        </dgm:presLayoutVars>
      </dgm:prSet>
      <dgm:spPr/>
    </dgm:pt>
    <dgm:pt modelId="{4849E313-21E1-47DE-911A-6146C75B351D}" type="pres">
      <dgm:prSet presAssocID="{1DA4DB20-53F0-4013-A46D-C61A282E40C2}" presName="boxAndChildren" presStyleCnt="0"/>
      <dgm:spPr/>
    </dgm:pt>
    <dgm:pt modelId="{9263D08C-3759-4920-A371-2AC80E029E1C}" type="pres">
      <dgm:prSet presAssocID="{1DA4DB20-53F0-4013-A46D-C61A282E40C2}" presName="parentTextBox" presStyleLbl="node1" presStyleIdx="0" presStyleCnt="6"/>
      <dgm:spPr/>
    </dgm:pt>
    <dgm:pt modelId="{F33067D4-C208-4A08-883E-A38247A5258A}" type="pres">
      <dgm:prSet presAssocID="{73CB9597-E2E4-4A37-A0A5-FD8080F6D0DD}" presName="sp" presStyleCnt="0"/>
      <dgm:spPr/>
    </dgm:pt>
    <dgm:pt modelId="{3AE1582D-9069-4BD7-A003-A4B1C797494D}" type="pres">
      <dgm:prSet presAssocID="{A65B69B0-3D30-4C94-A927-BCB54A87CEC4}" presName="arrowAndChildren" presStyleCnt="0"/>
      <dgm:spPr/>
    </dgm:pt>
    <dgm:pt modelId="{DD365D86-5567-4227-8D9F-25EBA117B67B}" type="pres">
      <dgm:prSet presAssocID="{A65B69B0-3D30-4C94-A927-BCB54A87CEC4}" presName="parentTextArrow" presStyleLbl="node1" presStyleIdx="1" presStyleCnt="6"/>
      <dgm:spPr/>
    </dgm:pt>
    <dgm:pt modelId="{9BD421E4-0169-414F-B02B-BC4EEE213CBA}" type="pres">
      <dgm:prSet presAssocID="{C46BEED3-38A5-43C2-ABA4-4422922B4A74}" presName="sp" presStyleCnt="0"/>
      <dgm:spPr/>
    </dgm:pt>
    <dgm:pt modelId="{AEA5F353-73E7-461E-B9FC-C575FF692560}" type="pres">
      <dgm:prSet presAssocID="{823C1BBA-BAF4-44F5-BFEE-F8F5937A89A3}" presName="arrowAndChildren" presStyleCnt="0"/>
      <dgm:spPr/>
    </dgm:pt>
    <dgm:pt modelId="{C9FA7C40-D643-4087-A20C-6A3C442A2131}" type="pres">
      <dgm:prSet presAssocID="{823C1BBA-BAF4-44F5-BFEE-F8F5937A89A3}" presName="parentTextArrow" presStyleLbl="node1" presStyleIdx="2" presStyleCnt="6"/>
      <dgm:spPr/>
    </dgm:pt>
    <dgm:pt modelId="{B84BCCD0-ED72-4846-AED1-D9D5F722B883}" type="pres">
      <dgm:prSet presAssocID="{3588E7A7-6A3B-481E-AAC1-98726FAF9896}" presName="sp" presStyleCnt="0"/>
      <dgm:spPr/>
    </dgm:pt>
    <dgm:pt modelId="{F1A3C611-D3A4-46EA-A8E1-C54AA1E2DE1D}" type="pres">
      <dgm:prSet presAssocID="{6A1BD062-E210-4F2B-9E62-646C24E369DC}" presName="arrowAndChildren" presStyleCnt="0"/>
      <dgm:spPr/>
    </dgm:pt>
    <dgm:pt modelId="{64B1990D-E362-4599-88B9-CAF21BE0F89F}" type="pres">
      <dgm:prSet presAssocID="{6A1BD062-E210-4F2B-9E62-646C24E369DC}" presName="parentTextArrow" presStyleLbl="node1" presStyleIdx="3" presStyleCnt="6"/>
      <dgm:spPr/>
    </dgm:pt>
    <dgm:pt modelId="{932EDA7A-C8F1-4464-90F4-C2A3B746378F}" type="pres">
      <dgm:prSet presAssocID="{F5A20E47-09A3-4706-8F54-CF860B1663A7}" presName="sp" presStyleCnt="0"/>
      <dgm:spPr/>
    </dgm:pt>
    <dgm:pt modelId="{EEACC2E2-DEF9-42DF-9B1B-BA08C84C2566}" type="pres">
      <dgm:prSet presAssocID="{5736240D-2BCE-4BB6-BFB6-4F4AD3A92B59}" presName="arrowAndChildren" presStyleCnt="0"/>
      <dgm:spPr/>
    </dgm:pt>
    <dgm:pt modelId="{410E2396-07F1-477C-8894-35B810B6CA76}" type="pres">
      <dgm:prSet presAssocID="{5736240D-2BCE-4BB6-BFB6-4F4AD3A92B59}" presName="parentTextArrow" presStyleLbl="node1" presStyleIdx="4" presStyleCnt="6"/>
      <dgm:spPr/>
    </dgm:pt>
    <dgm:pt modelId="{1D99C11D-89A1-4F49-A85A-847ED56DDEEE}" type="pres">
      <dgm:prSet presAssocID="{8A004550-6C68-4090-A39B-E656F787BE12}" presName="sp" presStyleCnt="0"/>
      <dgm:spPr/>
    </dgm:pt>
    <dgm:pt modelId="{CB0C2744-C2A5-499C-92F7-A9CEE29C2247}" type="pres">
      <dgm:prSet presAssocID="{FD35797C-476E-4F8C-9043-5AE52B950637}" presName="arrowAndChildren" presStyleCnt="0"/>
      <dgm:spPr/>
    </dgm:pt>
    <dgm:pt modelId="{5A219BDC-F135-4DEC-BFB7-94F2CE1379B6}" type="pres">
      <dgm:prSet presAssocID="{FD35797C-476E-4F8C-9043-5AE52B950637}" presName="parentTextArrow" presStyleLbl="node1" presStyleIdx="5" presStyleCnt="6"/>
      <dgm:spPr/>
    </dgm:pt>
  </dgm:ptLst>
  <dgm:cxnLst>
    <dgm:cxn modelId="{3F331401-706C-40E2-A339-6FE6EC150849}" type="presOf" srcId="{FD35797C-476E-4F8C-9043-5AE52B950637}" destId="{5A219BDC-F135-4DEC-BFB7-94F2CE1379B6}" srcOrd="0" destOrd="0" presId="urn:microsoft.com/office/officeart/2005/8/layout/process4"/>
    <dgm:cxn modelId="{57810A0A-B8EA-41F3-8BC7-48F0E432BAF8}" type="presOf" srcId="{6A1BD062-E210-4F2B-9E62-646C24E369DC}" destId="{64B1990D-E362-4599-88B9-CAF21BE0F89F}" srcOrd="0" destOrd="0" presId="urn:microsoft.com/office/officeart/2005/8/layout/process4"/>
    <dgm:cxn modelId="{69AE0F18-73FA-45C0-8F04-99EBA16B6465}" srcId="{6862FFCD-C1E1-4B97-A37F-79940AA53026}" destId="{823C1BBA-BAF4-44F5-BFEE-F8F5937A89A3}" srcOrd="3" destOrd="0" parTransId="{E75A1533-0584-429B-A62D-8B7021BB1E13}" sibTransId="{C46BEED3-38A5-43C2-ABA4-4422922B4A74}"/>
    <dgm:cxn modelId="{1A6A941F-B687-4763-9FF4-D64A3F23ACF3}" srcId="{6862FFCD-C1E1-4B97-A37F-79940AA53026}" destId="{6A1BD062-E210-4F2B-9E62-646C24E369DC}" srcOrd="2" destOrd="0" parTransId="{F2407B01-3673-4615-86E8-B9B89B00DD1F}" sibTransId="{3588E7A7-6A3B-481E-AAC1-98726FAF9896}"/>
    <dgm:cxn modelId="{34BA2524-5A50-4884-9B86-6B8664167883}" type="presOf" srcId="{1DA4DB20-53F0-4013-A46D-C61A282E40C2}" destId="{9263D08C-3759-4920-A371-2AC80E029E1C}" srcOrd="0" destOrd="0" presId="urn:microsoft.com/office/officeart/2005/8/layout/process4"/>
    <dgm:cxn modelId="{F4DE822D-521C-4692-BD0F-F3A55A6D791B}" srcId="{6862FFCD-C1E1-4B97-A37F-79940AA53026}" destId="{5736240D-2BCE-4BB6-BFB6-4F4AD3A92B59}" srcOrd="1" destOrd="0" parTransId="{33994BFC-3CC4-458D-B202-1585D89D5230}" sibTransId="{F5A20E47-09A3-4706-8F54-CF860B1663A7}"/>
    <dgm:cxn modelId="{CA89F62D-BBA3-450D-ACD0-D5F8F8E37E74}" type="presOf" srcId="{823C1BBA-BAF4-44F5-BFEE-F8F5937A89A3}" destId="{C9FA7C40-D643-4087-A20C-6A3C442A2131}" srcOrd="0" destOrd="0" presId="urn:microsoft.com/office/officeart/2005/8/layout/process4"/>
    <dgm:cxn modelId="{B7336454-85AB-4E0A-9A15-DE8B29E05053}" type="presOf" srcId="{6862FFCD-C1E1-4B97-A37F-79940AA53026}" destId="{2764BAE1-91AF-4836-B906-164717F978A2}" srcOrd="0" destOrd="0" presId="urn:microsoft.com/office/officeart/2005/8/layout/process4"/>
    <dgm:cxn modelId="{9A68DE79-4A32-4498-99BF-5800D39CE5A1}" srcId="{6862FFCD-C1E1-4B97-A37F-79940AA53026}" destId="{A65B69B0-3D30-4C94-A927-BCB54A87CEC4}" srcOrd="4" destOrd="0" parTransId="{3C0C78B4-3708-4EF7-AE12-3564A4B6F553}" sibTransId="{73CB9597-E2E4-4A37-A0A5-FD8080F6D0DD}"/>
    <dgm:cxn modelId="{E5B019A1-B538-4F0A-9E7B-F5D0FB3D34E2}" type="presOf" srcId="{A65B69B0-3D30-4C94-A927-BCB54A87CEC4}" destId="{DD365D86-5567-4227-8D9F-25EBA117B67B}" srcOrd="0" destOrd="0" presId="urn:microsoft.com/office/officeart/2005/8/layout/process4"/>
    <dgm:cxn modelId="{D3C203A2-F54C-4FB3-8900-434B48E12B00}" srcId="{6862FFCD-C1E1-4B97-A37F-79940AA53026}" destId="{1DA4DB20-53F0-4013-A46D-C61A282E40C2}" srcOrd="5" destOrd="0" parTransId="{9FE85EA5-ED7B-405A-B1F6-402083BA1B9B}" sibTransId="{474B9E23-B755-420B-8324-EE28372055D8}"/>
    <dgm:cxn modelId="{2BFC33C6-78CE-416F-8D97-10B077A22C96}" srcId="{6862FFCD-C1E1-4B97-A37F-79940AA53026}" destId="{FD35797C-476E-4F8C-9043-5AE52B950637}" srcOrd="0" destOrd="0" parTransId="{F592D483-0E46-45A8-B90A-B5CB7DB3D722}" sibTransId="{8A004550-6C68-4090-A39B-E656F787BE12}"/>
    <dgm:cxn modelId="{22A58AE0-B75A-4BAB-902D-12F989D20381}" type="presOf" srcId="{5736240D-2BCE-4BB6-BFB6-4F4AD3A92B59}" destId="{410E2396-07F1-477C-8894-35B810B6CA76}" srcOrd="0" destOrd="0" presId="urn:microsoft.com/office/officeart/2005/8/layout/process4"/>
    <dgm:cxn modelId="{DCC14B7B-987B-428D-8429-383DC351FE83}" type="presParOf" srcId="{2764BAE1-91AF-4836-B906-164717F978A2}" destId="{4849E313-21E1-47DE-911A-6146C75B351D}" srcOrd="0" destOrd="0" presId="urn:microsoft.com/office/officeart/2005/8/layout/process4"/>
    <dgm:cxn modelId="{5A679AF4-E79C-43BF-8A72-C68F292552B5}" type="presParOf" srcId="{4849E313-21E1-47DE-911A-6146C75B351D}" destId="{9263D08C-3759-4920-A371-2AC80E029E1C}" srcOrd="0" destOrd="0" presId="urn:microsoft.com/office/officeart/2005/8/layout/process4"/>
    <dgm:cxn modelId="{B3BA5925-E7DD-428E-914E-D993F13F1EFA}" type="presParOf" srcId="{2764BAE1-91AF-4836-B906-164717F978A2}" destId="{F33067D4-C208-4A08-883E-A38247A5258A}" srcOrd="1" destOrd="0" presId="urn:microsoft.com/office/officeart/2005/8/layout/process4"/>
    <dgm:cxn modelId="{9E702A99-29A9-4F7B-A82E-818234100AB4}" type="presParOf" srcId="{2764BAE1-91AF-4836-B906-164717F978A2}" destId="{3AE1582D-9069-4BD7-A003-A4B1C797494D}" srcOrd="2" destOrd="0" presId="urn:microsoft.com/office/officeart/2005/8/layout/process4"/>
    <dgm:cxn modelId="{D51D17E5-0BA9-4AA7-AF8A-84B1071A6D22}" type="presParOf" srcId="{3AE1582D-9069-4BD7-A003-A4B1C797494D}" destId="{DD365D86-5567-4227-8D9F-25EBA117B67B}" srcOrd="0" destOrd="0" presId="urn:microsoft.com/office/officeart/2005/8/layout/process4"/>
    <dgm:cxn modelId="{4EC4058C-3FAC-405C-8581-C655807ECCEF}" type="presParOf" srcId="{2764BAE1-91AF-4836-B906-164717F978A2}" destId="{9BD421E4-0169-414F-B02B-BC4EEE213CBA}" srcOrd="3" destOrd="0" presId="urn:microsoft.com/office/officeart/2005/8/layout/process4"/>
    <dgm:cxn modelId="{9CACCE46-B4A5-4B23-B32E-CCACB365932F}" type="presParOf" srcId="{2764BAE1-91AF-4836-B906-164717F978A2}" destId="{AEA5F353-73E7-461E-B9FC-C575FF692560}" srcOrd="4" destOrd="0" presId="urn:microsoft.com/office/officeart/2005/8/layout/process4"/>
    <dgm:cxn modelId="{A81FC9D2-1F44-4153-B6CA-E7A6C7A5BB11}" type="presParOf" srcId="{AEA5F353-73E7-461E-B9FC-C575FF692560}" destId="{C9FA7C40-D643-4087-A20C-6A3C442A2131}" srcOrd="0" destOrd="0" presId="urn:microsoft.com/office/officeart/2005/8/layout/process4"/>
    <dgm:cxn modelId="{4AD09CE7-EE15-4868-95CC-F744340BBE30}" type="presParOf" srcId="{2764BAE1-91AF-4836-B906-164717F978A2}" destId="{B84BCCD0-ED72-4846-AED1-D9D5F722B883}" srcOrd="5" destOrd="0" presId="urn:microsoft.com/office/officeart/2005/8/layout/process4"/>
    <dgm:cxn modelId="{A9983F3F-DAC8-4F95-AE62-2F9DCA766F05}" type="presParOf" srcId="{2764BAE1-91AF-4836-B906-164717F978A2}" destId="{F1A3C611-D3A4-46EA-A8E1-C54AA1E2DE1D}" srcOrd="6" destOrd="0" presId="urn:microsoft.com/office/officeart/2005/8/layout/process4"/>
    <dgm:cxn modelId="{45780329-7537-404E-8CC0-21FEC4976848}" type="presParOf" srcId="{F1A3C611-D3A4-46EA-A8E1-C54AA1E2DE1D}" destId="{64B1990D-E362-4599-88B9-CAF21BE0F89F}" srcOrd="0" destOrd="0" presId="urn:microsoft.com/office/officeart/2005/8/layout/process4"/>
    <dgm:cxn modelId="{D1234A03-38C8-4AD0-88B7-DB4FA1A4DB4C}" type="presParOf" srcId="{2764BAE1-91AF-4836-B906-164717F978A2}" destId="{932EDA7A-C8F1-4464-90F4-C2A3B746378F}" srcOrd="7" destOrd="0" presId="urn:microsoft.com/office/officeart/2005/8/layout/process4"/>
    <dgm:cxn modelId="{BEF1D2F1-6620-47AD-AFAC-7ECA8D19A9E3}" type="presParOf" srcId="{2764BAE1-91AF-4836-B906-164717F978A2}" destId="{EEACC2E2-DEF9-42DF-9B1B-BA08C84C2566}" srcOrd="8" destOrd="0" presId="urn:microsoft.com/office/officeart/2005/8/layout/process4"/>
    <dgm:cxn modelId="{FF0A8833-3B2E-4E10-8D6A-E11A2D3BFAB5}" type="presParOf" srcId="{EEACC2E2-DEF9-42DF-9B1B-BA08C84C2566}" destId="{410E2396-07F1-477C-8894-35B810B6CA76}" srcOrd="0" destOrd="0" presId="urn:microsoft.com/office/officeart/2005/8/layout/process4"/>
    <dgm:cxn modelId="{04C16DEC-8DE7-471B-BC41-350CC1CF6877}" type="presParOf" srcId="{2764BAE1-91AF-4836-B906-164717F978A2}" destId="{1D99C11D-89A1-4F49-A85A-847ED56DDEEE}" srcOrd="9" destOrd="0" presId="urn:microsoft.com/office/officeart/2005/8/layout/process4"/>
    <dgm:cxn modelId="{46201AB9-58BF-492A-B5AE-74AC0B61051D}" type="presParOf" srcId="{2764BAE1-91AF-4836-B906-164717F978A2}" destId="{CB0C2744-C2A5-499C-92F7-A9CEE29C2247}" srcOrd="10" destOrd="0" presId="urn:microsoft.com/office/officeart/2005/8/layout/process4"/>
    <dgm:cxn modelId="{C0748B1F-3363-416B-ACA4-C3B05CAAFF7D}" type="presParOf" srcId="{CB0C2744-C2A5-499C-92F7-A9CEE29C2247}" destId="{5A219BDC-F135-4DEC-BFB7-94F2CE1379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2EDFE8-31BF-47B4-9D92-039296F03FEF}"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5E0926E-0107-4FAC-BD76-C0EC7A0546E2}">
      <dgm:prSet/>
      <dgm:spPr/>
      <dgm:t>
        <a:bodyPr/>
        <a:lstStyle/>
        <a:p>
          <a:r>
            <a:rPr lang="en-US" b="1" dirty="0"/>
            <a:t>Accomplishments</a:t>
          </a:r>
          <a:endParaRPr lang="en-US" dirty="0"/>
        </a:p>
      </dgm:t>
    </dgm:pt>
    <dgm:pt modelId="{69321A09-0E9B-4681-ACD6-000E44FFE51B}" type="parTrans" cxnId="{299EFC34-1094-410B-AEEE-BD5E478D6839}">
      <dgm:prSet/>
      <dgm:spPr/>
      <dgm:t>
        <a:bodyPr/>
        <a:lstStyle/>
        <a:p>
          <a:endParaRPr lang="en-US"/>
        </a:p>
      </dgm:t>
    </dgm:pt>
    <dgm:pt modelId="{07634378-704E-48BA-A9CC-B5239F9753B9}" type="sibTrans" cxnId="{299EFC34-1094-410B-AEEE-BD5E478D6839}">
      <dgm:prSet/>
      <dgm:spPr/>
      <dgm:t>
        <a:bodyPr/>
        <a:lstStyle/>
        <a:p>
          <a:endParaRPr lang="en-US"/>
        </a:p>
      </dgm:t>
    </dgm:pt>
    <dgm:pt modelId="{00A94DCA-31D5-4D32-BE18-F777E6DE484A}">
      <dgm:prSet/>
      <dgm:spPr/>
      <dgm:t>
        <a:bodyPr/>
        <a:lstStyle/>
        <a:p>
          <a:r>
            <a:rPr lang="en-US" dirty="0"/>
            <a:t>Successfully completed </a:t>
          </a:r>
          <a:r>
            <a:rPr lang="en-US" b="1" dirty="0"/>
            <a:t>site-specific design adaptation</a:t>
          </a:r>
          <a:r>
            <a:rPr lang="en-US" dirty="0"/>
            <a:t>, proving that </a:t>
          </a:r>
          <a:r>
            <a:rPr lang="en-US" dirty="0" err="1"/>
            <a:t>Doicești</a:t>
          </a:r>
          <a:r>
            <a:rPr lang="en-US" dirty="0"/>
            <a:t> is a viable site for SMR deployment.</a:t>
          </a:r>
        </a:p>
      </dgm:t>
    </dgm:pt>
    <dgm:pt modelId="{C7DDDF89-AE71-49F3-BCF3-4CE08282D3C3}" type="parTrans" cxnId="{EA97401C-EA92-4534-B6C4-18AB13F2B572}">
      <dgm:prSet/>
      <dgm:spPr/>
      <dgm:t>
        <a:bodyPr/>
        <a:lstStyle/>
        <a:p>
          <a:endParaRPr lang="en-US"/>
        </a:p>
      </dgm:t>
    </dgm:pt>
    <dgm:pt modelId="{5936AFCE-94EC-4127-BFDC-52BB6288EE52}" type="sibTrans" cxnId="{EA97401C-EA92-4534-B6C4-18AB13F2B572}">
      <dgm:prSet/>
      <dgm:spPr/>
      <dgm:t>
        <a:bodyPr/>
        <a:lstStyle/>
        <a:p>
          <a:endParaRPr lang="en-US"/>
        </a:p>
      </dgm:t>
    </dgm:pt>
    <dgm:pt modelId="{7C11632B-217F-4382-A585-0E072102890C}">
      <dgm:prSet/>
      <dgm:spPr/>
      <dgm:t>
        <a:bodyPr/>
        <a:lstStyle/>
        <a:p>
          <a:r>
            <a:rPr lang="en-US"/>
            <a:t>Strengthened alignment with Romanian, European, and U.S. regulatory requirements.</a:t>
          </a:r>
        </a:p>
      </dgm:t>
    </dgm:pt>
    <dgm:pt modelId="{B97C814C-6FE0-4485-A8CF-0C5A5570EC4E}" type="parTrans" cxnId="{350F6E49-EE81-4395-8936-B2E2D4354E1A}">
      <dgm:prSet/>
      <dgm:spPr/>
      <dgm:t>
        <a:bodyPr/>
        <a:lstStyle/>
        <a:p>
          <a:endParaRPr lang="en-US"/>
        </a:p>
      </dgm:t>
    </dgm:pt>
    <dgm:pt modelId="{85487F18-30D8-4759-8876-2D8A006CCF0A}" type="sibTrans" cxnId="{350F6E49-EE81-4395-8936-B2E2D4354E1A}">
      <dgm:prSet/>
      <dgm:spPr/>
      <dgm:t>
        <a:bodyPr/>
        <a:lstStyle/>
        <a:p>
          <a:endParaRPr lang="en-US"/>
        </a:p>
      </dgm:t>
    </dgm:pt>
    <dgm:pt modelId="{B2C0DD1E-EF71-49E1-BEC5-B4CD8E78D3AD}">
      <dgm:prSet/>
      <dgm:spPr/>
      <dgm:t>
        <a:bodyPr/>
        <a:lstStyle/>
        <a:p>
          <a:r>
            <a:rPr lang="en-US"/>
            <a:t>Identified synergies with renewable integration and national grid modernization.</a:t>
          </a:r>
        </a:p>
      </dgm:t>
    </dgm:pt>
    <dgm:pt modelId="{B09CB035-3297-41D4-81A0-E54A6F7054E6}" type="parTrans" cxnId="{1DC1871C-C575-4218-9A85-B28E18AACC5F}">
      <dgm:prSet/>
      <dgm:spPr/>
      <dgm:t>
        <a:bodyPr/>
        <a:lstStyle/>
        <a:p>
          <a:endParaRPr lang="en-US"/>
        </a:p>
      </dgm:t>
    </dgm:pt>
    <dgm:pt modelId="{B03DD7FF-92E9-406D-84D2-22CFCFFDDF7F}" type="sibTrans" cxnId="{1DC1871C-C575-4218-9A85-B28E18AACC5F}">
      <dgm:prSet/>
      <dgm:spPr/>
      <dgm:t>
        <a:bodyPr/>
        <a:lstStyle/>
        <a:p>
          <a:endParaRPr lang="en-US"/>
        </a:p>
      </dgm:t>
    </dgm:pt>
    <dgm:pt modelId="{8B89FE06-DE6C-47D3-B1A6-5CFF1C229448}">
      <dgm:prSet/>
      <dgm:spPr/>
      <dgm:t>
        <a:bodyPr/>
        <a:lstStyle/>
        <a:p>
          <a:r>
            <a:rPr lang="en-US" b="1" dirty="0"/>
            <a:t>Key Lessons</a:t>
          </a:r>
          <a:endParaRPr lang="en-US" dirty="0"/>
        </a:p>
      </dgm:t>
    </dgm:pt>
    <dgm:pt modelId="{D3B91A42-32C5-4605-A31E-075D0AC671FE}" type="parTrans" cxnId="{94A8A04F-5EF0-4371-836B-0F2F186D7BCF}">
      <dgm:prSet/>
      <dgm:spPr/>
      <dgm:t>
        <a:bodyPr/>
        <a:lstStyle/>
        <a:p>
          <a:endParaRPr lang="en-US"/>
        </a:p>
      </dgm:t>
    </dgm:pt>
    <dgm:pt modelId="{ACF64C98-ADAB-4DB3-9298-21B29CCA3021}" type="sibTrans" cxnId="{94A8A04F-5EF0-4371-836B-0F2F186D7BCF}">
      <dgm:prSet/>
      <dgm:spPr/>
      <dgm:t>
        <a:bodyPr/>
        <a:lstStyle/>
        <a:p>
          <a:endParaRPr lang="en-US"/>
        </a:p>
      </dgm:t>
    </dgm:pt>
    <dgm:pt modelId="{EEFF9206-D7A6-4D74-A216-C880C2A5DB2B}">
      <dgm:prSet/>
      <dgm:spPr/>
      <dgm:t>
        <a:bodyPr/>
        <a:lstStyle/>
        <a:p>
          <a:r>
            <a:rPr lang="en-US" b="1"/>
            <a:t>Licensing Complexity</a:t>
          </a:r>
          <a:r>
            <a:rPr lang="en-US"/>
            <a:t>: Early engagement with regulators revealed the need for more detailed local safety case adaptation.</a:t>
          </a:r>
          <a:br>
            <a:rPr lang="en-US"/>
          </a:br>
          <a:r>
            <a:rPr lang="en-US"/>
            <a:t>→ </a:t>
          </a:r>
          <a:r>
            <a:rPr lang="en-US" i="1"/>
            <a:t>Action: Expanded cooperation with CNCAN (Romanian regulator) and IAEA to streamline approvals.</a:t>
          </a:r>
          <a:endParaRPr lang="en-US"/>
        </a:p>
      </dgm:t>
    </dgm:pt>
    <dgm:pt modelId="{D5E53A50-024E-413F-810F-B6737887A266}" type="parTrans" cxnId="{8392BDE1-49BF-4B49-9DA5-2F6D32F0019C}">
      <dgm:prSet/>
      <dgm:spPr/>
      <dgm:t>
        <a:bodyPr/>
        <a:lstStyle/>
        <a:p>
          <a:endParaRPr lang="en-US"/>
        </a:p>
      </dgm:t>
    </dgm:pt>
    <dgm:pt modelId="{9EDA106B-9855-4BED-A07F-C863BC2D3750}" type="sibTrans" cxnId="{8392BDE1-49BF-4B49-9DA5-2F6D32F0019C}">
      <dgm:prSet/>
      <dgm:spPr/>
      <dgm:t>
        <a:bodyPr/>
        <a:lstStyle/>
        <a:p>
          <a:endParaRPr lang="en-US"/>
        </a:p>
      </dgm:t>
    </dgm:pt>
    <dgm:pt modelId="{7C8C5674-BAFD-49CD-8AC9-88A1DACF1CE2}">
      <dgm:prSet/>
      <dgm:spPr/>
      <dgm:t>
        <a:bodyPr/>
        <a:lstStyle/>
        <a:p>
          <a:r>
            <a:rPr lang="en-US" b="1"/>
            <a:t>Supply Chain Gaps</a:t>
          </a:r>
          <a:r>
            <a:rPr lang="en-US"/>
            <a:t>: Mapping showed areas where Romanian industry needs targeted investment (e.g., nuclear-grade manufacturing, cybersecurity, etc).</a:t>
          </a:r>
          <a:br>
            <a:rPr lang="en-US"/>
          </a:br>
          <a:r>
            <a:rPr lang="en-US"/>
            <a:t>→ </a:t>
          </a:r>
          <a:r>
            <a:rPr lang="en-US" i="1"/>
            <a:t>Action: Training programs and partnerships with local companies launched.</a:t>
          </a:r>
          <a:endParaRPr lang="en-US"/>
        </a:p>
      </dgm:t>
    </dgm:pt>
    <dgm:pt modelId="{6B7E12A3-4596-44E0-AB63-FCF067DCB69A}" type="parTrans" cxnId="{567B33BF-52A3-4ED3-8016-ED58A1D7BC81}">
      <dgm:prSet/>
      <dgm:spPr/>
      <dgm:t>
        <a:bodyPr/>
        <a:lstStyle/>
        <a:p>
          <a:endParaRPr lang="en-US"/>
        </a:p>
      </dgm:t>
    </dgm:pt>
    <dgm:pt modelId="{A323BF6D-3014-4BF9-816A-C73FE52582A4}" type="sibTrans" cxnId="{567B33BF-52A3-4ED3-8016-ED58A1D7BC81}">
      <dgm:prSet/>
      <dgm:spPr/>
      <dgm:t>
        <a:bodyPr/>
        <a:lstStyle/>
        <a:p>
          <a:endParaRPr lang="en-US"/>
        </a:p>
      </dgm:t>
    </dgm:pt>
    <dgm:pt modelId="{C7ED6310-3EBE-4ADF-9BA6-F4D906D97C7F}">
      <dgm:prSet/>
      <dgm:spPr/>
      <dgm:t>
        <a:bodyPr/>
        <a:lstStyle/>
        <a:p>
          <a:r>
            <a:rPr lang="en-US" b="1"/>
            <a:t>Community Engagement</a:t>
          </a:r>
          <a:r>
            <a:rPr lang="en-US"/>
            <a:t>: Initial consultations highlighted public curiosity but also the need for more proactive communication on safety and socio-economic benefits.</a:t>
          </a:r>
          <a:br>
            <a:rPr lang="en-US"/>
          </a:br>
          <a:r>
            <a:rPr lang="en-US"/>
            <a:t>→ </a:t>
          </a:r>
          <a:r>
            <a:rPr lang="en-US" i="1"/>
            <a:t>Action: Enhanced outreach and educational initiatives in Doicești and beyond.</a:t>
          </a:r>
          <a:endParaRPr lang="en-US"/>
        </a:p>
      </dgm:t>
    </dgm:pt>
    <dgm:pt modelId="{4E120D08-FB52-4160-8DD3-42ED0DC1E5E8}" type="parTrans" cxnId="{99D9F5E5-6DB0-4AA5-A813-1E5FD44E5D28}">
      <dgm:prSet/>
      <dgm:spPr/>
      <dgm:t>
        <a:bodyPr/>
        <a:lstStyle/>
        <a:p>
          <a:endParaRPr lang="en-US"/>
        </a:p>
      </dgm:t>
    </dgm:pt>
    <dgm:pt modelId="{777BAC71-0D85-435A-BFFD-06BEC834FA70}" type="sibTrans" cxnId="{99D9F5E5-6DB0-4AA5-A813-1E5FD44E5D28}">
      <dgm:prSet/>
      <dgm:spPr/>
      <dgm:t>
        <a:bodyPr/>
        <a:lstStyle/>
        <a:p>
          <a:endParaRPr lang="en-US"/>
        </a:p>
      </dgm:t>
    </dgm:pt>
    <dgm:pt modelId="{6F9B7DD6-C40E-49F6-B716-40B51DA6DE17}">
      <dgm:prSet/>
      <dgm:spPr/>
      <dgm:t>
        <a:bodyPr/>
        <a:lstStyle/>
        <a:p>
          <a:r>
            <a:rPr lang="en-US" b="1"/>
            <a:t>Integration Challenges</a:t>
          </a:r>
          <a:r>
            <a:rPr lang="en-US"/>
            <a:t>: Combining nuclear baseload with renewables requires advanced digital control and grid balancing.</a:t>
          </a:r>
          <a:br>
            <a:rPr lang="en-US"/>
          </a:br>
          <a:r>
            <a:rPr lang="en-US"/>
            <a:t>→ </a:t>
          </a:r>
          <a:r>
            <a:rPr lang="en-US" i="1"/>
            <a:t>Action: Collaboration with E-INFRA to test hybrid system operations early.</a:t>
          </a:r>
          <a:endParaRPr lang="en-US"/>
        </a:p>
      </dgm:t>
    </dgm:pt>
    <dgm:pt modelId="{EAE2ECB8-E518-4D70-8E71-B6950412DDDE}" type="parTrans" cxnId="{0DE47249-C98E-4D1C-AA07-3AA0D9C519CC}">
      <dgm:prSet/>
      <dgm:spPr/>
      <dgm:t>
        <a:bodyPr/>
        <a:lstStyle/>
        <a:p>
          <a:endParaRPr lang="en-US"/>
        </a:p>
      </dgm:t>
    </dgm:pt>
    <dgm:pt modelId="{691B6800-7C38-4052-BD54-E6C6441E4450}" type="sibTrans" cxnId="{0DE47249-C98E-4D1C-AA07-3AA0D9C519CC}">
      <dgm:prSet/>
      <dgm:spPr/>
      <dgm:t>
        <a:bodyPr/>
        <a:lstStyle/>
        <a:p>
          <a:endParaRPr lang="en-US"/>
        </a:p>
      </dgm:t>
    </dgm:pt>
    <dgm:pt modelId="{8EC80C3C-EE3C-4BC6-8F84-DEFE98BCE102}" type="pres">
      <dgm:prSet presAssocID="{072EDFE8-31BF-47B4-9D92-039296F03FEF}" presName="Name0" presStyleCnt="0">
        <dgm:presLayoutVars>
          <dgm:chPref val="1"/>
          <dgm:dir/>
          <dgm:animOne val="branch"/>
          <dgm:animLvl val="lvl"/>
          <dgm:resizeHandles/>
        </dgm:presLayoutVars>
      </dgm:prSet>
      <dgm:spPr/>
    </dgm:pt>
    <dgm:pt modelId="{99F00AB9-A6E9-46EF-B5A8-70E3DDC70ED4}" type="pres">
      <dgm:prSet presAssocID="{95E0926E-0107-4FAC-BD76-C0EC7A0546E2}" presName="vertOne" presStyleCnt="0"/>
      <dgm:spPr/>
    </dgm:pt>
    <dgm:pt modelId="{F0EE993C-C89C-4C60-A8DF-25D551E5997B}" type="pres">
      <dgm:prSet presAssocID="{95E0926E-0107-4FAC-BD76-C0EC7A0546E2}" presName="txOne" presStyleLbl="node0" presStyleIdx="0" presStyleCnt="2">
        <dgm:presLayoutVars>
          <dgm:chPref val="3"/>
        </dgm:presLayoutVars>
      </dgm:prSet>
      <dgm:spPr/>
    </dgm:pt>
    <dgm:pt modelId="{088D01B2-A34E-4804-B850-34717C4273B4}" type="pres">
      <dgm:prSet presAssocID="{95E0926E-0107-4FAC-BD76-C0EC7A0546E2}" presName="parTransOne" presStyleCnt="0"/>
      <dgm:spPr/>
    </dgm:pt>
    <dgm:pt modelId="{479B6D36-1BE4-4931-99DA-966EAE11D767}" type="pres">
      <dgm:prSet presAssocID="{95E0926E-0107-4FAC-BD76-C0EC7A0546E2}" presName="horzOne" presStyleCnt="0"/>
      <dgm:spPr/>
    </dgm:pt>
    <dgm:pt modelId="{8CAC192F-4C85-482D-9B2C-2ABE74D3FBF5}" type="pres">
      <dgm:prSet presAssocID="{00A94DCA-31D5-4D32-BE18-F777E6DE484A}" presName="vertTwo" presStyleCnt="0"/>
      <dgm:spPr/>
    </dgm:pt>
    <dgm:pt modelId="{61D086F6-0D74-4070-9243-0A42D7950C08}" type="pres">
      <dgm:prSet presAssocID="{00A94DCA-31D5-4D32-BE18-F777E6DE484A}" presName="txTwo" presStyleLbl="node2" presStyleIdx="0" presStyleCnt="7">
        <dgm:presLayoutVars>
          <dgm:chPref val="3"/>
        </dgm:presLayoutVars>
      </dgm:prSet>
      <dgm:spPr/>
    </dgm:pt>
    <dgm:pt modelId="{4327DDB7-31A9-4A1D-A84D-0CA610A5F20E}" type="pres">
      <dgm:prSet presAssocID="{00A94DCA-31D5-4D32-BE18-F777E6DE484A}" presName="horzTwo" presStyleCnt="0"/>
      <dgm:spPr/>
    </dgm:pt>
    <dgm:pt modelId="{80040C3A-EA1E-40E8-915A-F1E2BBF162CF}" type="pres">
      <dgm:prSet presAssocID="{5936AFCE-94EC-4127-BFDC-52BB6288EE52}" presName="sibSpaceTwo" presStyleCnt="0"/>
      <dgm:spPr/>
    </dgm:pt>
    <dgm:pt modelId="{65CEB648-3281-4EA1-B33B-B653144FF3E0}" type="pres">
      <dgm:prSet presAssocID="{7C11632B-217F-4382-A585-0E072102890C}" presName="vertTwo" presStyleCnt="0"/>
      <dgm:spPr/>
    </dgm:pt>
    <dgm:pt modelId="{D8B3D86A-A2D8-46E2-BB27-B49FE03D3177}" type="pres">
      <dgm:prSet presAssocID="{7C11632B-217F-4382-A585-0E072102890C}" presName="txTwo" presStyleLbl="node2" presStyleIdx="1" presStyleCnt="7">
        <dgm:presLayoutVars>
          <dgm:chPref val="3"/>
        </dgm:presLayoutVars>
      </dgm:prSet>
      <dgm:spPr/>
    </dgm:pt>
    <dgm:pt modelId="{6254ED60-5CD0-47A3-8E40-B0757783B4F6}" type="pres">
      <dgm:prSet presAssocID="{7C11632B-217F-4382-A585-0E072102890C}" presName="horzTwo" presStyleCnt="0"/>
      <dgm:spPr/>
    </dgm:pt>
    <dgm:pt modelId="{64253D86-C82A-4177-8158-FC5CFFF52B69}" type="pres">
      <dgm:prSet presAssocID="{85487F18-30D8-4759-8876-2D8A006CCF0A}" presName="sibSpaceTwo" presStyleCnt="0"/>
      <dgm:spPr/>
    </dgm:pt>
    <dgm:pt modelId="{D0A2036F-AD69-4BA1-934A-EC5958B61482}" type="pres">
      <dgm:prSet presAssocID="{B2C0DD1E-EF71-49E1-BEC5-B4CD8E78D3AD}" presName="vertTwo" presStyleCnt="0"/>
      <dgm:spPr/>
    </dgm:pt>
    <dgm:pt modelId="{83BF0F99-FAA2-4365-AE46-98687C3E6BB6}" type="pres">
      <dgm:prSet presAssocID="{B2C0DD1E-EF71-49E1-BEC5-B4CD8E78D3AD}" presName="txTwo" presStyleLbl="node2" presStyleIdx="2" presStyleCnt="7" custLinFactNeighborX="665" custLinFactNeighborY="-11566">
        <dgm:presLayoutVars>
          <dgm:chPref val="3"/>
        </dgm:presLayoutVars>
      </dgm:prSet>
      <dgm:spPr/>
    </dgm:pt>
    <dgm:pt modelId="{FAB18F50-11ED-42B6-849A-54F5737F40C6}" type="pres">
      <dgm:prSet presAssocID="{B2C0DD1E-EF71-49E1-BEC5-B4CD8E78D3AD}" presName="horzTwo" presStyleCnt="0"/>
      <dgm:spPr/>
    </dgm:pt>
    <dgm:pt modelId="{7FD4DEF6-8EC2-4EF7-B93A-8234C4FE9013}" type="pres">
      <dgm:prSet presAssocID="{07634378-704E-48BA-A9CC-B5239F9753B9}" presName="sibSpaceOne" presStyleCnt="0"/>
      <dgm:spPr/>
    </dgm:pt>
    <dgm:pt modelId="{7C8A6F07-A4D9-4BD2-8536-BF5BBAC3CFEB}" type="pres">
      <dgm:prSet presAssocID="{8B89FE06-DE6C-47D3-B1A6-5CFF1C229448}" presName="vertOne" presStyleCnt="0"/>
      <dgm:spPr/>
    </dgm:pt>
    <dgm:pt modelId="{C5E873BB-9DBC-47BB-80AB-FBEF29F2FE5E}" type="pres">
      <dgm:prSet presAssocID="{8B89FE06-DE6C-47D3-B1A6-5CFF1C229448}" presName="txOne" presStyleLbl="node0" presStyleIdx="1" presStyleCnt="2">
        <dgm:presLayoutVars>
          <dgm:chPref val="3"/>
        </dgm:presLayoutVars>
      </dgm:prSet>
      <dgm:spPr/>
    </dgm:pt>
    <dgm:pt modelId="{62C81E83-8A2B-4D94-8F1F-6AA632DB33CD}" type="pres">
      <dgm:prSet presAssocID="{8B89FE06-DE6C-47D3-B1A6-5CFF1C229448}" presName="parTransOne" presStyleCnt="0"/>
      <dgm:spPr/>
    </dgm:pt>
    <dgm:pt modelId="{0E7F9E5E-F3C3-4F6B-98F5-37E94BC197CB}" type="pres">
      <dgm:prSet presAssocID="{8B89FE06-DE6C-47D3-B1A6-5CFF1C229448}" presName="horzOne" presStyleCnt="0"/>
      <dgm:spPr/>
    </dgm:pt>
    <dgm:pt modelId="{DAF12E36-15BC-46C5-8585-10B45B73FD95}" type="pres">
      <dgm:prSet presAssocID="{EEFF9206-D7A6-4D74-A216-C880C2A5DB2B}" presName="vertTwo" presStyleCnt="0"/>
      <dgm:spPr/>
    </dgm:pt>
    <dgm:pt modelId="{7D79C441-3C4B-4063-8F29-8847D748252D}" type="pres">
      <dgm:prSet presAssocID="{EEFF9206-D7A6-4D74-A216-C880C2A5DB2B}" presName="txTwo" presStyleLbl="node2" presStyleIdx="3" presStyleCnt="7">
        <dgm:presLayoutVars>
          <dgm:chPref val="3"/>
        </dgm:presLayoutVars>
      </dgm:prSet>
      <dgm:spPr/>
    </dgm:pt>
    <dgm:pt modelId="{ADDC5F67-5765-416A-98DD-FBAF96756A2C}" type="pres">
      <dgm:prSet presAssocID="{EEFF9206-D7A6-4D74-A216-C880C2A5DB2B}" presName="horzTwo" presStyleCnt="0"/>
      <dgm:spPr/>
    </dgm:pt>
    <dgm:pt modelId="{D0DE02F1-0843-4A83-B314-B4F5285C9792}" type="pres">
      <dgm:prSet presAssocID="{9EDA106B-9855-4BED-A07F-C863BC2D3750}" presName="sibSpaceTwo" presStyleCnt="0"/>
      <dgm:spPr/>
    </dgm:pt>
    <dgm:pt modelId="{B96EB80C-D1AC-49D6-A76C-D8D74C3E624C}" type="pres">
      <dgm:prSet presAssocID="{7C8C5674-BAFD-49CD-8AC9-88A1DACF1CE2}" presName="vertTwo" presStyleCnt="0"/>
      <dgm:spPr/>
    </dgm:pt>
    <dgm:pt modelId="{06B093C0-001F-429E-8E20-8F7279F6D12A}" type="pres">
      <dgm:prSet presAssocID="{7C8C5674-BAFD-49CD-8AC9-88A1DACF1CE2}" presName="txTwo" presStyleLbl="node2" presStyleIdx="4" presStyleCnt="7">
        <dgm:presLayoutVars>
          <dgm:chPref val="3"/>
        </dgm:presLayoutVars>
      </dgm:prSet>
      <dgm:spPr/>
    </dgm:pt>
    <dgm:pt modelId="{73341A82-8CA9-4B60-9CCA-8319AD9A5885}" type="pres">
      <dgm:prSet presAssocID="{7C8C5674-BAFD-49CD-8AC9-88A1DACF1CE2}" presName="horzTwo" presStyleCnt="0"/>
      <dgm:spPr/>
    </dgm:pt>
    <dgm:pt modelId="{D2F7E083-FC4B-46C9-AE35-04B40F01BB1F}" type="pres">
      <dgm:prSet presAssocID="{A323BF6D-3014-4BF9-816A-C73FE52582A4}" presName="sibSpaceTwo" presStyleCnt="0"/>
      <dgm:spPr/>
    </dgm:pt>
    <dgm:pt modelId="{D01F396A-F27C-4F7E-9615-44B2230135E5}" type="pres">
      <dgm:prSet presAssocID="{C7ED6310-3EBE-4ADF-9BA6-F4D906D97C7F}" presName="vertTwo" presStyleCnt="0"/>
      <dgm:spPr/>
    </dgm:pt>
    <dgm:pt modelId="{47D98828-5464-4375-8A26-D793DEAD2C36}" type="pres">
      <dgm:prSet presAssocID="{C7ED6310-3EBE-4ADF-9BA6-F4D906D97C7F}" presName="txTwo" presStyleLbl="node2" presStyleIdx="5" presStyleCnt="7">
        <dgm:presLayoutVars>
          <dgm:chPref val="3"/>
        </dgm:presLayoutVars>
      </dgm:prSet>
      <dgm:spPr/>
    </dgm:pt>
    <dgm:pt modelId="{8CCE4723-CBE9-438D-A0CB-C5318D5EE76E}" type="pres">
      <dgm:prSet presAssocID="{C7ED6310-3EBE-4ADF-9BA6-F4D906D97C7F}" presName="horzTwo" presStyleCnt="0"/>
      <dgm:spPr/>
    </dgm:pt>
    <dgm:pt modelId="{DB4DCDA8-B965-4C06-9241-01771AFAB5D3}" type="pres">
      <dgm:prSet presAssocID="{777BAC71-0D85-435A-BFFD-06BEC834FA70}" presName="sibSpaceTwo" presStyleCnt="0"/>
      <dgm:spPr/>
    </dgm:pt>
    <dgm:pt modelId="{C649E0BC-5B15-41EC-A18B-36971458F80A}" type="pres">
      <dgm:prSet presAssocID="{6F9B7DD6-C40E-49F6-B716-40B51DA6DE17}" presName="vertTwo" presStyleCnt="0"/>
      <dgm:spPr/>
    </dgm:pt>
    <dgm:pt modelId="{0960BE0D-8B82-4172-9F2A-72D69949A07A}" type="pres">
      <dgm:prSet presAssocID="{6F9B7DD6-C40E-49F6-B716-40B51DA6DE17}" presName="txTwo" presStyleLbl="node2" presStyleIdx="6" presStyleCnt="7">
        <dgm:presLayoutVars>
          <dgm:chPref val="3"/>
        </dgm:presLayoutVars>
      </dgm:prSet>
      <dgm:spPr/>
    </dgm:pt>
    <dgm:pt modelId="{8EC9B64E-6709-4C66-839E-07F0C1C0DA11}" type="pres">
      <dgm:prSet presAssocID="{6F9B7DD6-C40E-49F6-B716-40B51DA6DE17}" presName="horzTwo" presStyleCnt="0"/>
      <dgm:spPr/>
    </dgm:pt>
  </dgm:ptLst>
  <dgm:cxnLst>
    <dgm:cxn modelId="{E64F4901-2355-4DB3-AF38-BEFB2475378C}" type="presOf" srcId="{95E0926E-0107-4FAC-BD76-C0EC7A0546E2}" destId="{F0EE993C-C89C-4C60-A8DF-25D551E5997B}" srcOrd="0" destOrd="0" presId="urn:microsoft.com/office/officeart/2005/8/layout/architecture"/>
    <dgm:cxn modelId="{1BE1A80D-698E-439E-857A-2C573F367FBE}" type="presOf" srcId="{B2C0DD1E-EF71-49E1-BEC5-B4CD8E78D3AD}" destId="{83BF0F99-FAA2-4365-AE46-98687C3E6BB6}" srcOrd="0" destOrd="0" presId="urn:microsoft.com/office/officeart/2005/8/layout/architecture"/>
    <dgm:cxn modelId="{EA97401C-EA92-4534-B6C4-18AB13F2B572}" srcId="{95E0926E-0107-4FAC-BD76-C0EC7A0546E2}" destId="{00A94DCA-31D5-4D32-BE18-F777E6DE484A}" srcOrd="0" destOrd="0" parTransId="{C7DDDF89-AE71-49F3-BCF3-4CE08282D3C3}" sibTransId="{5936AFCE-94EC-4127-BFDC-52BB6288EE52}"/>
    <dgm:cxn modelId="{1DC1871C-C575-4218-9A85-B28E18AACC5F}" srcId="{95E0926E-0107-4FAC-BD76-C0EC7A0546E2}" destId="{B2C0DD1E-EF71-49E1-BEC5-B4CD8E78D3AD}" srcOrd="2" destOrd="0" parTransId="{B09CB035-3297-41D4-81A0-E54A6F7054E6}" sibTransId="{B03DD7FF-92E9-406D-84D2-22CFCFFDDF7F}"/>
    <dgm:cxn modelId="{299EFC34-1094-410B-AEEE-BD5E478D6839}" srcId="{072EDFE8-31BF-47B4-9D92-039296F03FEF}" destId="{95E0926E-0107-4FAC-BD76-C0EC7A0546E2}" srcOrd="0" destOrd="0" parTransId="{69321A09-0E9B-4681-ACD6-000E44FFE51B}" sibTransId="{07634378-704E-48BA-A9CC-B5239F9753B9}"/>
    <dgm:cxn modelId="{350F6E49-EE81-4395-8936-B2E2D4354E1A}" srcId="{95E0926E-0107-4FAC-BD76-C0EC7A0546E2}" destId="{7C11632B-217F-4382-A585-0E072102890C}" srcOrd="1" destOrd="0" parTransId="{B97C814C-6FE0-4485-A8CF-0C5A5570EC4E}" sibTransId="{85487F18-30D8-4759-8876-2D8A006CCF0A}"/>
    <dgm:cxn modelId="{0DE47249-C98E-4D1C-AA07-3AA0D9C519CC}" srcId="{8B89FE06-DE6C-47D3-B1A6-5CFF1C229448}" destId="{6F9B7DD6-C40E-49F6-B716-40B51DA6DE17}" srcOrd="3" destOrd="0" parTransId="{EAE2ECB8-E518-4D70-8E71-B6950412DDDE}" sibTransId="{691B6800-7C38-4052-BD54-E6C6441E4450}"/>
    <dgm:cxn modelId="{0A29D16D-1961-45CD-A7C9-1C368C1B222D}" type="presOf" srcId="{6F9B7DD6-C40E-49F6-B716-40B51DA6DE17}" destId="{0960BE0D-8B82-4172-9F2A-72D69949A07A}" srcOrd="0" destOrd="0" presId="urn:microsoft.com/office/officeart/2005/8/layout/architecture"/>
    <dgm:cxn modelId="{94A8A04F-5EF0-4371-836B-0F2F186D7BCF}" srcId="{072EDFE8-31BF-47B4-9D92-039296F03FEF}" destId="{8B89FE06-DE6C-47D3-B1A6-5CFF1C229448}" srcOrd="1" destOrd="0" parTransId="{D3B91A42-32C5-4605-A31E-075D0AC671FE}" sibTransId="{ACF64C98-ADAB-4DB3-9298-21B29CCA3021}"/>
    <dgm:cxn modelId="{D8FDB888-F60D-4683-8A01-4FBA05CEF46E}" type="presOf" srcId="{C7ED6310-3EBE-4ADF-9BA6-F4D906D97C7F}" destId="{47D98828-5464-4375-8A26-D793DEAD2C36}" srcOrd="0" destOrd="0" presId="urn:microsoft.com/office/officeart/2005/8/layout/architecture"/>
    <dgm:cxn modelId="{62892F90-6C05-44DF-8D76-D3BB9DEE941A}" type="presOf" srcId="{7C11632B-217F-4382-A585-0E072102890C}" destId="{D8B3D86A-A2D8-46E2-BB27-B49FE03D3177}" srcOrd="0" destOrd="0" presId="urn:microsoft.com/office/officeart/2005/8/layout/architecture"/>
    <dgm:cxn modelId="{098AE798-5461-4CB1-AC3C-D89942AAFBF4}" type="presOf" srcId="{072EDFE8-31BF-47B4-9D92-039296F03FEF}" destId="{8EC80C3C-EE3C-4BC6-8F84-DEFE98BCE102}" srcOrd="0" destOrd="0" presId="urn:microsoft.com/office/officeart/2005/8/layout/architecture"/>
    <dgm:cxn modelId="{8B0D90BE-F08B-43C3-B06F-DBA4D7217922}" type="presOf" srcId="{7C8C5674-BAFD-49CD-8AC9-88A1DACF1CE2}" destId="{06B093C0-001F-429E-8E20-8F7279F6D12A}" srcOrd="0" destOrd="0" presId="urn:microsoft.com/office/officeart/2005/8/layout/architecture"/>
    <dgm:cxn modelId="{567B33BF-52A3-4ED3-8016-ED58A1D7BC81}" srcId="{8B89FE06-DE6C-47D3-B1A6-5CFF1C229448}" destId="{7C8C5674-BAFD-49CD-8AC9-88A1DACF1CE2}" srcOrd="1" destOrd="0" parTransId="{6B7E12A3-4596-44E0-AB63-FCF067DCB69A}" sibTransId="{A323BF6D-3014-4BF9-816A-C73FE52582A4}"/>
    <dgm:cxn modelId="{FD584BCE-BFF3-44BE-91FC-E22205537396}" type="presOf" srcId="{8B89FE06-DE6C-47D3-B1A6-5CFF1C229448}" destId="{C5E873BB-9DBC-47BB-80AB-FBEF29F2FE5E}" srcOrd="0" destOrd="0" presId="urn:microsoft.com/office/officeart/2005/8/layout/architecture"/>
    <dgm:cxn modelId="{CD4B60E0-202F-4B51-AC7B-59B097FDBD00}" type="presOf" srcId="{EEFF9206-D7A6-4D74-A216-C880C2A5DB2B}" destId="{7D79C441-3C4B-4063-8F29-8847D748252D}" srcOrd="0" destOrd="0" presId="urn:microsoft.com/office/officeart/2005/8/layout/architecture"/>
    <dgm:cxn modelId="{8392BDE1-49BF-4B49-9DA5-2F6D32F0019C}" srcId="{8B89FE06-DE6C-47D3-B1A6-5CFF1C229448}" destId="{EEFF9206-D7A6-4D74-A216-C880C2A5DB2B}" srcOrd="0" destOrd="0" parTransId="{D5E53A50-024E-413F-810F-B6737887A266}" sibTransId="{9EDA106B-9855-4BED-A07F-C863BC2D3750}"/>
    <dgm:cxn modelId="{99D9F5E5-6DB0-4AA5-A813-1E5FD44E5D28}" srcId="{8B89FE06-DE6C-47D3-B1A6-5CFF1C229448}" destId="{C7ED6310-3EBE-4ADF-9BA6-F4D906D97C7F}" srcOrd="2" destOrd="0" parTransId="{4E120D08-FB52-4160-8DD3-42ED0DC1E5E8}" sibTransId="{777BAC71-0D85-435A-BFFD-06BEC834FA70}"/>
    <dgm:cxn modelId="{E532C0ED-1BC3-4D3F-9C8D-8258B44F64E0}" type="presOf" srcId="{00A94DCA-31D5-4D32-BE18-F777E6DE484A}" destId="{61D086F6-0D74-4070-9243-0A42D7950C08}" srcOrd="0" destOrd="0" presId="urn:microsoft.com/office/officeart/2005/8/layout/architecture"/>
    <dgm:cxn modelId="{C7DF94A4-7C49-4F28-ABFD-FD98548B9AE1}" type="presParOf" srcId="{8EC80C3C-EE3C-4BC6-8F84-DEFE98BCE102}" destId="{99F00AB9-A6E9-46EF-B5A8-70E3DDC70ED4}" srcOrd="0" destOrd="0" presId="urn:microsoft.com/office/officeart/2005/8/layout/architecture"/>
    <dgm:cxn modelId="{944574D4-BC4B-4A24-84CB-B4EDB04973BA}" type="presParOf" srcId="{99F00AB9-A6E9-46EF-B5A8-70E3DDC70ED4}" destId="{F0EE993C-C89C-4C60-A8DF-25D551E5997B}" srcOrd="0" destOrd="0" presId="urn:microsoft.com/office/officeart/2005/8/layout/architecture"/>
    <dgm:cxn modelId="{40863E11-C7E6-463D-B6EC-EC64B1D0E54E}" type="presParOf" srcId="{99F00AB9-A6E9-46EF-B5A8-70E3DDC70ED4}" destId="{088D01B2-A34E-4804-B850-34717C4273B4}" srcOrd="1" destOrd="0" presId="urn:microsoft.com/office/officeart/2005/8/layout/architecture"/>
    <dgm:cxn modelId="{49B064D4-83EA-4DE2-9FCE-8F4882BFB92D}" type="presParOf" srcId="{99F00AB9-A6E9-46EF-B5A8-70E3DDC70ED4}" destId="{479B6D36-1BE4-4931-99DA-966EAE11D767}" srcOrd="2" destOrd="0" presId="urn:microsoft.com/office/officeart/2005/8/layout/architecture"/>
    <dgm:cxn modelId="{CC1735AA-C709-4D52-A806-C3F09E92B361}" type="presParOf" srcId="{479B6D36-1BE4-4931-99DA-966EAE11D767}" destId="{8CAC192F-4C85-482D-9B2C-2ABE74D3FBF5}" srcOrd="0" destOrd="0" presId="urn:microsoft.com/office/officeart/2005/8/layout/architecture"/>
    <dgm:cxn modelId="{84085FC1-6F8C-4DC2-BED9-11945A971C47}" type="presParOf" srcId="{8CAC192F-4C85-482D-9B2C-2ABE74D3FBF5}" destId="{61D086F6-0D74-4070-9243-0A42D7950C08}" srcOrd="0" destOrd="0" presId="urn:microsoft.com/office/officeart/2005/8/layout/architecture"/>
    <dgm:cxn modelId="{8B9BE86A-188F-40DF-B7B9-826EB26B1143}" type="presParOf" srcId="{8CAC192F-4C85-482D-9B2C-2ABE74D3FBF5}" destId="{4327DDB7-31A9-4A1D-A84D-0CA610A5F20E}" srcOrd="1" destOrd="0" presId="urn:microsoft.com/office/officeart/2005/8/layout/architecture"/>
    <dgm:cxn modelId="{BE88B80F-4490-4724-92F1-4E7D32AFDBA9}" type="presParOf" srcId="{479B6D36-1BE4-4931-99DA-966EAE11D767}" destId="{80040C3A-EA1E-40E8-915A-F1E2BBF162CF}" srcOrd="1" destOrd="0" presId="urn:microsoft.com/office/officeart/2005/8/layout/architecture"/>
    <dgm:cxn modelId="{B7F2E409-3F26-4ED9-86E2-F5DEFA4E6437}" type="presParOf" srcId="{479B6D36-1BE4-4931-99DA-966EAE11D767}" destId="{65CEB648-3281-4EA1-B33B-B653144FF3E0}" srcOrd="2" destOrd="0" presId="urn:microsoft.com/office/officeart/2005/8/layout/architecture"/>
    <dgm:cxn modelId="{EB86AD60-1B76-469D-A521-82926A84239E}" type="presParOf" srcId="{65CEB648-3281-4EA1-B33B-B653144FF3E0}" destId="{D8B3D86A-A2D8-46E2-BB27-B49FE03D3177}" srcOrd="0" destOrd="0" presId="urn:microsoft.com/office/officeart/2005/8/layout/architecture"/>
    <dgm:cxn modelId="{6FF4BF17-E428-4995-B32C-C957B22158F2}" type="presParOf" srcId="{65CEB648-3281-4EA1-B33B-B653144FF3E0}" destId="{6254ED60-5CD0-47A3-8E40-B0757783B4F6}" srcOrd="1" destOrd="0" presId="urn:microsoft.com/office/officeart/2005/8/layout/architecture"/>
    <dgm:cxn modelId="{DB6B10B9-07AF-442C-9623-CC9318252B23}" type="presParOf" srcId="{479B6D36-1BE4-4931-99DA-966EAE11D767}" destId="{64253D86-C82A-4177-8158-FC5CFFF52B69}" srcOrd="3" destOrd="0" presId="urn:microsoft.com/office/officeart/2005/8/layout/architecture"/>
    <dgm:cxn modelId="{E94C81CE-D368-495B-A4DC-DD3A5C8E4FC9}" type="presParOf" srcId="{479B6D36-1BE4-4931-99DA-966EAE11D767}" destId="{D0A2036F-AD69-4BA1-934A-EC5958B61482}" srcOrd="4" destOrd="0" presId="urn:microsoft.com/office/officeart/2005/8/layout/architecture"/>
    <dgm:cxn modelId="{1CA00725-A874-4208-B2EC-F833E6513123}" type="presParOf" srcId="{D0A2036F-AD69-4BA1-934A-EC5958B61482}" destId="{83BF0F99-FAA2-4365-AE46-98687C3E6BB6}" srcOrd="0" destOrd="0" presId="urn:microsoft.com/office/officeart/2005/8/layout/architecture"/>
    <dgm:cxn modelId="{48B4AA3C-887A-4450-B119-BED5243F8DA0}" type="presParOf" srcId="{D0A2036F-AD69-4BA1-934A-EC5958B61482}" destId="{FAB18F50-11ED-42B6-849A-54F5737F40C6}" srcOrd="1" destOrd="0" presId="urn:microsoft.com/office/officeart/2005/8/layout/architecture"/>
    <dgm:cxn modelId="{DC89B72E-681E-443E-8E56-D0CA550CDD3B}" type="presParOf" srcId="{8EC80C3C-EE3C-4BC6-8F84-DEFE98BCE102}" destId="{7FD4DEF6-8EC2-4EF7-B93A-8234C4FE9013}" srcOrd="1" destOrd="0" presId="urn:microsoft.com/office/officeart/2005/8/layout/architecture"/>
    <dgm:cxn modelId="{8DC9C2AA-79BA-4B84-B6D5-0AC426496E76}" type="presParOf" srcId="{8EC80C3C-EE3C-4BC6-8F84-DEFE98BCE102}" destId="{7C8A6F07-A4D9-4BD2-8536-BF5BBAC3CFEB}" srcOrd="2" destOrd="0" presId="urn:microsoft.com/office/officeart/2005/8/layout/architecture"/>
    <dgm:cxn modelId="{2BB03D3E-C2E7-4E32-952C-FD37FB50F24C}" type="presParOf" srcId="{7C8A6F07-A4D9-4BD2-8536-BF5BBAC3CFEB}" destId="{C5E873BB-9DBC-47BB-80AB-FBEF29F2FE5E}" srcOrd="0" destOrd="0" presId="urn:microsoft.com/office/officeart/2005/8/layout/architecture"/>
    <dgm:cxn modelId="{FC708894-F013-493B-8DFF-1A02A6859DEA}" type="presParOf" srcId="{7C8A6F07-A4D9-4BD2-8536-BF5BBAC3CFEB}" destId="{62C81E83-8A2B-4D94-8F1F-6AA632DB33CD}" srcOrd="1" destOrd="0" presId="urn:microsoft.com/office/officeart/2005/8/layout/architecture"/>
    <dgm:cxn modelId="{37D86462-6C6A-42EC-8845-27DFC4AA1975}" type="presParOf" srcId="{7C8A6F07-A4D9-4BD2-8536-BF5BBAC3CFEB}" destId="{0E7F9E5E-F3C3-4F6B-98F5-37E94BC197CB}" srcOrd="2" destOrd="0" presId="urn:microsoft.com/office/officeart/2005/8/layout/architecture"/>
    <dgm:cxn modelId="{79D672A3-F8A6-45B1-952B-6257A9594F57}" type="presParOf" srcId="{0E7F9E5E-F3C3-4F6B-98F5-37E94BC197CB}" destId="{DAF12E36-15BC-46C5-8585-10B45B73FD95}" srcOrd="0" destOrd="0" presId="urn:microsoft.com/office/officeart/2005/8/layout/architecture"/>
    <dgm:cxn modelId="{47CC7159-D5F5-4B10-B67C-2B91C0B53164}" type="presParOf" srcId="{DAF12E36-15BC-46C5-8585-10B45B73FD95}" destId="{7D79C441-3C4B-4063-8F29-8847D748252D}" srcOrd="0" destOrd="0" presId="urn:microsoft.com/office/officeart/2005/8/layout/architecture"/>
    <dgm:cxn modelId="{AD91A45D-A5FE-429C-9627-693C9F021417}" type="presParOf" srcId="{DAF12E36-15BC-46C5-8585-10B45B73FD95}" destId="{ADDC5F67-5765-416A-98DD-FBAF96756A2C}" srcOrd="1" destOrd="0" presId="urn:microsoft.com/office/officeart/2005/8/layout/architecture"/>
    <dgm:cxn modelId="{1EB6CCF1-5349-4709-8FAB-EBC5AB26B588}" type="presParOf" srcId="{0E7F9E5E-F3C3-4F6B-98F5-37E94BC197CB}" destId="{D0DE02F1-0843-4A83-B314-B4F5285C9792}" srcOrd="1" destOrd="0" presId="urn:microsoft.com/office/officeart/2005/8/layout/architecture"/>
    <dgm:cxn modelId="{A09F87ED-ACF1-4FA7-8616-34E99CB0AFE1}" type="presParOf" srcId="{0E7F9E5E-F3C3-4F6B-98F5-37E94BC197CB}" destId="{B96EB80C-D1AC-49D6-A76C-D8D74C3E624C}" srcOrd="2" destOrd="0" presId="urn:microsoft.com/office/officeart/2005/8/layout/architecture"/>
    <dgm:cxn modelId="{3E648190-2AF3-453D-A01C-B7571BD6F558}" type="presParOf" srcId="{B96EB80C-D1AC-49D6-A76C-D8D74C3E624C}" destId="{06B093C0-001F-429E-8E20-8F7279F6D12A}" srcOrd="0" destOrd="0" presId="urn:microsoft.com/office/officeart/2005/8/layout/architecture"/>
    <dgm:cxn modelId="{E3C1EA9C-10BA-4471-8851-B30F1F1860EC}" type="presParOf" srcId="{B96EB80C-D1AC-49D6-A76C-D8D74C3E624C}" destId="{73341A82-8CA9-4B60-9CCA-8319AD9A5885}" srcOrd="1" destOrd="0" presId="urn:microsoft.com/office/officeart/2005/8/layout/architecture"/>
    <dgm:cxn modelId="{D5F4B10D-DEE3-48E3-BEA8-250F403B6A80}" type="presParOf" srcId="{0E7F9E5E-F3C3-4F6B-98F5-37E94BC197CB}" destId="{D2F7E083-FC4B-46C9-AE35-04B40F01BB1F}" srcOrd="3" destOrd="0" presId="urn:microsoft.com/office/officeart/2005/8/layout/architecture"/>
    <dgm:cxn modelId="{53222322-11EE-4301-B695-7C451C504BE6}" type="presParOf" srcId="{0E7F9E5E-F3C3-4F6B-98F5-37E94BC197CB}" destId="{D01F396A-F27C-4F7E-9615-44B2230135E5}" srcOrd="4" destOrd="0" presId="urn:microsoft.com/office/officeart/2005/8/layout/architecture"/>
    <dgm:cxn modelId="{DDCB11FF-6588-46B1-A136-C2234D925398}" type="presParOf" srcId="{D01F396A-F27C-4F7E-9615-44B2230135E5}" destId="{47D98828-5464-4375-8A26-D793DEAD2C36}" srcOrd="0" destOrd="0" presId="urn:microsoft.com/office/officeart/2005/8/layout/architecture"/>
    <dgm:cxn modelId="{D77B5D82-68E3-4225-9FD1-F06148C978C6}" type="presParOf" srcId="{D01F396A-F27C-4F7E-9615-44B2230135E5}" destId="{8CCE4723-CBE9-438D-A0CB-C5318D5EE76E}" srcOrd="1" destOrd="0" presId="urn:microsoft.com/office/officeart/2005/8/layout/architecture"/>
    <dgm:cxn modelId="{29B07350-4254-41B6-B395-4F98E0C73394}" type="presParOf" srcId="{0E7F9E5E-F3C3-4F6B-98F5-37E94BC197CB}" destId="{DB4DCDA8-B965-4C06-9241-01771AFAB5D3}" srcOrd="5" destOrd="0" presId="urn:microsoft.com/office/officeart/2005/8/layout/architecture"/>
    <dgm:cxn modelId="{F0B8E6E5-927F-458D-9D19-F45739424FCD}" type="presParOf" srcId="{0E7F9E5E-F3C3-4F6B-98F5-37E94BC197CB}" destId="{C649E0BC-5B15-41EC-A18B-36971458F80A}" srcOrd="6" destOrd="0" presId="urn:microsoft.com/office/officeart/2005/8/layout/architecture"/>
    <dgm:cxn modelId="{3E7EFF29-658D-4041-84CC-78DADA26BDB1}" type="presParOf" srcId="{C649E0BC-5B15-41EC-A18B-36971458F80A}" destId="{0960BE0D-8B82-4172-9F2A-72D69949A07A}" srcOrd="0" destOrd="0" presId="urn:microsoft.com/office/officeart/2005/8/layout/architecture"/>
    <dgm:cxn modelId="{E38D7B1E-4090-4181-AC6F-79425E59808A}" type="presParOf" srcId="{C649E0BC-5B15-41EC-A18B-36971458F80A}" destId="{8EC9B64E-6709-4C66-839E-07F0C1C0DA11}"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FB1DF7-32FF-4E06-B097-885276D3AA1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A773928-FD49-4DFC-BAB3-BFCB3A47497C}">
      <dgm:prSet/>
      <dgm:spPr>
        <a:gradFill rotWithShape="0">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28 years of safe nuclear plants operations for S.N. </a:t>
          </a:r>
          <a:r>
            <a:rPr lang="en-US"/>
            <a:t>Nuclearelectrica</a:t>
          </a:r>
          <a:endParaRPr lang="en-US" dirty="0"/>
        </a:p>
      </dgm:t>
    </dgm:pt>
    <dgm:pt modelId="{3144164F-10D2-4B88-860D-429C53DE170E}" type="parTrans" cxnId="{432BD8A4-7372-49A2-A61F-66FC9C579F66}">
      <dgm:prSet/>
      <dgm:spPr/>
      <dgm:t>
        <a:bodyPr/>
        <a:lstStyle/>
        <a:p>
          <a:endParaRPr lang="en-US"/>
        </a:p>
      </dgm:t>
    </dgm:pt>
    <dgm:pt modelId="{79ED787B-4057-4679-A3E4-8297EC2BC263}" type="sibTrans" cxnId="{432BD8A4-7372-49A2-A61F-66FC9C579F66}">
      <dgm:prSet/>
      <dgm:spPr/>
      <dgm:t>
        <a:bodyPr/>
        <a:lstStyle/>
        <a:p>
          <a:endParaRPr lang="en-US" dirty="0"/>
        </a:p>
      </dgm:t>
    </dgm:pt>
    <dgm:pt modelId="{54919B34-E42C-4E3A-A4C6-8A51089B257E}">
      <dgm:prSet/>
      <dgm:spPr>
        <a:gradFill rotWithShape="0">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More than 50 years of experienced rigorous Nuclear Industry Regulator (CNCAN) </a:t>
          </a:r>
        </a:p>
      </dgm:t>
    </dgm:pt>
    <dgm:pt modelId="{D1A5E03A-6CD8-4859-B862-A1024993C316}" type="parTrans" cxnId="{CA8E7090-9F0C-43BB-BAD9-C385E9CD24BF}">
      <dgm:prSet/>
      <dgm:spPr/>
      <dgm:t>
        <a:bodyPr/>
        <a:lstStyle/>
        <a:p>
          <a:endParaRPr lang="en-US"/>
        </a:p>
      </dgm:t>
    </dgm:pt>
    <dgm:pt modelId="{EB4396B7-109E-43AC-901E-B5D35C285F9B}" type="sibTrans" cxnId="{CA8E7090-9F0C-43BB-BAD9-C385E9CD24BF}">
      <dgm:prSet/>
      <dgm:spPr/>
      <dgm:t>
        <a:bodyPr/>
        <a:lstStyle/>
        <a:p>
          <a:endParaRPr lang="en-US" dirty="0"/>
        </a:p>
      </dgm:t>
    </dgm:pt>
    <dgm:pt modelId="{5FDD4FF6-EC5C-4960-8CF0-5BB5C4C79652}">
      <dgm:prSet/>
      <dgm:spPr>
        <a:gradFill rotWithShape="0">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More than 50 years of experienced Nuclear Industry supply chain</a:t>
          </a:r>
        </a:p>
      </dgm:t>
    </dgm:pt>
    <dgm:pt modelId="{6285D5F8-99D2-4AAB-BD7F-D7E330B19867}" type="parTrans" cxnId="{F9943BE1-B76E-4C4E-989E-039CCF2A52DE}">
      <dgm:prSet/>
      <dgm:spPr/>
      <dgm:t>
        <a:bodyPr/>
        <a:lstStyle/>
        <a:p>
          <a:endParaRPr lang="en-US"/>
        </a:p>
      </dgm:t>
    </dgm:pt>
    <dgm:pt modelId="{A73F27CE-5E43-44E8-B2F1-BE1733A76802}" type="sibTrans" cxnId="{F9943BE1-B76E-4C4E-989E-039CCF2A52DE}">
      <dgm:prSet/>
      <dgm:spPr/>
      <dgm:t>
        <a:bodyPr/>
        <a:lstStyle/>
        <a:p>
          <a:endParaRPr lang="en-US" dirty="0"/>
        </a:p>
      </dgm:t>
    </dgm:pt>
    <dgm:pt modelId="{97F98E10-AB07-4000-BC95-450D36C75E9F}">
      <dgm:prSet/>
      <dgm:spPr>
        <a:gradFill rotWithShape="0">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Public opinion and political support</a:t>
          </a:r>
        </a:p>
      </dgm:t>
    </dgm:pt>
    <dgm:pt modelId="{6C23A3D7-5DAA-4922-AC33-4CB7BC4DD8AC}" type="parTrans" cxnId="{A013448E-9439-47DC-BC98-421FB88C9A4C}">
      <dgm:prSet/>
      <dgm:spPr/>
      <dgm:t>
        <a:bodyPr/>
        <a:lstStyle/>
        <a:p>
          <a:endParaRPr lang="en-US"/>
        </a:p>
      </dgm:t>
    </dgm:pt>
    <dgm:pt modelId="{48977854-0BA5-44FF-B31A-F3B11C73A3C7}" type="sibTrans" cxnId="{A013448E-9439-47DC-BC98-421FB88C9A4C}">
      <dgm:prSet/>
      <dgm:spPr/>
      <dgm:t>
        <a:bodyPr/>
        <a:lstStyle/>
        <a:p>
          <a:endParaRPr lang="en-US" dirty="0"/>
        </a:p>
      </dgm:t>
    </dgm:pt>
    <dgm:pt modelId="{A7BD195D-7E06-4AC3-A849-BE6668D286AC}">
      <dgm:prSet/>
      <dgm:spPr>
        <a:gradFill rotWithShape="0">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Highly appreciated engineering education system</a:t>
          </a:r>
        </a:p>
      </dgm:t>
    </dgm:pt>
    <dgm:pt modelId="{300972E4-8A4A-42B0-94FC-B81F55CCAA1E}" type="parTrans" cxnId="{FD219E4B-A4CB-4FED-BEFD-3A5588967D50}">
      <dgm:prSet/>
      <dgm:spPr/>
      <dgm:t>
        <a:bodyPr/>
        <a:lstStyle/>
        <a:p>
          <a:endParaRPr lang="en-US"/>
        </a:p>
      </dgm:t>
    </dgm:pt>
    <dgm:pt modelId="{0DCB7F89-CD41-4102-AB4F-CF0C5F11CEE5}" type="sibTrans" cxnId="{FD219E4B-A4CB-4FED-BEFD-3A5588967D50}">
      <dgm:prSet/>
      <dgm:spPr/>
      <dgm:t>
        <a:bodyPr/>
        <a:lstStyle/>
        <a:p>
          <a:endParaRPr lang="en-US"/>
        </a:p>
      </dgm:t>
    </dgm:pt>
    <dgm:pt modelId="{F59F2392-314F-4B6B-84E3-375BCF37C22E}">
      <dgm:prSet/>
      <dgm:spPr>
        <a:gradFill rotWithShape="0">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Active member and participant in IAEA/WENRA/INPO/WANO/OECD/EPRI</a:t>
          </a:r>
        </a:p>
      </dgm:t>
    </dgm:pt>
    <dgm:pt modelId="{C53843B4-C38D-4B01-8980-AE0D9640AF84}" type="parTrans" cxnId="{399CB173-2240-4E6C-A943-F6FD0964D416}">
      <dgm:prSet/>
      <dgm:spPr/>
      <dgm:t>
        <a:bodyPr/>
        <a:lstStyle/>
        <a:p>
          <a:endParaRPr lang="en-US"/>
        </a:p>
      </dgm:t>
    </dgm:pt>
    <dgm:pt modelId="{003B7019-A2B7-4D99-B101-76043F940D36}" type="sibTrans" cxnId="{399CB173-2240-4E6C-A943-F6FD0964D416}">
      <dgm:prSet/>
      <dgm:spPr/>
      <dgm:t>
        <a:bodyPr/>
        <a:lstStyle/>
        <a:p>
          <a:endParaRPr lang="en-US"/>
        </a:p>
      </dgm:t>
    </dgm:pt>
    <dgm:pt modelId="{955BEF5F-E5F0-44CE-89FE-D1B248C46913}" type="pres">
      <dgm:prSet presAssocID="{CEFB1DF7-32FF-4E06-B097-885276D3AA1C}" presName="Name0" presStyleCnt="0">
        <dgm:presLayoutVars>
          <dgm:dir/>
          <dgm:animLvl val="lvl"/>
          <dgm:resizeHandles val="exact"/>
        </dgm:presLayoutVars>
      </dgm:prSet>
      <dgm:spPr/>
    </dgm:pt>
    <dgm:pt modelId="{2153CCEA-BBA4-453A-A9B2-81B28752C57A}" type="pres">
      <dgm:prSet presAssocID="{F59F2392-314F-4B6B-84E3-375BCF37C22E}" presName="boxAndChildren" presStyleCnt="0"/>
      <dgm:spPr/>
    </dgm:pt>
    <dgm:pt modelId="{99424988-0A38-43B4-A826-3C79059273B1}" type="pres">
      <dgm:prSet presAssocID="{F59F2392-314F-4B6B-84E3-375BCF37C22E}" presName="parentTextBox" presStyleLbl="node1" presStyleIdx="0" presStyleCnt="6"/>
      <dgm:spPr/>
    </dgm:pt>
    <dgm:pt modelId="{C4467EE8-9803-4A4D-A5E0-9550324E15B6}" type="pres">
      <dgm:prSet presAssocID="{0DCB7F89-CD41-4102-AB4F-CF0C5F11CEE5}" presName="sp" presStyleCnt="0"/>
      <dgm:spPr/>
    </dgm:pt>
    <dgm:pt modelId="{CCE94D7A-4135-463A-942A-05BFA07FB9E9}" type="pres">
      <dgm:prSet presAssocID="{A7BD195D-7E06-4AC3-A849-BE6668D286AC}" presName="arrowAndChildren" presStyleCnt="0"/>
      <dgm:spPr/>
    </dgm:pt>
    <dgm:pt modelId="{D7819DBF-B3D0-4C61-8539-544CBA222614}" type="pres">
      <dgm:prSet presAssocID="{A7BD195D-7E06-4AC3-A849-BE6668D286AC}" presName="parentTextArrow" presStyleLbl="node1" presStyleIdx="1" presStyleCnt="6"/>
      <dgm:spPr/>
    </dgm:pt>
    <dgm:pt modelId="{EF5E19FE-C408-4206-9A69-BA01737916B1}" type="pres">
      <dgm:prSet presAssocID="{48977854-0BA5-44FF-B31A-F3B11C73A3C7}" presName="sp" presStyleCnt="0"/>
      <dgm:spPr/>
    </dgm:pt>
    <dgm:pt modelId="{21742BED-DA56-4A3C-A4AE-E1289BA2A9F1}" type="pres">
      <dgm:prSet presAssocID="{97F98E10-AB07-4000-BC95-450D36C75E9F}" presName="arrowAndChildren" presStyleCnt="0"/>
      <dgm:spPr/>
    </dgm:pt>
    <dgm:pt modelId="{5D64C4AA-C00E-4810-85FF-EF9E0A61560E}" type="pres">
      <dgm:prSet presAssocID="{97F98E10-AB07-4000-BC95-450D36C75E9F}" presName="parentTextArrow" presStyleLbl="node1" presStyleIdx="2" presStyleCnt="6"/>
      <dgm:spPr/>
    </dgm:pt>
    <dgm:pt modelId="{6B7AC1F7-6093-4192-BB6E-3FB7625607C0}" type="pres">
      <dgm:prSet presAssocID="{A73F27CE-5E43-44E8-B2F1-BE1733A76802}" presName="sp" presStyleCnt="0"/>
      <dgm:spPr/>
    </dgm:pt>
    <dgm:pt modelId="{CDFCDD02-288E-4084-BD12-5E735D3C54AE}" type="pres">
      <dgm:prSet presAssocID="{5FDD4FF6-EC5C-4960-8CF0-5BB5C4C79652}" presName="arrowAndChildren" presStyleCnt="0"/>
      <dgm:spPr/>
    </dgm:pt>
    <dgm:pt modelId="{86F1F50D-C4AB-4697-89FC-B0C2DC3FF3FE}" type="pres">
      <dgm:prSet presAssocID="{5FDD4FF6-EC5C-4960-8CF0-5BB5C4C79652}" presName="parentTextArrow" presStyleLbl="node1" presStyleIdx="3" presStyleCnt="6"/>
      <dgm:spPr/>
    </dgm:pt>
    <dgm:pt modelId="{3D174609-3A32-4D4D-AD69-A474ACCC7A45}" type="pres">
      <dgm:prSet presAssocID="{EB4396B7-109E-43AC-901E-B5D35C285F9B}" presName="sp" presStyleCnt="0"/>
      <dgm:spPr/>
    </dgm:pt>
    <dgm:pt modelId="{20EDC7BC-7216-4ADE-A50F-DCF25151AA97}" type="pres">
      <dgm:prSet presAssocID="{54919B34-E42C-4E3A-A4C6-8A51089B257E}" presName="arrowAndChildren" presStyleCnt="0"/>
      <dgm:spPr/>
    </dgm:pt>
    <dgm:pt modelId="{1C770F39-3060-40F7-B11F-5E2AC1A9B5A3}" type="pres">
      <dgm:prSet presAssocID="{54919B34-E42C-4E3A-A4C6-8A51089B257E}" presName="parentTextArrow" presStyleLbl="node1" presStyleIdx="4" presStyleCnt="6"/>
      <dgm:spPr/>
    </dgm:pt>
    <dgm:pt modelId="{157A73B3-75F4-4DE5-8D6C-FC94A6BCF6E3}" type="pres">
      <dgm:prSet presAssocID="{79ED787B-4057-4679-A3E4-8297EC2BC263}" presName="sp" presStyleCnt="0"/>
      <dgm:spPr/>
    </dgm:pt>
    <dgm:pt modelId="{021BC61D-D4CB-4689-A815-349500F5B020}" type="pres">
      <dgm:prSet presAssocID="{DA773928-FD49-4DFC-BAB3-BFCB3A47497C}" presName="arrowAndChildren" presStyleCnt="0"/>
      <dgm:spPr/>
    </dgm:pt>
    <dgm:pt modelId="{4C9833D4-E8D3-4C10-9A82-442CE4DB9025}" type="pres">
      <dgm:prSet presAssocID="{DA773928-FD49-4DFC-BAB3-BFCB3A47497C}" presName="parentTextArrow" presStyleLbl="node1" presStyleIdx="5" presStyleCnt="6"/>
      <dgm:spPr/>
    </dgm:pt>
  </dgm:ptLst>
  <dgm:cxnLst>
    <dgm:cxn modelId="{08FCE537-DDC8-4212-B120-5591FEF657B7}" type="presOf" srcId="{A7BD195D-7E06-4AC3-A849-BE6668D286AC}" destId="{D7819DBF-B3D0-4C61-8539-544CBA222614}" srcOrd="0" destOrd="0" presId="urn:microsoft.com/office/officeart/2005/8/layout/process4"/>
    <dgm:cxn modelId="{750AAB6A-0463-4A88-A654-9D2460A45661}" type="presOf" srcId="{5FDD4FF6-EC5C-4960-8CF0-5BB5C4C79652}" destId="{86F1F50D-C4AB-4697-89FC-B0C2DC3FF3FE}" srcOrd="0" destOrd="0" presId="urn:microsoft.com/office/officeart/2005/8/layout/process4"/>
    <dgm:cxn modelId="{FD219E4B-A4CB-4FED-BEFD-3A5588967D50}" srcId="{CEFB1DF7-32FF-4E06-B097-885276D3AA1C}" destId="{A7BD195D-7E06-4AC3-A849-BE6668D286AC}" srcOrd="4" destOrd="0" parTransId="{300972E4-8A4A-42B0-94FC-B81F55CCAA1E}" sibTransId="{0DCB7F89-CD41-4102-AB4F-CF0C5F11CEE5}"/>
    <dgm:cxn modelId="{399CB173-2240-4E6C-A943-F6FD0964D416}" srcId="{CEFB1DF7-32FF-4E06-B097-885276D3AA1C}" destId="{F59F2392-314F-4B6B-84E3-375BCF37C22E}" srcOrd="5" destOrd="0" parTransId="{C53843B4-C38D-4B01-8980-AE0D9640AF84}" sibTransId="{003B7019-A2B7-4D99-B101-76043F940D36}"/>
    <dgm:cxn modelId="{A013448E-9439-47DC-BC98-421FB88C9A4C}" srcId="{CEFB1DF7-32FF-4E06-B097-885276D3AA1C}" destId="{97F98E10-AB07-4000-BC95-450D36C75E9F}" srcOrd="3" destOrd="0" parTransId="{6C23A3D7-5DAA-4922-AC33-4CB7BC4DD8AC}" sibTransId="{48977854-0BA5-44FF-B31A-F3B11C73A3C7}"/>
    <dgm:cxn modelId="{CA8E7090-9F0C-43BB-BAD9-C385E9CD24BF}" srcId="{CEFB1DF7-32FF-4E06-B097-885276D3AA1C}" destId="{54919B34-E42C-4E3A-A4C6-8A51089B257E}" srcOrd="1" destOrd="0" parTransId="{D1A5E03A-6CD8-4859-B862-A1024993C316}" sibTransId="{EB4396B7-109E-43AC-901E-B5D35C285F9B}"/>
    <dgm:cxn modelId="{E6B47494-4DB0-41A4-A046-1A79940EC168}" type="presOf" srcId="{54919B34-E42C-4E3A-A4C6-8A51089B257E}" destId="{1C770F39-3060-40F7-B11F-5E2AC1A9B5A3}" srcOrd="0" destOrd="0" presId="urn:microsoft.com/office/officeart/2005/8/layout/process4"/>
    <dgm:cxn modelId="{432BD8A4-7372-49A2-A61F-66FC9C579F66}" srcId="{CEFB1DF7-32FF-4E06-B097-885276D3AA1C}" destId="{DA773928-FD49-4DFC-BAB3-BFCB3A47497C}" srcOrd="0" destOrd="0" parTransId="{3144164F-10D2-4B88-860D-429C53DE170E}" sibTransId="{79ED787B-4057-4679-A3E4-8297EC2BC263}"/>
    <dgm:cxn modelId="{BDB67FAC-AD31-4559-A399-AA12FF49EF5F}" type="presOf" srcId="{DA773928-FD49-4DFC-BAB3-BFCB3A47497C}" destId="{4C9833D4-E8D3-4C10-9A82-442CE4DB9025}" srcOrd="0" destOrd="0" presId="urn:microsoft.com/office/officeart/2005/8/layout/process4"/>
    <dgm:cxn modelId="{E80F9DC7-E9E6-4B31-B69C-1F6ED1B6AA12}" type="presOf" srcId="{F59F2392-314F-4B6B-84E3-375BCF37C22E}" destId="{99424988-0A38-43B4-A826-3C79059273B1}" srcOrd="0" destOrd="0" presId="urn:microsoft.com/office/officeart/2005/8/layout/process4"/>
    <dgm:cxn modelId="{E0A682CE-B784-4D80-BB62-8F4F5C76B1F1}" type="presOf" srcId="{CEFB1DF7-32FF-4E06-B097-885276D3AA1C}" destId="{955BEF5F-E5F0-44CE-89FE-D1B248C46913}" srcOrd="0" destOrd="0" presId="urn:microsoft.com/office/officeart/2005/8/layout/process4"/>
    <dgm:cxn modelId="{364CF0E0-092B-4AF8-BB64-789EDF81D843}" type="presOf" srcId="{97F98E10-AB07-4000-BC95-450D36C75E9F}" destId="{5D64C4AA-C00E-4810-85FF-EF9E0A61560E}" srcOrd="0" destOrd="0" presId="urn:microsoft.com/office/officeart/2005/8/layout/process4"/>
    <dgm:cxn modelId="{F9943BE1-B76E-4C4E-989E-039CCF2A52DE}" srcId="{CEFB1DF7-32FF-4E06-B097-885276D3AA1C}" destId="{5FDD4FF6-EC5C-4960-8CF0-5BB5C4C79652}" srcOrd="2" destOrd="0" parTransId="{6285D5F8-99D2-4AAB-BD7F-D7E330B19867}" sibTransId="{A73F27CE-5E43-44E8-B2F1-BE1733A76802}"/>
    <dgm:cxn modelId="{4392D70C-35E3-4D8B-A0ED-577767139B7D}" type="presParOf" srcId="{955BEF5F-E5F0-44CE-89FE-D1B248C46913}" destId="{2153CCEA-BBA4-453A-A9B2-81B28752C57A}" srcOrd="0" destOrd="0" presId="urn:microsoft.com/office/officeart/2005/8/layout/process4"/>
    <dgm:cxn modelId="{39DB7A1C-A918-4B62-AF59-8055C088472C}" type="presParOf" srcId="{2153CCEA-BBA4-453A-A9B2-81B28752C57A}" destId="{99424988-0A38-43B4-A826-3C79059273B1}" srcOrd="0" destOrd="0" presId="urn:microsoft.com/office/officeart/2005/8/layout/process4"/>
    <dgm:cxn modelId="{E2F21501-C9FE-4949-B12F-11BBA600370E}" type="presParOf" srcId="{955BEF5F-E5F0-44CE-89FE-D1B248C46913}" destId="{C4467EE8-9803-4A4D-A5E0-9550324E15B6}" srcOrd="1" destOrd="0" presId="urn:microsoft.com/office/officeart/2005/8/layout/process4"/>
    <dgm:cxn modelId="{14225A63-7A02-4FAE-8BC5-A6D482B57D12}" type="presParOf" srcId="{955BEF5F-E5F0-44CE-89FE-D1B248C46913}" destId="{CCE94D7A-4135-463A-942A-05BFA07FB9E9}" srcOrd="2" destOrd="0" presId="urn:microsoft.com/office/officeart/2005/8/layout/process4"/>
    <dgm:cxn modelId="{2D96CB73-FE70-41C7-95DF-FA4D61E4FE04}" type="presParOf" srcId="{CCE94D7A-4135-463A-942A-05BFA07FB9E9}" destId="{D7819DBF-B3D0-4C61-8539-544CBA222614}" srcOrd="0" destOrd="0" presId="urn:microsoft.com/office/officeart/2005/8/layout/process4"/>
    <dgm:cxn modelId="{6E15E601-6A66-4EC0-9CC7-A9E780038C22}" type="presParOf" srcId="{955BEF5F-E5F0-44CE-89FE-D1B248C46913}" destId="{EF5E19FE-C408-4206-9A69-BA01737916B1}" srcOrd="3" destOrd="0" presId="urn:microsoft.com/office/officeart/2005/8/layout/process4"/>
    <dgm:cxn modelId="{40A33FB8-38F3-4472-A0CA-F74B053B2B44}" type="presParOf" srcId="{955BEF5F-E5F0-44CE-89FE-D1B248C46913}" destId="{21742BED-DA56-4A3C-A4AE-E1289BA2A9F1}" srcOrd="4" destOrd="0" presId="urn:microsoft.com/office/officeart/2005/8/layout/process4"/>
    <dgm:cxn modelId="{E71C3657-9986-4ECF-904F-04B2EE422EAF}" type="presParOf" srcId="{21742BED-DA56-4A3C-A4AE-E1289BA2A9F1}" destId="{5D64C4AA-C00E-4810-85FF-EF9E0A61560E}" srcOrd="0" destOrd="0" presId="urn:microsoft.com/office/officeart/2005/8/layout/process4"/>
    <dgm:cxn modelId="{0FEB6F62-9F90-43B6-A861-A0A79BB3E028}" type="presParOf" srcId="{955BEF5F-E5F0-44CE-89FE-D1B248C46913}" destId="{6B7AC1F7-6093-4192-BB6E-3FB7625607C0}" srcOrd="5" destOrd="0" presId="urn:microsoft.com/office/officeart/2005/8/layout/process4"/>
    <dgm:cxn modelId="{B48A4484-96C9-4A56-BC5B-D8D6A34C284D}" type="presParOf" srcId="{955BEF5F-E5F0-44CE-89FE-D1B248C46913}" destId="{CDFCDD02-288E-4084-BD12-5E735D3C54AE}" srcOrd="6" destOrd="0" presId="urn:microsoft.com/office/officeart/2005/8/layout/process4"/>
    <dgm:cxn modelId="{2DBA5E81-8FD0-4335-9B5E-59878FB143D5}" type="presParOf" srcId="{CDFCDD02-288E-4084-BD12-5E735D3C54AE}" destId="{86F1F50D-C4AB-4697-89FC-B0C2DC3FF3FE}" srcOrd="0" destOrd="0" presId="urn:microsoft.com/office/officeart/2005/8/layout/process4"/>
    <dgm:cxn modelId="{8BF65DFD-5606-44A2-978C-39BF85F2B119}" type="presParOf" srcId="{955BEF5F-E5F0-44CE-89FE-D1B248C46913}" destId="{3D174609-3A32-4D4D-AD69-A474ACCC7A45}" srcOrd="7" destOrd="0" presId="urn:microsoft.com/office/officeart/2005/8/layout/process4"/>
    <dgm:cxn modelId="{D98CBF48-4A70-4359-90E3-B83F7043151F}" type="presParOf" srcId="{955BEF5F-E5F0-44CE-89FE-D1B248C46913}" destId="{20EDC7BC-7216-4ADE-A50F-DCF25151AA97}" srcOrd="8" destOrd="0" presId="urn:microsoft.com/office/officeart/2005/8/layout/process4"/>
    <dgm:cxn modelId="{73DE4461-237E-437B-AC57-84DA6E378AA0}" type="presParOf" srcId="{20EDC7BC-7216-4ADE-A50F-DCF25151AA97}" destId="{1C770F39-3060-40F7-B11F-5E2AC1A9B5A3}" srcOrd="0" destOrd="0" presId="urn:microsoft.com/office/officeart/2005/8/layout/process4"/>
    <dgm:cxn modelId="{41FF6EA2-22CC-42E7-9F13-77509823AA04}" type="presParOf" srcId="{955BEF5F-E5F0-44CE-89FE-D1B248C46913}" destId="{157A73B3-75F4-4DE5-8D6C-FC94A6BCF6E3}" srcOrd="9" destOrd="0" presId="urn:microsoft.com/office/officeart/2005/8/layout/process4"/>
    <dgm:cxn modelId="{2878F840-9FE2-48CF-90F4-BE005B16587A}" type="presParOf" srcId="{955BEF5F-E5F0-44CE-89FE-D1B248C46913}" destId="{021BC61D-D4CB-4689-A815-349500F5B020}" srcOrd="10" destOrd="0" presId="urn:microsoft.com/office/officeart/2005/8/layout/process4"/>
    <dgm:cxn modelId="{BEB58A0F-A611-42ED-BCA7-566557B47A64}" type="presParOf" srcId="{021BC61D-D4CB-4689-A815-349500F5B020}" destId="{4C9833D4-E8D3-4C10-9A82-442CE4DB902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DD641-F31B-40FE-9AB1-E5118C08AF0C}">
      <dsp:nvSpPr>
        <dsp:cNvPr id="0" name=""/>
        <dsp:cNvSpPr/>
      </dsp:nvSpPr>
      <dsp:spPr>
        <a:xfrm>
          <a:off x="872136" y="0"/>
          <a:ext cx="9884216"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99035-E125-4E43-A9F0-795543F63C1D}">
      <dsp:nvSpPr>
        <dsp:cNvPr id="0" name=""/>
        <dsp:cNvSpPr/>
      </dsp:nvSpPr>
      <dsp:spPr>
        <a:xfrm>
          <a:off x="5110" y="1625600"/>
          <a:ext cx="2234282"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lumMod val="10000"/>
                  <a:lumOff val="90000"/>
                </a:schemeClr>
              </a:solidFill>
            </a:rPr>
            <a:t>USTDA Grant &amp; Feasibility Study</a:t>
          </a:r>
          <a:endParaRPr lang="en-US" sz="1600" u="sng" kern="1200" dirty="0">
            <a:solidFill>
              <a:schemeClr val="tx1">
                <a:lumMod val="10000"/>
                <a:lumOff val="90000"/>
              </a:schemeClr>
            </a:solidFill>
          </a:endParaRPr>
        </a:p>
        <a:p>
          <a:pPr marL="114300" lvl="1" indent="-114300" algn="l" defTabSz="533400">
            <a:lnSpc>
              <a:spcPct val="90000"/>
            </a:lnSpc>
            <a:spcBef>
              <a:spcPct val="0"/>
            </a:spcBef>
            <a:spcAft>
              <a:spcPct val="15000"/>
            </a:spcAft>
            <a:buNone/>
          </a:pPr>
          <a:r>
            <a:rPr lang="en-US" sz="1200" b="1" kern="1200" dirty="0"/>
            <a:t>A USTDA-funded study, led by Sargent and Lundy evaluated 25 potential sites and assessed 4 SMR technology vendors</a:t>
          </a:r>
          <a:endParaRPr lang="en-US" sz="1200" kern="1200" dirty="0"/>
        </a:p>
      </dsp:txBody>
      <dsp:txXfrm>
        <a:off x="110917" y="1731407"/>
        <a:ext cx="2022668" cy="1955852"/>
      </dsp:txXfrm>
    </dsp:sp>
    <dsp:sp modelId="{5C911405-AAF3-4646-B26C-7A713EF25854}">
      <dsp:nvSpPr>
        <dsp:cNvPr id="0" name=""/>
        <dsp:cNvSpPr/>
      </dsp:nvSpPr>
      <dsp:spPr>
        <a:xfrm>
          <a:off x="2351106" y="1625600"/>
          <a:ext cx="2234282"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lumMod val="10000"/>
                  <a:lumOff val="90000"/>
                </a:schemeClr>
              </a:solidFill>
            </a:rPr>
            <a:t>Ranking &amp; Selection</a:t>
          </a:r>
          <a:endParaRPr lang="en-US" sz="1600" u="sng" kern="1200" dirty="0">
            <a:solidFill>
              <a:schemeClr val="tx1">
                <a:lumMod val="10000"/>
                <a:lumOff val="90000"/>
              </a:schemeClr>
            </a:solidFill>
          </a:endParaRPr>
        </a:p>
        <a:p>
          <a:pPr marL="114300" lvl="1" indent="-114300" algn="l" defTabSz="533400">
            <a:lnSpc>
              <a:spcPct val="90000"/>
            </a:lnSpc>
            <a:spcBef>
              <a:spcPct val="0"/>
            </a:spcBef>
            <a:spcAft>
              <a:spcPct val="15000"/>
            </a:spcAft>
            <a:buChar char="•"/>
          </a:pPr>
          <a:r>
            <a:rPr lang="en-US" sz="1200" kern="1200" dirty="0"/>
            <a:t>A comprehensive ranking process was conducted, analyzing safety, infrastructure, grid connection, environmental and socio-economic factors</a:t>
          </a:r>
        </a:p>
      </dsp:txBody>
      <dsp:txXfrm>
        <a:off x="2456913" y="1731407"/>
        <a:ext cx="2022668" cy="1955852"/>
      </dsp:txXfrm>
    </dsp:sp>
    <dsp:sp modelId="{89860C5F-EA0C-4770-AEC8-2B894FEE8D88}">
      <dsp:nvSpPr>
        <dsp:cNvPr id="0" name=""/>
        <dsp:cNvSpPr/>
      </dsp:nvSpPr>
      <dsp:spPr>
        <a:xfrm>
          <a:off x="4697103" y="1625600"/>
          <a:ext cx="2234282"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lumMod val="10000"/>
                  <a:lumOff val="90000"/>
                </a:schemeClr>
              </a:solidFill>
            </a:rPr>
            <a:t>Preferred Site and Vendor</a:t>
          </a:r>
        </a:p>
        <a:p>
          <a:pPr marL="114300" lvl="1" indent="-114300" algn="l" defTabSz="533400">
            <a:lnSpc>
              <a:spcPct val="90000"/>
            </a:lnSpc>
            <a:spcBef>
              <a:spcPct val="0"/>
            </a:spcBef>
            <a:spcAft>
              <a:spcPct val="15000"/>
            </a:spcAft>
            <a:buChar char="•"/>
          </a:pPr>
          <a:r>
            <a:rPr lang="en-US" sz="1200" kern="1200" dirty="0"/>
            <a:t>Following this evaluation, </a:t>
          </a:r>
          <a:r>
            <a:rPr lang="en-US" sz="1200" kern="1200" dirty="0" err="1"/>
            <a:t>Doicesti</a:t>
          </a:r>
          <a:r>
            <a:rPr lang="en-US" sz="1200" kern="1200" dirty="0"/>
            <a:t> was selected as the most suitable candidate site and NuScale Power was identified as the preferred technology partner</a:t>
          </a:r>
        </a:p>
      </dsp:txBody>
      <dsp:txXfrm>
        <a:off x="4802910" y="1731407"/>
        <a:ext cx="2022668" cy="1955852"/>
      </dsp:txXfrm>
    </dsp:sp>
    <dsp:sp modelId="{8872BBF7-9355-4D7A-AAB3-252B8E6D9C02}">
      <dsp:nvSpPr>
        <dsp:cNvPr id="0" name=""/>
        <dsp:cNvSpPr/>
      </dsp:nvSpPr>
      <dsp:spPr>
        <a:xfrm>
          <a:off x="7043100" y="1625600"/>
          <a:ext cx="2234282"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lumMod val="10000"/>
                  <a:lumOff val="90000"/>
                </a:schemeClr>
              </a:solidFill>
            </a:rPr>
            <a:t>IAEA SEED Mission</a:t>
          </a:r>
        </a:p>
        <a:p>
          <a:pPr marL="114300" lvl="1" indent="-114300" algn="l" defTabSz="533400">
            <a:lnSpc>
              <a:spcPct val="90000"/>
            </a:lnSpc>
            <a:spcBef>
              <a:spcPct val="0"/>
            </a:spcBef>
            <a:spcAft>
              <a:spcPct val="15000"/>
            </a:spcAft>
            <a:buChar char="•"/>
          </a:pPr>
          <a:r>
            <a:rPr lang="en-US" sz="1200" kern="1200" dirty="0"/>
            <a:t>IAEA carried out a SEED (Site and External Events Design) mission, validating site suitability and confirming alignment with international safety standards.</a:t>
          </a:r>
        </a:p>
      </dsp:txBody>
      <dsp:txXfrm>
        <a:off x="7148907" y="1731407"/>
        <a:ext cx="2022668" cy="1955852"/>
      </dsp:txXfrm>
    </dsp:sp>
    <dsp:sp modelId="{2C746370-90A5-435C-BF3A-FE265229B396}">
      <dsp:nvSpPr>
        <dsp:cNvPr id="0" name=""/>
        <dsp:cNvSpPr/>
      </dsp:nvSpPr>
      <dsp:spPr>
        <a:xfrm>
          <a:off x="9389097" y="1625600"/>
          <a:ext cx="2234282"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lumMod val="10000"/>
                  <a:lumOff val="90000"/>
                </a:schemeClr>
              </a:solidFill>
            </a:rPr>
            <a:t>Integration into Nuclear Strategy</a:t>
          </a:r>
        </a:p>
        <a:p>
          <a:pPr marL="114300" lvl="1" indent="-114300" algn="l" defTabSz="533400">
            <a:lnSpc>
              <a:spcPct val="90000"/>
            </a:lnSpc>
            <a:spcBef>
              <a:spcPct val="0"/>
            </a:spcBef>
            <a:spcAft>
              <a:spcPct val="15000"/>
            </a:spcAft>
            <a:buChar char="•"/>
          </a:pPr>
          <a:r>
            <a:rPr lang="en-US" sz="1200" kern="1200" dirty="0"/>
            <a:t>SMR technology has been incorporated into the National Energy Strategy, not only as a stated intention, but as a defined component of its strategic objectives.</a:t>
          </a:r>
        </a:p>
      </dsp:txBody>
      <dsp:txXfrm>
        <a:off x="9494904" y="1731407"/>
        <a:ext cx="2022668"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DD641-F31B-40FE-9AB1-E5118C08AF0C}">
      <dsp:nvSpPr>
        <dsp:cNvPr id="0" name=""/>
        <dsp:cNvSpPr/>
      </dsp:nvSpPr>
      <dsp:spPr>
        <a:xfrm>
          <a:off x="869393" y="0"/>
          <a:ext cx="9853126" cy="49528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99035-E125-4E43-A9F0-795543F63C1D}">
      <dsp:nvSpPr>
        <dsp:cNvPr id="0" name=""/>
        <dsp:cNvSpPr/>
      </dsp:nvSpPr>
      <dsp:spPr>
        <a:xfrm>
          <a:off x="12452" y="1485849"/>
          <a:ext cx="3731146" cy="1981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bg2"/>
              </a:solidFill>
            </a:rPr>
            <a:t>European &amp; Global Alignment</a:t>
          </a:r>
          <a:endParaRPr lang="en-US" sz="1800" u="sng" kern="1200" dirty="0">
            <a:solidFill>
              <a:schemeClr val="bg2"/>
            </a:solidFill>
          </a:endParaRPr>
        </a:p>
        <a:p>
          <a:pPr marL="114300" lvl="1" indent="-114300" algn="l" defTabSz="622300">
            <a:lnSpc>
              <a:spcPct val="90000"/>
            </a:lnSpc>
            <a:spcBef>
              <a:spcPct val="0"/>
            </a:spcBef>
            <a:spcAft>
              <a:spcPct val="15000"/>
            </a:spcAft>
            <a:buNone/>
          </a:pPr>
          <a:r>
            <a:rPr lang="en-US" sz="1400" b="1" kern="1200" dirty="0"/>
            <a:t>RoPower actively supports initiatives under </a:t>
          </a:r>
          <a:r>
            <a:rPr lang="en-US" sz="1400" b="1" kern="1200" dirty="0" err="1"/>
            <a:t>Nucleaeurope</a:t>
          </a:r>
          <a:r>
            <a:rPr lang="en-US" sz="1400" b="1" kern="1200" dirty="0"/>
            <a:t> and the European Commission SMR agenda, ensuring Romania’s leadership role within EU nuclear policy</a:t>
          </a:r>
          <a:endParaRPr lang="en-US" sz="1400" kern="1200" dirty="0"/>
        </a:p>
      </dsp:txBody>
      <dsp:txXfrm>
        <a:off x="109163" y="1582560"/>
        <a:ext cx="3537724" cy="1787710"/>
      </dsp:txXfrm>
    </dsp:sp>
    <dsp:sp modelId="{5C911405-AAF3-4646-B26C-7A713EF25854}">
      <dsp:nvSpPr>
        <dsp:cNvPr id="0" name=""/>
        <dsp:cNvSpPr/>
      </dsp:nvSpPr>
      <dsp:spPr>
        <a:xfrm>
          <a:off x="3930383" y="1485849"/>
          <a:ext cx="3731146" cy="1981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bg2"/>
              </a:solidFill>
            </a:rPr>
            <a:t>Synergies with Other Projects</a:t>
          </a:r>
          <a:endParaRPr lang="en-US" sz="1800" u="sng" kern="1200" dirty="0">
            <a:solidFill>
              <a:schemeClr val="bg2"/>
            </a:solidFill>
          </a:endParaRPr>
        </a:p>
        <a:p>
          <a:pPr marL="114300" lvl="1" indent="-114300" algn="l" defTabSz="622300">
            <a:lnSpc>
              <a:spcPct val="90000"/>
            </a:lnSpc>
            <a:spcBef>
              <a:spcPct val="0"/>
            </a:spcBef>
            <a:spcAft>
              <a:spcPct val="15000"/>
            </a:spcAft>
            <a:buChar char="•"/>
          </a:pPr>
          <a:r>
            <a:rPr lang="en-US" sz="1400" kern="1200" dirty="0"/>
            <a:t>The SMR program is being correlated with other strategic projects, such as ALFRED (lead-cooled fast reactor demonstration) and the continued development of Cernavoda Units, ensuring complementarity and knowledge transfer</a:t>
          </a:r>
        </a:p>
      </dsp:txBody>
      <dsp:txXfrm>
        <a:off x="4027094" y="1582560"/>
        <a:ext cx="3537724" cy="1787710"/>
      </dsp:txXfrm>
    </dsp:sp>
    <dsp:sp modelId="{89860C5F-EA0C-4770-AEC8-2B894FEE8D88}">
      <dsp:nvSpPr>
        <dsp:cNvPr id="0" name=""/>
        <dsp:cNvSpPr/>
      </dsp:nvSpPr>
      <dsp:spPr>
        <a:xfrm>
          <a:off x="7848313" y="1485849"/>
          <a:ext cx="3731146" cy="1981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bg2"/>
              </a:solidFill>
            </a:rPr>
            <a:t>Regulatory process</a:t>
          </a:r>
        </a:p>
        <a:p>
          <a:pPr marL="114300" lvl="1" indent="-114300" algn="l" defTabSz="622300">
            <a:lnSpc>
              <a:spcPct val="90000"/>
            </a:lnSpc>
            <a:spcBef>
              <a:spcPct val="0"/>
            </a:spcBef>
            <a:spcAft>
              <a:spcPct val="15000"/>
            </a:spcAft>
            <a:buChar char="•"/>
          </a:pPr>
          <a:r>
            <a:rPr lang="en-US" sz="1400" kern="1200" dirty="0"/>
            <a:t>Licensing work has officially started. Applications for design review and ISAR have been submitted, representing the first concrete steps toward regulatory approval</a:t>
          </a:r>
        </a:p>
      </dsp:txBody>
      <dsp:txXfrm>
        <a:off x="7945024" y="1582560"/>
        <a:ext cx="3537724" cy="1787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3D08C-3759-4920-A371-2AC80E029E1C}">
      <dsp:nvSpPr>
        <dsp:cNvPr id="0" name=""/>
        <dsp:cNvSpPr/>
      </dsp:nvSpPr>
      <dsp:spPr>
        <a:xfrm>
          <a:off x="0" y="3468374"/>
          <a:ext cx="9411855" cy="4552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Phase 6 - Commercial Operation 	</a:t>
          </a:r>
          <a:endParaRPr lang="en-US" sz="1600" kern="1200" dirty="0"/>
        </a:p>
      </dsp:txBody>
      <dsp:txXfrm>
        <a:off x="0" y="3468374"/>
        <a:ext cx="9411855" cy="455222"/>
      </dsp:txXfrm>
    </dsp:sp>
    <dsp:sp modelId="{DD365D86-5567-4227-8D9F-25EBA117B67B}">
      <dsp:nvSpPr>
        <dsp:cNvPr id="0" name=""/>
        <dsp:cNvSpPr/>
      </dsp:nvSpPr>
      <dsp:spPr>
        <a:xfrm rot="10800000">
          <a:off x="0" y="2775071"/>
          <a:ext cx="9411855" cy="7001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40000"/>
                  <a:lumOff val="60000"/>
                </a:schemeClr>
              </a:solidFill>
            </a:rPr>
            <a:t>Phase 5 - Commissioning </a:t>
          </a:r>
          <a:endParaRPr lang="en-US" sz="1600" kern="1200" dirty="0">
            <a:solidFill>
              <a:schemeClr val="accent1">
                <a:lumMod val="40000"/>
                <a:lumOff val="60000"/>
              </a:schemeClr>
            </a:solidFill>
          </a:endParaRPr>
        </a:p>
      </dsp:txBody>
      <dsp:txXfrm rot="10800000">
        <a:off x="0" y="2775071"/>
        <a:ext cx="9411855" cy="454924"/>
      </dsp:txXfrm>
    </dsp:sp>
    <dsp:sp modelId="{C9FA7C40-D643-4087-A20C-6A3C442A2131}">
      <dsp:nvSpPr>
        <dsp:cNvPr id="0" name=""/>
        <dsp:cNvSpPr/>
      </dsp:nvSpPr>
      <dsp:spPr>
        <a:xfrm rot="10800000">
          <a:off x="0" y="2081767"/>
          <a:ext cx="9411855" cy="7001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Phase 4 - Construction </a:t>
          </a:r>
          <a:endParaRPr lang="en-US" sz="1600" kern="1200"/>
        </a:p>
      </dsp:txBody>
      <dsp:txXfrm rot="10800000">
        <a:off x="0" y="2081767"/>
        <a:ext cx="9411855" cy="454924"/>
      </dsp:txXfrm>
    </dsp:sp>
    <dsp:sp modelId="{64B1990D-E362-4599-88B9-CAF21BE0F89F}">
      <dsp:nvSpPr>
        <dsp:cNvPr id="0" name=""/>
        <dsp:cNvSpPr/>
      </dsp:nvSpPr>
      <dsp:spPr>
        <a:xfrm rot="10800000">
          <a:off x="0" y="1388464"/>
          <a:ext cx="9411855" cy="7001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40000"/>
                  <a:lumOff val="60000"/>
                </a:schemeClr>
              </a:solidFill>
            </a:rPr>
            <a:t>Phase 3  Engineering, Initial Procurement Phase, Site Preparation </a:t>
          </a:r>
          <a:endParaRPr lang="en-US" sz="1600" kern="1200" dirty="0">
            <a:solidFill>
              <a:schemeClr val="accent1">
                <a:lumMod val="40000"/>
                <a:lumOff val="60000"/>
              </a:schemeClr>
            </a:solidFill>
          </a:endParaRPr>
        </a:p>
      </dsp:txBody>
      <dsp:txXfrm rot="10800000">
        <a:off x="0" y="1388464"/>
        <a:ext cx="9411855" cy="454924"/>
      </dsp:txXfrm>
    </dsp:sp>
    <dsp:sp modelId="{410E2396-07F1-477C-8894-35B810B6CA76}">
      <dsp:nvSpPr>
        <dsp:cNvPr id="0" name=""/>
        <dsp:cNvSpPr/>
      </dsp:nvSpPr>
      <dsp:spPr>
        <a:xfrm rot="10800000">
          <a:off x="0" y="695160"/>
          <a:ext cx="9411855" cy="7001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Phase 2 - FEED Phase 2 ONGOING 14 months  starting September 2024</a:t>
          </a:r>
          <a:endParaRPr lang="en-US" sz="1600" kern="1200"/>
        </a:p>
      </dsp:txBody>
      <dsp:txXfrm rot="10800000">
        <a:off x="0" y="695160"/>
        <a:ext cx="9411855" cy="454924"/>
      </dsp:txXfrm>
    </dsp:sp>
    <dsp:sp modelId="{5A219BDC-F135-4DEC-BFB7-94F2CE1379B6}">
      <dsp:nvSpPr>
        <dsp:cNvPr id="0" name=""/>
        <dsp:cNvSpPr/>
      </dsp:nvSpPr>
      <dsp:spPr>
        <a:xfrm rot="10800000">
          <a:off x="0" y="1856"/>
          <a:ext cx="9411855" cy="7001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40000"/>
                  <a:lumOff val="60000"/>
                </a:schemeClr>
              </a:solidFill>
            </a:rPr>
            <a:t>Phase 1 - FEED Phase 1 – Completed  </a:t>
          </a:r>
          <a:endParaRPr lang="en-US" sz="1600" kern="1200" dirty="0">
            <a:solidFill>
              <a:schemeClr val="accent1">
                <a:lumMod val="40000"/>
                <a:lumOff val="60000"/>
              </a:schemeClr>
            </a:solidFill>
          </a:endParaRPr>
        </a:p>
      </dsp:txBody>
      <dsp:txXfrm rot="10800000">
        <a:off x="0" y="1856"/>
        <a:ext cx="9411855" cy="454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E993C-C89C-4C60-A8DF-25D551E5997B}">
      <dsp:nvSpPr>
        <dsp:cNvPr id="0" name=""/>
        <dsp:cNvSpPr/>
      </dsp:nvSpPr>
      <dsp:spPr>
        <a:xfrm>
          <a:off x="7416" y="2578531"/>
          <a:ext cx="4174114"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Accomplishments</a:t>
          </a:r>
          <a:endParaRPr lang="en-US" sz="3300" kern="1200" dirty="0"/>
        </a:p>
      </dsp:txBody>
      <dsp:txXfrm>
        <a:off x="75140" y="2646255"/>
        <a:ext cx="4038666" cy="2176805"/>
      </dsp:txXfrm>
    </dsp:sp>
    <dsp:sp modelId="{61D086F6-0D74-4070-9243-0A42D7950C08}">
      <dsp:nvSpPr>
        <dsp:cNvPr id="0" name=""/>
        <dsp:cNvSpPr/>
      </dsp:nvSpPr>
      <dsp:spPr>
        <a:xfrm>
          <a:off x="7416" y="1255"/>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Successfully completed </a:t>
          </a:r>
          <a:r>
            <a:rPr lang="en-US" sz="1000" b="1" kern="1200" dirty="0"/>
            <a:t>site-specific design adaptation</a:t>
          </a:r>
          <a:r>
            <a:rPr lang="en-US" sz="1000" kern="1200" dirty="0"/>
            <a:t>, proving that </a:t>
          </a:r>
          <a:r>
            <a:rPr lang="en-US" sz="1000" kern="1200" dirty="0" err="1"/>
            <a:t>Doicești</a:t>
          </a:r>
          <a:r>
            <a:rPr lang="en-US" sz="1000" kern="1200" dirty="0"/>
            <a:t> is a viable site for SMR deployment.</a:t>
          </a:r>
        </a:p>
      </dsp:txBody>
      <dsp:txXfrm>
        <a:off x="46007" y="39846"/>
        <a:ext cx="1240404" cy="2235071"/>
      </dsp:txXfrm>
    </dsp:sp>
    <dsp:sp modelId="{D8B3D86A-A2D8-46E2-BB27-B49FE03D3177}">
      <dsp:nvSpPr>
        <dsp:cNvPr id="0" name=""/>
        <dsp:cNvSpPr/>
      </dsp:nvSpPr>
      <dsp:spPr>
        <a:xfrm>
          <a:off x="1435680" y="1255"/>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Strengthened alignment with Romanian, European, and U.S. regulatory requirements.</a:t>
          </a:r>
        </a:p>
      </dsp:txBody>
      <dsp:txXfrm>
        <a:off x="1474271" y="39846"/>
        <a:ext cx="1240404" cy="2235071"/>
      </dsp:txXfrm>
    </dsp:sp>
    <dsp:sp modelId="{83BF0F99-FAA2-4365-AE46-98687C3E6BB6}">
      <dsp:nvSpPr>
        <dsp:cNvPr id="0" name=""/>
        <dsp:cNvSpPr/>
      </dsp:nvSpPr>
      <dsp:spPr>
        <a:xfrm>
          <a:off x="2872706" y="0"/>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Identified synergies with renewable integration and national grid modernization.</a:t>
          </a:r>
        </a:p>
      </dsp:txBody>
      <dsp:txXfrm>
        <a:off x="2911297" y="38591"/>
        <a:ext cx="1240404" cy="2235071"/>
      </dsp:txXfrm>
    </dsp:sp>
    <dsp:sp modelId="{C5E873BB-9DBC-47BB-80AB-FBEF29F2FE5E}">
      <dsp:nvSpPr>
        <dsp:cNvPr id="0" name=""/>
        <dsp:cNvSpPr/>
      </dsp:nvSpPr>
      <dsp:spPr>
        <a:xfrm>
          <a:off x="4402885" y="2578531"/>
          <a:ext cx="5602378"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Key Lessons</a:t>
          </a:r>
          <a:endParaRPr lang="en-US" sz="3300" kern="1200" dirty="0"/>
        </a:p>
      </dsp:txBody>
      <dsp:txXfrm>
        <a:off x="4470609" y="2646255"/>
        <a:ext cx="5466930" cy="2176805"/>
      </dsp:txXfrm>
    </dsp:sp>
    <dsp:sp modelId="{7D79C441-3C4B-4063-8F29-8847D748252D}">
      <dsp:nvSpPr>
        <dsp:cNvPr id="0" name=""/>
        <dsp:cNvSpPr/>
      </dsp:nvSpPr>
      <dsp:spPr>
        <a:xfrm>
          <a:off x="4402885" y="1255"/>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Licensing Complexity</a:t>
          </a:r>
          <a:r>
            <a:rPr lang="en-US" sz="1000" kern="1200"/>
            <a:t>: Early engagement with regulators revealed the need for more detailed local safety case adaptation.</a:t>
          </a:r>
          <a:br>
            <a:rPr lang="en-US" sz="1000" kern="1200"/>
          </a:br>
          <a:r>
            <a:rPr lang="en-US" sz="1000" kern="1200"/>
            <a:t>→ </a:t>
          </a:r>
          <a:r>
            <a:rPr lang="en-US" sz="1000" i="1" kern="1200"/>
            <a:t>Action: Expanded cooperation with CNCAN (Romanian regulator) and IAEA to streamline approvals.</a:t>
          </a:r>
          <a:endParaRPr lang="en-US" sz="1000" kern="1200"/>
        </a:p>
      </dsp:txBody>
      <dsp:txXfrm>
        <a:off x="4441476" y="39846"/>
        <a:ext cx="1240404" cy="2235071"/>
      </dsp:txXfrm>
    </dsp:sp>
    <dsp:sp modelId="{06B093C0-001F-429E-8E20-8F7279F6D12A}">
      <dsp:nvSpPr>
        <dsp:cNvPr id="0" name=""/>
        <dsp:cNvSpPr/>
      </dsp:nvSpPr>
      <dsp:spPr>
        <a:xfrm>
          <a:off x="5831149" y="1255"/>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Supply Chain Gaps</a:t>
          </a:r>
          <a:r>
            <a:rPr lang="en-US" sz="1000" kern="1200"/>
            <a:t>: Mapping showed areas where Romanian industry needs targeted investment (e.g., nuclear-grade manufacturing, cybersecurity, etc).</a:t>
          </a:r>
          <a:br>
            <a:rPr lang="en-US" sz="1000" kern="1200"/>
          </a:br>
          <a:r>
            <a:rPr lang="en-US" sz="1000" kern="1200"/>
            <a:t>→ </a:t>
          </a:r>
          <a:r>
            <a:rPr lang="en-US" sz="1000" i="1" kern="1200"/>
            <a:t>Action: Training programs and partnerships with local companies launched.</a:t>
          </a:r>
          <a:endParaRPr lang="en-US" sz="1000" kern="1200"/>
        </a:p>
      </dsp:txBody>
      <dsp:txXfrm>
        <a:off x="5869740" y="39846"/>
        <a:ext cx="1240404" cy="2235071"/>
      </dsp:txXfrm>
    </dsp:sp>
    <dsp:sp modelId="{47D98828-5464-4375-8A26-D793DEAD2C36}">
      <dsp:nvSpPr>
        <dsp:cNvPr id="0" name=""/>
        <dsp:cNvSpPr/>
      </dsp:nvSpPr>
      <dsp:spPr>
        <a:xfrm>
          <a:off x="7259413" y="1255"/>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Community Engagement</a:t>
          </a:r>
          <a:r>
            <a:rPr lang="en-US" sz="1000" kern="1200"/>
            <a:t>: Initial consultations highlighted public curiosity but also the need for more proactive communication on safety and socio-economic benefits.</a:t>
          </a:r>
          <a:br>
            <a:rPr lang="en-US" sz="1000" kern="1200"/>
          </a:br>
          <a:r>
            <a:rPr lang="en-US" sz="1000" kern="1200"/>
            <a:t>→ </a:t>
          </a:r>
          <a:r>
            <a:rPr lang="en-US" sz="1000" i="1" kern="1200"/>
            <a:t>Action: Enhanced outreach and educational initiatives in Doicești and beyond.</a:t>
          </a:r>
          <a:endParaRPr lang="en-US" sz="1000" kern="1200"/>
        </a:p>
      </dsp:txBody>
      <dsp:txXfrm>
        <a:off x="7298004" y="39846"/>
        <a:ext cx="1240404" cy="2235071"/>
      </dsp:txXfrm>
    </dsp:sp>
    <dsp:sp modelId="{0960BE0D-8B82-4172-9F2A-72D69949A07A}">
      <dsp:nvSpPr>
        <dsp:cNvPr id="0" name=""/>
        <dsp:cNvSpPr/>
      </dsp:nvSpPr>
      <dsp:spPr>
        <a:xfrm>
          <a:off x="8687676" y="1255"/>
          <a:ext cx="1317586" cy="23122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Integration Challenges</a:t>
          </a:r>
          <a:r>
            <a:rPr lang="en-US" sz="1000" kern="1200"/>
            <a:t>: Combining nuclear baseload with renewables requires advanced digital control and grid balancing.</a:t>
          </a:r>
          <a:br>
            <a:rPr lang="en-US" sz="1000" kern="1200"/>
          </a:br>
          <a:r>
            <a:rPr lang="en-US" sz="1000" kern="1200"/>
            <a:t>→ </a:t>
          </a:r>
          <a:r>
            <a:rPr lang="en-US" sz="1000" i="1" kern="1200"/>
            <a:t>Action: Collaboration with E-INFRA to test hybrid system operations early.</a:t>
          </a:r>
          <a:endParaRPr lang="en-US" sz="1000" kern="1200"/>
        </a:p>
      </dsp:txBody>
      <dsp:txXfrm>
        <a:off x="8726267" y="39846"/>
        <a:ext cx="1240404" cy="2235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4988-0A38-43B4-A826-3C79059273B1}">
      <dsp:nvSpPr>
        <dsp:cNvPr id="0" name=""/>
        <dsp:cNvSpPr/>
      </dsp:nvSpPr>
      <dsp:spPr>
        <a:xfrm>
          <a:off x="0" y="4662851"/>
          <a:ext cx="9393767" cy="611996"/>
        </a:xfrm>
        <a:prstGeom prst="rect">
          <a:avLst/>
        </a:prstGeom>
        <a:gradFill rotWithShape="0">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Active member and participant in IAEA/WENRA/INPO/WANO/OECD/EPRI</a:t>
          </a:r>
        </a:p>
      </dsp:txBody>
      <dsp:txXfrm>
        <a:off x="0" y="4662851"/>
        <a:ext cx="9393767" cy="611996"/>
      </dsp:txXfrm>
    </dsp:sp>
    <dsp:sp modelId="{D7819DBF-B3D0-4C61-8539-544CBA222614}">
      <dsp:nvSpPr>
        <dsp:cNvPr id="0" name=""/>
        <dsp:cNvSpPr/>
      </dsp:nvSpPr>
      <dsp:spPr>
        <a:xfrm rot="10800000">
          <a:off x="0" y="3730780"/>
          <a:ext cx="9393767" cy="941251"/>
        </a:xfrm>
        <a:prstGeom prst="upArrowCallout">
          <a:avLst/>
        </a:prstGeom>
        <a:gradFill rotWithShape="0">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Highly appreciated engineering education system</a:t>
          </a:r>
        </a:p>
      </dsp:txBody>
      <dsp:txXfrm rot="10800000">
        <a:off x="0" y="3730780"/>
        <a:ext cx="9393767" cy="611597"/>
      </dsp:txXfrm>
    </dsp:sp>
    <dsp:sp modelId="{5D64C4AA-C00E-4810-85FF-EF9E0A61560E}">
      <dsp:nvSpPr>
        <dsp:cNvPr id="0" name=""/>
        <dsp:cNvSpPr/>
      </dsp:nvSpPr>
      <dsp:spPr>
        <a:xfrm rot="10800000">
          <a:off x="0" y="2798709"/>
          <a:ext cx="9393767" cy="941251"/>
        </a:xfrm>
        <a:prstGeom prst="upArrowCallout">
          <a:avLst/>
        </a:prstGeom>
        <a:gradFill rotWithShape="0">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Public opinion and political support</a:t>
          </a:r>
        </a:p>
      </dsp:txBody>
      <dsp:txXfrm rot="10800000">
        <a:off x="0" y="2798709"/>
        <a:ext cx="9393767" cy="611597"/>
      </dsp:txXfrm>
    </dsp:sp>
    <dsp:sp modelId="{86F1F50D-C4AB-4697-89FC-B0C2DC3FF3FE}">
      <dsp:nvSpPr>
        <dsp:cNvPr id="0" name=""/>
        <dsp:cNvSpPr/>
      </dsp:nvSpPr>
      <dsp:spPr>
        <a:xfrm rot="10800000">
          <a:off x="0" y="1866638"/>
          <a:ext cx="9393767" cy="941251"/>
        </a:xfrm>
        <a:prstGeom prst="upArrowCallout">
          <a:avLst/>
        </a:prstGeom>
        <a:gradFill rotWithShape="0">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More than 50 years of experienced Nuclear Industry supply chain</a:t>
          </a:r>
        </a:p>
      </dsp:txBody>
      <dsp:txXfrm rot="10800000">
        <a:off x="0" y="1866638"/>
        <a:ext cx="9393767" cy="611597"/>
      </dsp:txXfrm>
    </dsp:sp>
    <dsp:sp modelId="{1C770F39-3060-40F7-B11F-5E2AC1A9B5A3}">
      <dsp:nvSpPr>
        <dsp:cNvPr id="0" name=""/>
        <dsp:cNvSpPr/>
      </dsp:nvSpPr>
      <dsp:spPr>
        <a:xfrm rot="10800000">
          <a:off x="0" y="934567"/>
          <a:ext cx="9393767" cy="941251"/>
        </a:xfrm>
        <a:prstGeom prst="upArrowCallout">
          <a:avLst/>
        </a:prstGeom>
        <a:gradFill rotWithShape="0">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More than 50 years of experienced rigorous Nuclear Industry Regulator (CNCAN) </a:t>
          </a:r>
        </a:p>
      </dsp:txBody>
      <dsp:txXfrm rot="10800000">
        <a:off x="0" y="934567"/>
        <a:ext cx="9393767" cy="611597"/>
      </dsp:txXfrm>
    </dsp:sp>
    <dsp:sp modelId="{4C9833D4-E8D3-4C10-9A82-442CE4DB9025}">
      <dsp:nvSpPr>
        <dsp:cNvPr id="0" name=""/>
        <dsp:cNvSpPr/>
      </dsp:nvSpPr>
      <dsp:spPr>
        <a:xfrm rot="10800000">
          <a:off x="0" y="2496"/>
          <a:ext cx="9393767" cy="941251"/>
        </a:xfrm>
        <a:prstGeom prst="upArrowCallout">
          <a:avLst/>
        </a:prstGeom>
        <a:gradFill rotWithShape="0">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28 years of safe nuclear plants operations for S.N. </a:t>
          </a:r>
          <a:r>
            <a:rPr lang="en-US" sz="1900" kern="1200"/>
            <a:t>Nuclearelectrica</a:t>
          </a:r>
          <a:endParaRPr lang="en-US" sz="1900" kern="1200" dirty="0"/>
        </a:p>
      </dsp:txBody>
      <dsp:txXfrm rot="10800000">
        <a:off x="0" y="2496"/>
        <a:ext cx="9393767" cy="6115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99DF2-C5EB-4BCF-B3F3-03B4D6F82419}"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DDD6E-CD3C-4232-825D-7AE755063EED}" type="slidenum">
              <a:rPr lang="en-US" smtClean="0"/>
              <a:t>‹#›</a:t>
            </a:fld>
            <a:endParaRPr lang="en-US"/>
          </a:p>
        </p:txBody>
      </p:sp>
    </p:spTree>
    <p:extLst>
      <p:ext uri="{BB962C8B-B14F-4D97-AF65-F5344CB8AC3E}">
        <p14:creationId xmlns:p14="http://schemas.microsoft.com/office/powerpoint/2010/main" val="285432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13F3-AC4F-4EF8-84A5-69E61F617707}" type="slidenum">
              <a:rPr lang="en-US" smtClean="0"/>
              <a:t>2</a:t>
            </a:fld>
            <a:endParaRPr lang="en-US"/>
          </a:p>
        </p:txBody>
      </p:sp>
    </p:spTree>
    <p:extLst>
      <p:ext uri="{BB962C8B-B14F-4D97-AF65-F5344CB8AC3E}">
        <p14:creationId xmlns:p14="http://schemas.microsoft.com/office/powerpoint/2010/main" val="90466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5406F4A-B546-8C77-961B-C8BAC6AA163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672ADFAE-88EF-9040-A669-1E67909BF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38924BBF-BCC3-47E7-545E-1857C0E143C2}"/>
              </a:ext>
            </a:extLst>
          </p:cNvPr>
          <p:cNvSpPr>
            <a:spLocks noGrp="1"/>
          </p:cNvSpPr>
          <p:nvPr>
            <p:ph type="dt" sz="half" idx="10"/>
          </p:nvPr>
        </p:nvSpPr>
        <p:spPr/>
        <p:txBody>
          <a:bodyPr/>
          <a:lstStyle/>
          <a:p>
            <a:fld id="{A8100F2C-7BB3-4B78-8820-137A285BD3E3}" type="datetimeFigureOut">
              <a:rPr lang="en-US" smtClean="0"/>
              <a:t>10/6/2025</a:t>
            </a:fld>
            <a:endParaRPr lang="en-US"/>
          </a:p>
        </p:txBody>
      </p:sp>
      <p:sp>
        <p:nvSpPr>
          <p:cNvPr id="5" name="Substituent subsol 4">
            <a:extLst>
              <a:ext uri="{FF2B5EF4-FFF2-40B4-BE49-F238E27FC236}">
                <a16:creationId xmlns:a16="http://schemas.microsoft.com/office/drawing/2014/main" id="{01F18479-D950-CBAE-DE9A-8CD056C00EF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4B2EBD44-22A2-AD80-DAF1-D48F1F90CA55}"/>
              </a:ext>
            </a:extLst>
          </p:cNvPr>
          <p:cNvSpPr>
            <a:spLocks noGrp="1"/>
          </p:cNvSpPr>
          <p:nvPr>
            <p:ph type="sldNum" sz="quarter" idx="12"/>
          </p:nvPr>
        </p:nvSpPr>
        <p:spPr/>
        <p:txBody>
          <a:bodyPr/>
          <a:lstStyle/>
          <a:p>
            <a:fld id="{2C95D466-7FC6-4AE3-95FC-E900B079B634}" type="slidenum">
              <a:rPr lang="en-US" smtClean="0"/>
              <a:t>‹#›</a:t>
            </a:fld>
            <a:endParaRPr lang="en-US"/>
          </a:p>
        </p:txBody>
      </p:sp>
    </p:spTree>
    <p:extLst>
      <p:ext uri="{BB962C8B-B14F-4D97-AF65-F5344CB8AC3E}">
        <p14:creationId xmlns:p14="http://schemas.microsoft.com/office/powerpoint/2010/main" val="241932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2B9C8DC-E829-C7B5-6F0A-61D1187A87A8}"/>
              </a:ext>
            </a:extLst>
          </p:cNvPr>
          <p:cNvSpPr>
            <a:spLocks noGrp="1"/>
          </p:cNvSpPr>
          <p:nvPr>
            <p:ph type="title"/>
          </p:nvPr>
        </p:nvSpPr>
        <p:spPr/>
        <p:txBody>
          <a:bodyPr>
            <a:normAutofit/>
          </a:bodyPr>
          <a:lstStyle>
            <a:lvl1pPr>
              <a:defRPr sz="3200"/>
            </a:lvl1p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263FACD6-5C0E-C70A-E11F-9A5F479E3013}"/>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Tree>
    <p:extLst>
      <p:ext uri="{BB962C8B-B14F-4D97-AF65-F5344CB8AC3E}">
        <p14:creationId xmlns:p14="http://schemas.microsoft.com/office/powerpoint/2010/main" val="175338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C746F4A-2048-309B-1C9D-062AF6FAA7E8}"/>
              </a:ext>
            </a:extLst>
          </p:cNvPr>
          <p:cNvSpPr>
            <a:spLocks noGrp="1"/>
          </p:cNvSpPr>
          <p:nvPr>
            <p:ph type="title" orient="vert"/>
          </p:nvPr>
        </p:nvSpPr>
        <p:spPr>
          <a:xfrm>
            <a:off x="8724900" y="365125"/>
            <a:ext cx="2628900" cy="5811838"/>
          </a:xfrm>
        </p:spPr>
        <p:txBody>
          <a:bodyPr vert="eaVert"/>
          <a:lstStyle>
            <a:lvl1pPr>
              <a:defRPr sz="3200"/>
            </a:lvl1pPr>
          </a:lstStyle>
          <a:p>
            <a:r>
              <a:rPr lang="ro-RO" dirty="0"/>
              <a:t>Faceți clic pentru a edita stilul de titlu coordonator</a:t>
            </a:r>
            <a:endParaRPr lang="en-US" dirty="0"/>
          </a:p>
        </p:txBody>
      </p:sp>
      <p:sp>
        <p:nvSpPr>
          <p:cNvPr id="3" name="Substituent text vertical 2">
            <a:extLst>
              <a:ext uri="{FF2B5EF4-FFF2-40B4-BE49-F238E27FC236}">
                <a16:creationId xmlns:a16="http://schemas.microsoft.com/office/drawing/2014/main" id="{BF2BC7AE-F17F-9C9E-0DD9-0687969596B3}"/>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Tree>
    <p:extLst>
      <p:ext uri="{BB962C8B-B14F-4D97-AF65-F5344CB8AC3E}">
        <p14:creationId xmlns:p14="http://schemas.microsoft.com/office/powerpoint/2010/main" val="7468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D02BF9-1FD5-D5AD-5B92-FFBC8008CEDA}"/>
              </a:ext>
            </a:extLst>
          </p:cNvPr>
          <p:cNvSpPr>
            <a:spLocks noGrp="1"/>
          </p:cNvSpPr>
          <p:nvPr>
            <p:ph type="subTitle" idx="1"/>
          </p:nvPr>
        </p:nvSpPr>
        <p:spPr>
          <a:xfrm>
            <a:off x="1888524" y="5356698"/>
            <a:ext cx="3385752" cy="1655762"/>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RO" dirty="0"/>
          </a:p>
        </p:txBody>
      </p:sp>
      <p:sp>
        <p:nvSpPr>
          <p:cNvPr id="4" name="Date Placeholder 3">
            <a:extLst>
              <a:ext uri="{FF2B5EF4-FFF2-40B4-BE49-F238E27FC236}">
                <a16:creationId xmlns:a16="http://schemas.microsoft.com/office/drawing/2014/main" id="{C8BD5C0E-DE8D-3A55-7CE6-A8DA01CD818E}"/>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C4C7FD94-B4AB-A9B9-A92D-380F86A64560}"/>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7025794A-BD18-4CA6-8DBC-D1F31F8284E8}"/>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395040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D02BF9-1FD5-D5AD-5B92-FFBC8008CEDA}"/>
              </a:ext>
            </a:extLst>
          </p:cNvPr>
          <p:cNvSpPr>
            <a:spLocks noGrp="1"/>
          </p:cNvSpPr>
          <p:nvPr>
            <p:ph type="subTitle" idx="1"/>
          </p:nvPr>
        </p:nvSpPr>
        <p:spPr>
          <a:xfrm>
            <a:off x="1888524" y="5356698"/>
            <a:ext cx="3385752" cy="1655762"/>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RO" dirty="0"/>
          </a:p>
        </p:txBody>
      </p:sp>
      <p:sp>
        <p:nvSpPr>
          <p:cNvPr id="4" name="Date Placeholder 3">
            <a:extLst>
              <a:ext uri="{FF2B5EF4-FFF2-40B4-BE49-F238E27FC236}">
                <a16:creationId xmlns:a16="http://schemas.microsoft.com/office/drawing/2014/main" id="{C8BD5C0E-DE8D-3A55-7CE6-A8DA01CD818E}"/>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C4C7FD94-B4AB-A9B9-A92D-380F86A64560}"/>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7025794A-BD18-4CA6-8DBC-D1F31F8284E8}"/>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421284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CE75-BB22-5FE9-4AA4-1BFE888E36CB}"/>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76307136-F6C1-F66D-331F-1FEF92DC61A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F4B27840-36B9-800C-FF37-A07ED53ED5B0}"/>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5CF9C7ED-B91A-FD00-CC47-0B330201F06D}"/>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C93F86E3-2D6B-05A5-7E27-0875B284F2BE}"/>
              </a:ext>
            </a:extLst>
          </p:cNvPr>
          <p:cNvSpPr>
            <a:spLocks noGrp="1"/>
          </p:cNvSpPr>
          <p:nvPr>
            <p:ph type="sldNum" sz="quarter" idx="12"/>
          </p:nvPr>
        </p:nvSpPr>
        <p:spPr/>
        <p:txBody>
          <a:bodyPr/>
          <a:lstStyle/>
          <a:p>
            <a:fld id="{B77638A4-C3F3-194D-8334-F09EE52DCB53}" type="slidenum">
              <a:rPr lang="en-RO" smtClean="0"/>
              <a:t>‹#›</a:t>
            </a:fld>
            <a:endParaRPr lang="en-RO"/>
          </a:p>
        </p:txBody>
      </p:sp>
      <p:pic>
        <p:nvPicPr>
          <p:cNvPr id="8" name="Picture 7">
            <a:extLst>
              <a:ext uri="{FF2B5EF4-FFF2-40B4-BE49-F238E27FC236}">
                <a16:creationId xmlns:a16="http://schemas.microsoft.com/office/drawing/2014/main" id="{99FB8C7B-772D-B4E1-B032-BC03C51EDE71}"/>
              </a:ext>
            </a:extLst>
          </p:cNvPr>
          <p:cNvPicPr>
            <a:picLocks noChangeAspect="1"/>
          </p:cNvPicPr>
          <p:nvPr userDrawn="1"/>
        </p:nvPicPr>
        <p:blipFill>
          <a:blip r:embed="rId3"/>
          <a:stretch>
            <a:fillRect/>
          </a:stretch>
        </p:blipFill>
        <p:spPr>
          <a:xfrm>
            <a:off x="920750" y="1350617"/>
            <a:ext cx="2995267" cy="48803"/>
          </a:xfrm>
          <a:prstGeom prst="rect">
            <a:avLst/>
          </a:prstGeom>
        </p:spPr>
      </p:pic>
    </p:spTree>
    <p:extLst>
      <p:ext uri="{BB962C8B-B14F-4D97-AF65-F5344CB8AC3E}">
        <p14:creationId xmlns:p14="http://schemas.microsoft.com/office/powerpoint/2010/main" val="201738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3637-047E-DE4D-1FE8-872609715A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O"/>
          </a:p>
        </p:txBody>
      </p:sp>
      <p:sp>
        <p:nvSpPr>
          <p:cNvPr id="3" name="Text Placeholder 2">
            <a:extLst>
              <a:ext uri="{FF2B5EF4-FFF2-40B4-BE49-F238E27FC236}">
                <a16:creationId xmlns:a16="http://schemas.microsoft.com/office/drawing/2014/main" id="{658D9836-181D-E009-D81D-F169159940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438DD2-C175-04F2-69B4-D19FE76F6CD5}"/>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E07EDF92-C6AA-AECF-4582-4415FDE4A7B9}"/>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47E694D7-E9B2-4823-7055-9DA4F8A1D5AD}"/>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59424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0E7B-F4DA-7681-FB5E-093CB7BFBF37}"/>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1A7814C1-1C5C-9FA0-B199-3E1338D397F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Content Placeholder 3">
            <a:extLst>
              <a:ext uri="{FF2B5EF4-FFF2-40B4-BE49-F238E27FC236}">
                <a16:creationId xmlns:a16="http://schemas.microsoft.com/office/drawing/2014/main" id="{6B8B7DE4-6961-5279-1E3F-8423AFA9B5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Date Placeholder 4">
            <a:extLst>
              <a:ext uri="{FF2B5EF4-FFF2-40B4-BE49-F238E27FC236}">
                <a16:creationId xmlns:a16="http://schemas.microsoft.com/office/drawing/2014/main" id="{3AEFB3D4-D28B-C1B5-96D4-49C690A6228B}"/>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6" name="Footer Placeholder 5">
            <a:extLst>
              <a:ext uri="{FF2B5EF4-FFF2-40B4-BE49-F238E27FC236}">
                <a16:creationId xmlns:a16="http://schemas.microsoft.com/office/drawing/2014/main" id="{A80844FB-BD63-520B-12DB-0657C2E6007E}"/>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896595B2-0508-6B3C-84C0-B0871D541B54}"/>
              </a:ext>
            </a:extLst>
          </p:cNvPr>
          <p:cNvSpPr>
            <a:spLocks noGrp="1"/>
          </p:cNvSpPr>
          <p:nvPr>
            <p:ph type="sldNum" sz="quarter" idx="12"/>
          </p:nvPr>
        </p:nvSpPr>
        <p:spPr/>
        <p:txBody>
          <a:bodyPr/>
          <a:lstStyle/>
          <a:p>
            <a:fld id="{B77638A4-C3F3-194D-8334-F09EE52DCB53}" type="slidenum">
              <a:rPr lang="en-RO" smtClean="0"/>
              <a:t>‹#›</a:t>
            </a:fld>
            <a:endParaRPr lang="en-RO"/>
          </a:p>
        </p:txBody>
      </p:sp>
      <p:pic>
        <p:nvPicPr>
          <p:cNvPr id="9" name="Picture 8">
            <a:extLst>
              <a:ext uri="{FF2B5EF4-FFF2-40B4-BE49-F238E27FC236}">
                <a16:creationId xmlns:a16="http://schemas.microsoft.com/office/drawing/2014/main" id="{B822BC93-9A5E-E11A-B9E3-83ED9E4E76F4}"/>
              </a:ext>
            </a:extLst>
          </p:cNvPr>
          <p:cNvPicPr>
            <a:picLocks noChangeAspect="1"/>
          </p:cNvPicPr>
          <p:nvPr userDrawn="1"/>
        </p:nvPicPr>
        <p:blipFill>
          <a:blip r:embed="rId3"/>
          <a:stretch>
            <a:fillRect/>
          </a:stretch>
        </p:blipFill>
        <p:spPr>
          <a:xfrm>
            <a:off x="920750" y="1350617"/>
            <a:ext cx="2995267" cy="48803"/>
          </a:xfrm>
          <a:prstGeom prst="rect">
            <a:avLst/>
          </a:prstGeom>
        </p:spPr>
      </p:pic>
    </p:spTree>
    <p:extLst>
      <p:ext uri="{BB962C8B-B14F-4D97-AF65-F5344CB8AC3E}">
        <p14:creationId xmlns:p14="http://schemas.microsoft.com/office/powerpoint/2010/main" val="380010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E688-5DD2-626D-EC4C-8B25769AD478}"/>
              </a:ext>
            </a:extLst>
          </p:cNvPr>
          <p:cNvSpPr>
            <a:spLocks noGrp="1"/>
          </p:cNvSpPr>
          <p:nvPr>
            <p:ph type="title"/>
          </p:nvPr>
        </p:nvSpPr>
        <p:spPr>
          <a:xfrm>
            <a:off x="839788" y="365125"/>
            <a:ext cx="10515600" cy="1325563"/>
          </a:xfrm>
        </p:spPr>
        <p:txBody>
          <a:bodyPr/>
          <a:lstStyle/>
          <a:p>
            <a:r>
              <a:rPr lang="en-GB"/>
              <a:t>Click to edit Master title style</a:t>
            </a:r>
            <a:endParaRPr lang="en-RO"/>
          </a:p>
        </p:txBody>
      </p:sp>
      <p:sp>
        <p:nvSpPr>
          <p:cNvPr id="3" name="Text Placeholder 2">
            <a:extLst>
              <a:ext uri="{FF2B5EF4-FFF2-40B4-BE49-F238E27FC236}">
                <a16:creationId xmlns:a16="http://schemas.microsoft.com/office/drawing/2014/main" id="{85AC66DB-98FA-11D6-3F43-EF06F30C8E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11E248-D02E-D429-9EB0-E531A4C61E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Text Placeholder 4">
            <a:extLst>
              <a:ext uri="{FF2B5EF4-FFF2-40B4-BE49-F238E27FC236}">
                <a16:creationId xmlns:a16="http://schemas.microsoft.com/office/drawing/2014/main" id="{93EEEAE0-B37B-B833-3D5E-A048D7BC3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C4AE09-E411-AE63-2A60-AADE0227E8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7" name="Date Placeholder 6">
            <a:extLst>
              <a:ext uri="{FF2B5EF4-FFF2-40B4-BE49-F238E27FC236}">
                <a16:creationId xmlns:a16="http://schemas.microsoft.com/office/drawing/2014/main" id="{4E80754F-0CF7-252B-C118-BF81D203A1AC}"/>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8" name="Footer Placeholder 7">
            <a:extLst>
              <a:ext uri="{FF2B5EF4-FFF2-40B4-BE49-F238E27FC236}">
                <a16:creationId xmlns:a16="http://schemas.microsoft.com/office/drawing/2014/main" id="{ADEF9A70-EDC1-D776-EF96-0706470F50FA}"/>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A7AAD819-BDE6-BF03-170A-7235A02B9E05}"/>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335179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D244-CEAF-96EC-83BF-42FFFF93E35C}"/>
              </a:ext>
            </a:extLst>
          </p:cNvPr>
          <p:cNvSpPr>
            <a:spLocks noGrp="1"/>
          </p:cNvSpPr>
          <p:nvPr>
            <p:ph type="title"/>
          </p:nvPr>
        </p:nvSpPr>
        <p:spPr/>
        <p:txBody>
          <a:bodyPr/>
          <a:lstStyle/>
          <a:p>
            <a:r>
              <a:rPr lang="en-GB"/>
              <a:t>Click to edit Master title style</a:t>
            </a:r>
            <a:endParaRPr lang="en-RO"/>
          </a:p>
        </p:txBody>
      </p:sp>
      <p:sp>
        <p:nvSpPr>
          <p:cNvPr id="3" name="Date Placeholder 2">
            <a:extLst>
              <a:ext uri="{FF2B5EF4-FFF2-40B4-BE49-F238E27FC236}">
                <a16:creationId xmlns:a16="http://schemas.microsoft.com/office/drawing/2014/main" id="{17BC23E5-BE84-0065-40DE-70C3831F06E2}"/>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4" name="Footer Placeholder 3">
            <a:extLst>
              <a:ext uri="{FF2B5EF4-FFF2-40B4-BE49-F238E27FC236}">
                <a16:creationId xmlns:a16="http://schemas.microsoft.com/office/drawing/2014/main" id="{172EDEF7-0B31-B4BA-7BF1-E506EB498963}"/>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BED6DC38-78B8-4089-DD57-AA243E9A50B6}"/>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152258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6A8E4-C73C-8086-D2D5-706BCAD6D1BA}"/>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3" name="Footer Placeholder 2">
            <a:extLst>
              <a:ext uri="{FF2B5EF4-FFF2-40B4-BE49-F238E27FC236}">
                <a16:creationId xmlns:a16="http://schemas.microsoft.com/office/drawing/2014/main" id="{D2B8867C-C74D-1DD8-2FF3-5F42B3CAF56F}"/>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8BC3193C-6BB8-D8FC-DA08-B9E7DCB7E054}"/>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209114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41CC1A6-F23C-B837-4A6F-BFC3A2009334}"/>
              </a:ext>
            </a:extLst>
          </p:cNvPr>
          <p:cNvSpPr>
            <a:spLocks noGrp="1"/>
          </p:cNvSpPr>
          <p:nvPr>
            <p:ph type="title"/>
          </p:nvPr>
        </p:nvSpPr>
        <p:spPr/>
        <p:txBody>
          <a:bodyPr>
            <a:normAutofit/>
          </a:bodyPr>
          <a:lstStyle>
            <a:lvl1pPr>
              <a:defRPr sz="3200">
                <a:latin typeface="+mj-lt"/>
              </a:defRPr>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B0500DC-7CC5-C21B-BE95-60C88DFB3707}"/>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200"/>
            </a:lvl5pPr>
          </a:lstStyle>
          <a:p>
            <a:pPr lvl="0"/>
            <a:r>
              <a:rPr lang="ro-RO" dirty="0" err="1"/>
              <a:t>Faceţi</a:t>
            </a:r>
            <a:r>
              <a:rPr lang="ro-RO" dirty="0"/>
              <a:t> clic pentru a edita Master stiluri text</a:t>
            </a:r>
          </a:p>
          <a:p>
            <a:pPr lvl="1"/>
            <a:r>
              <a:rPr lang="ro-RO" dirty="0"/>
              <a:t>al doilea nivel</a:t>
            </a:r>
          </a:p>
          <a:p>
            <a:pPr lvl="2"/>
            <a:r>
              <a:rPr lang="ro-RO" dirty="0"/>
              <a:t>al treilea nivel</a:t>
            </a:r>
          </a:p>
          <a:p>
            <a:pPr lvl="3"/>
            <a:r>
              <a:rPr lang="ro-RO" dirty="0"/>
              <a:t>al patrulea nivel</a:t>
            </a:r>
          </a:p>
          <a:p>
            <a:pPr lvl="4"/>
            <a:r>
              <a:rPr lang="ro-RO" dirty="0"/>
              <a:t>al cincilea nivel</a:t>
            </a:r>
            <a:endParaRPr lang="en-US" dirty="0"/>
          </a:p>
        </p:txBody>
      </p:sp>
    </p:spTree>
    <p:extLst>
      <p:ext uri="{BB962C8B-B14F-4D97-AF65-F5344CB8AC3E}">
        <p14:creationId xmlns:p14="http://schemas.microsoft.com/office/powerpoint/2010/main" val="256972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25C-77DA-1FA2-546A-6EB5B76CFC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E26C3ED4-3BF2-001E-163A-650A630E1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Text Placeholder 3">
            <a:extLst>
              <a:ext uri="{FF2B5EF4-FFF2-40B4-BE49-F238E27FC236}">
                <a16:creationId xmlns:a16="http://schemas.microsoft.com/office/drawing/2014/main" id="{35ACC1EF-1A66-39D4-62F8-2254693D3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6C536A-E023-8612-0E68-26CC2013C36E}"/>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6" name="Footer Placeholder 5">
            <a:extLst>
              <a:ext uri="{FF2B5EF4-FFF2-40B4-BE49-F238E27FC236}">
                <a16:creationId xmlns:a16="http://schemas.microsoft.com/office/drawing/2014/main" id="{8391F48A-28A0-E371-D539-7EDD0D1E39BA}"/>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5D109E69-B641-3B9A-FBCE-D875FC123037}"/>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3965618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CA4E-BFE5-9134-CE75-3BFB4E76DF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8114A78D-5011-511F-C241-45FA3EA12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O"/>
          </a:p>
        </p:txBody>
      </p:sp>
      <p:sp>
        <p:nvSpPr>
          <p:cNvPr id="4" name="Text Placeholder 3">
            <a:extLst>
              <a:ext uri="{FF2B5EF4-FFF2-40B4-BE49-F238E27FC236}">
                <a16:creationId xmlns:a16="http://schemas.microsoft.com/office/drawing/2014/main" id="{50515C72-C4F1-1D3B-178D-1D20B06CE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C0E97-6F9D-FE9D-B72A-10EC9272BAA1}"/>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6" name="Footer Placeholder 5">
            <a:extLst>
              <a:ext uri="{FF2B5EF4-FFF2-40B4-BE49-F238E27FC236}">
                <a16:creationId xmlns:a16="http://schemas.microsoft.com/office/drawing/2014/main" id="{FAC502C8-21BB-736E-2A88-D0663E6508AD}"/>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EFB462BD-94A1-BF92-4928-982A533A3EB8}"/>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1250459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4AF9-60B3-096E-CAC9-3026FC5F3371}"/>
              </a:ext>
            </a:extLst>
          </p:cNvPr>
          <p:cNvSpPr>
            <a:spLocks noGrp="1"/>
          </p:cNvSpPr>
          <p:nvPr>
            <p:ph type="title"/>
          </p:nvPr>
        </p:nvSpPr>
        <p:spPr/>
        <p:txBody>
          <a:bodyPr/>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4C86FC48-F608-E1E2-F081-0A605B8B7B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34718C58-C44A-A189-AC5F-DC4D31478F61}"/>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9B62B14A-4C48-C9B8-55C0-FFB0CBA31248}"/>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6A27ED0E-365F-B397-9EEA-88E51D48AD5E}"/>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226823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7C4C4-5AE7-C286-1FB0-9E744E810A2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B9D6443D-E5EC-0FB6-C234-6C81BC487C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42694244-F450-0528-E0FB-6FD2F83290BE}"/>
              </a:ext>
            </a:extLst>
          </p:cNvPr>
          <p:cNvSpPr>
            <a:spLocks noGrp="1"/>
          </p:cNvSpPr>
          <p:nvPr>
            <p:ph type="dt" sz="half" idx="10"/>
          </p:nvPr>
        </p:nvSpPr>
        <p:spPr/>
        <p:txBody>
          <a:body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20423E4E-2B81-5BBD-55A1-559B9ABD6B6B}"/>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DDBF79E5-F06A-049E-BEEE-284CCCA3531D}"/>
              </a:ext>
            </a:extLst>
          </p:cNvPr>
          <p:cNvSpPr>
            <a:spLocks noGrp="1"/>
          </p:cNvSpPr>
          <p:nvPr>
            <p:ph type="sldNum" sz="quarter" idx="12"/>
          </p:nvPr>
        </p:nvSpPr>
        <p:spPr/>
        <p:txBody>
          <a:bodyPr/>
          <a:lstStyle/>
          <a:p>
            <a:fld id="{B77638A4-C3F3-194D-8334-F09EE52DCB53}" type="slidenum">
              <a:rPr lang="en-RO" smtClean="0"/>
              <a:t>‹#›</a:t>
            </a:fld>
            <a:endParaRPr lang="en-RO"/>
          </a:p>
        </p:txBody>
      </p:sp>
    </p:spTree>
    <p:extLst>
      <p:ext uri="{BB962C8B-B14F-4D97-AF65-F5344CB8AC3E}">
        <p14:creationId xmlns:p14="http://schemas.microsoft.com/office/powerpoint/2010/main" val="37692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F4CFC0-FD44-0D65-A67F-7252BA09CD76}"/>
              </a:ext>
            </a:extLst>
          </p:cNvPr>
          <p:cNvSpPr>
            <a:spLocks noGrp="1"/>
          </p:cNvSpPr>
          <p:nvPr>
            <p:ph type="title"/>
          </p:nvPr>
        </p:nvSpPr>
        <p:spPr>
          <a:xfrm>
            <a:off x="831850" y="1709738"/>
            <a:ext cx="10515600" cy="2852737"/>
          </a:xfrm>
        </p:spPr>
        <p:txBody>
          <a:bodyPr anchor="b">
            <a:normAutofit/>
          </a:bodyPr>
          <a:lstStyle>
            <a:lvl1pPr>
              <a:defRPr sz="4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7F5A5D8-7BC8-B764-74FB-A76613B6BB63}"/>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o-RO"/>
              <a:t>Faceţi clic pentru a edita Master stiluri text</a:t>
            </a:r>
          </a:p>
        </p:txBody>
      </p:sp>
    </p:spTree>
    <p:extLst>
      <p:ext uri="{BB962C8B-B14F-4D97-AF65-F5344CB8AC3E}">
        <p14:creationId xmlns:p14="http://schemas.microsoft.com/office/powerpoint/2010/main" val="317203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663C5BE-CAB3-168D-26B2-E0614468DD7E}"/>
              </a:ext>
            </a:extLst>
          </p:cNvPr>
          <p:cNvSpPr>
            <a:spLocks noGrp="1"/>
          </p:cNvSpPr>
          <p:nvPr>
            <p:ph type="title"/>
          </p:nvPr>
        </p:nvSpPr>
        <p:spPr/>
        <p:txBody>
          <a:bodyPr>
            <a:normAutofit/>
          </a:bodyPr>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AF30160-6DD6-61D9-CE46-850C3F61EC56}"/>
              </a:ext>
            </a:extLst>
          </p:cNvPr>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400"/>
            </a:lvl5pPr>
          </a:lstStyle>
          <a:p>
            <a:pPr lvl="0"/>
            <a:r>
              <a:rPr lang="ro-RO" dirty="0" err="1"/>
              <a:t>Faceţi</a:t>
            </a:r>
            <a:r>
              <a:rPr lang="ro-RO" dirty="0"/>
              <a:t> clic pentru a edita Master stiluri text</a:t>
            </a:r>
          </a:p>
          <a:p>
            <a:pPr lvl="1"/>
            <a:r>
              <a:rPr lang="ro-RO" dirty="0"/>
              <a:t>al doilea nivel</a:t>
            </a:r>
          </a:p>
          <a:p>
            <a:pPr lvl="2"/>
            <a:r>
              <a:rPr lang="ro-RO" dirty="0"/>
              <a:t>al treilea nivel</a:t>
            </a:r>
          </a:p>
          <a:p>
            <a:pPr lvl="3"/>
            <a:r>
              <a:rPr lang="ro-RO" dirty="0"/>
              <a:t>al patrulea nivel</a:t>
            </a:r>
          </a:p>
          <a:p>
            <a:pPr lvl="4"/>
            <a:r>
              <a:rPr lang="ro-RO" dirty="0"/>
              <a:t>al cincilea nivel</a:t>
            </a:r>
            <a:endParaRPr lang="en-US" dirty="0"/>
          </a:p>
        </p:txBody>
      </p:sp>
      <p:sp>
        <p:nvSpPr>
          <p:cNvPr id="4" name="Substituent conținut 3">
            <a:extLst>
              <a:ext uri="{FF2B5EF4-FFF2-40B4-BE49-F238E27FC236}">
                <a16:creationId xmlns:a16="http://schemas.microsoft.com/office/drawing/2014/main" id="{FCE5EF33-60C3-5D58-5BEA-0B0290F2AB6B}"/>
              </a:ext>
            </a:extLst>
          </p:cNvPr>
          <p:cNvSpPr>
            <a:spLocks noGrp="1"/>
          </p:cNvSpPr>
          <p:nvPr>
            <p:ph sz="half" idx="2"/>
          </p:nvPr>
        </p:nvSpPr>
        <p:spPr>
          <a:xfrm>
            <a:off x="6172200" y="1825625"/>
            <a:ext cx="5181600" cy="4351338"/>
          </a:xfrm>
        </p:spPr>
        <p:txBody>
          <a:bodyPr/>
          <a:lstStyle>
            <a:lvl1pPr>
              <a:defRPr sz="2000"/>
            </a:lvl1pPr>
            <a:lvl2pPr>
              <a:defRPr sz="1800"/>
            </a:lvl2pPr>
            <a:lvl3pPr>
              <a:defRPr sz="1600"/>
            </a:lvl3pPr>
            <a:lvl4pPr>
              <a:defRPr sz="1400"/>
            </a:lvl4pPr>
            <a:lvl5pPr>
              <a:defRPr sz="1200"/>
            </a:lvl5pPr>
          </a:lstStyle>
          <a:p>
            <a:pPr lvl="0"/>
            <a:r>
              <a:rPr lang="ro-RO" dirty="0" err="1"/>
              <a:t>Faceţi</a:t>
            </a:r>
            <a:r>
              <a:rPr lang="ro-RO" dirty="0"/>
              <a:t> clic pentru a edita Master stiluri text</a:t>
            </a:r>
          </a:p>
          <a:p>
            <a:pPr lvl="1"/>
            <a:r>
              <a:rPr lang="ro-RO" dirty="0"/>
              <a:t>al doilea nivel</a:t>
            </a:r>
          </a:p>
          <a:p>
            <a:pPr lvl="2"/>
            <a:r>
              <a:rPr lang="ro-RO" dirty="0"/>
              <a:t>al treilea nivel</a:t>
            </a:r>
          </a:p>
          <a:p>
            <a:pPr lvl="3"/>
            <a:r>
              <a:rPr lang="ro-RO" dirty="0"/>
              <a:t>al patrulea nivel</a:t>
            </a:r>
          </a:p>
          <a:p>
            <a:pPr lvl="4"/>
            <a:r>
              <a:rPr lang="ro-RO" dirty="0"/>
              <a:t>al cincilea nivel</a:t>
            </a:r>
            <a:endParaRPr lang="en-US" dirty="0"/>
          </a:p>
        </p:txBody>
      </p:sp>
    </p:spTree>
    <p:extLst>
      <p:ext uri="{BB962C8B-B14F-4D97-AF65-F5344CB8AC3E}">
        <p14:creationId xmlns:p14="http://schemas.microsoft.com/office/powerpoint/2010/main" val="321629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BC163C-6164-1886-4780-50A7D396DB53}"/>
              </a:ext>
            </a:extLst>
          </p:cNvPr>
          <p:cNvSpPr>
            <a:spLocks noGrp="1"/>
          </p:cNvSpPr>
          <p:nvPr>
            <p:ph type="title"/>
          </p:nvPr>
        </p:nvSpPr>
        <p:spPr>
          <a:xfrm>
            <a:off x="839788" y="365125"/>
            <a:ext cx="10515600" cy="1325563"/>
          </a:xfrm>
        </p:spPr>
        <p:txBody>
          <a:bodyPr>
            <a:normAutofit/>
          </a:bodyPr>
          <a:lstStyle>
            <a:lvl1pPr>
              <a:defRPr sz="32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6FE46327-8C34-D76F-FD85-7964F1FF3B94}"/>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dirty="0" err="1"/>
              <a:t>Faceţi</a:t>
            </a:r>
            <a:r>
              <a:rPr lang="ro-RO" dirty="0"/>
              <a:t> clic pentru a edita Master stiluri text</a:t>
            </a:r>
          </a:p>
        </p:txBody>
      </p:sp>
      <p:sp>
        <p:nvSpPr>
          <p:cNvPr id="4" name="Substituent conținut 3">
            <a:extLst>
              <a:ext uri="{FF2B5EF4-FFF2-40B4-BE49-F238E27FC236}">
                <a16:creationId xmlns:a16="http://schemas.microsoft.com/office/drawing/2014/main" id="{05F9943C-244B-4844-63E4-A3788B69E003}"/>
              </a:ext>
            </a:extLst>
          </p:cNvPr>
          <p:cNvSpPr>
            <a:spLocks noGrp="1"/>
          </p:cNvSpPr>
          <p:nvPr>
            <p:ph sz="half" idx="2"/>
          </p:nvPr>
        </p:nvSpPr>
        <p:spPr>
          <a:xfrm>
            <a:off x="839788" y="2505075"/>
            <a:ext cx="5157787" cy="3684588"/>
          </a:xfrm>
        </p:spPr>
        <p:txBody>
          <a:bodyPr/>
          <a:lstStyle>
            <a:lvl1pPr>
              <a:defRPr sz="2000"/>
            </a:lvl1pPr>
            <a:lvl2pPr>
              <a:defRPr sz="1800"/>
            </a:lvl2pPr>
            <a:lvl3pPr>
              <a:defRPr sz="1600"/>
            </a:lvl3pPr>
            <a:lvl4pPr>
              <a:defRPr sz="1400"/>
            </a:lvl4pPr>
            <a:lvl5pPr>
              <a:defRPr sz="1200"/>
            </a:lvl5pPr>
          </a:lstStyle>
          <a:p>
            <a:pPr lvl="0"/>
            <a:r>
              <a:rPr lang="ro-RO" dirty="0" err="1"/>
              <a:t>Faceţi</a:t>
            </a:r>
            <a:r>
              <a:rPr lang="ro-RO" dirty="0"/>
              <a:t> clic pentru a edita Master stiluri text</a:t>
            </a:r>
          </a:p>
          <a:p>
            <a:pPr lvl="1"/>
            <a:r>
              <a:rPr lang="ro-RO" dirty="0"/>
              <a:t>al doilea nivel</a:t>
            </a:r>
          </a:p>
          <a:p>
            <a:pPr lvl="2"/>
            <a:r>
              <a:rPr lang="ro-RO" dirty="0"/>
              <a:t>al treilea nivel</a:t>
            </a:r>
          </a:p>
          <a:p>
            <a:pPr lvl="3"/>
            <a:r>
              <a:rPr lang="ro-RO" dirty="0"/>
              <a:t>al patrulea nivel</a:t>
            </a:r>
          </a:p>
          <a:p>
            <a:pPr lvl="4"/>
            <a:r>
              <a:rPr lang="ro-RO" dirty="0"/>
              <a:t>al cincilea nivel</a:t>
            </a:r>
            <a:endParaRPr lang="en-US" dirty="0"/>
          </a:p>
        </p:txBody>
      </p:sp>
      <p:sp>
        <p:nvSpPr>
          <p:cNvPr id="5" name="Substituent text 4">
            <a:extLst>
              <a:ext uri="{FF2B5EF4-FFF2-40B4-BE49-F238E27FC236}">
                <a16:creationId xmlns:a16="http://schemas.microsoft.com/office/drawing/2014/main" id="{767C2C7B-D9D5-DD3A-98CB-20DF10151DCD}"/>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5317C7F9-10BF-DFFF-3163-6B308809F3F4}"/>
              </a:ext>
            </a:extLst>
          </p:cNvPr>
          <p:cNvSpPr>
            <a:spLocks noGrp="1"/>
          </p:cNvSpPr>
          <p:nvPr>
            <p:ph sz="quarter" idx="4"/>
          </p:nvPr>
        </p:nvSpPr>
        <p:spPr>
          <a:xfrm>
            <a:off x="6172200" y="2505075"/>
            <a:ext cx="5183188" cy="3684588"/>
          </a:xfrm>
        </p:spPr>
        <p:txBody>
          <a:bodyPr/>
          <a:lstStyle>
            <a:lvl1pPr>
              <a:defRPr sz="2000"/>
            </a:lvl1pPr>
            <a:lvl2pPr>
              <a:defRPr sz="1800"/>
            </a:lvl2pPr>
            <a:lvl3pPr>
              <a:defRPr sz="1600"/>
            </a:lvl3pPr>
            <a:lvl4pPr>
              <a:defRPr sz="1400"/>
            </a:lvl4pPr>
            <a:lvl5pPr>
              <a:defRPr sz="1200"/>
            </a:lvl5pPr>
          </a:lstStyle>
          <a:p>
            <a:pPr lvl="0"/>
            <a:r>
              <a:rPr lang="ro-RO" dirty="0" err="1"/>
              <a:t>Faceţi</a:t>
            </a:r>
            <a:r>
              <a:rPr lang="ro-RO" dirty="0"/>
              <a:t> clic pentru a edita Master stiluri text</a:t>
            </a:r>
          </a:p>
          <a:p>
            <a:pPr lvl="1"/>
            <a:r>
              <a:rPr lang="ro-RO" dirty="0"/>
              <a:t>al doilea nivel</a:t>
            </a:r>
          </a:p>
          <a:p>
            <a:pPr lvl="2"/>
            <a:r>
              <a:rPr lang="ro-RO" dirty="0"/>
              <a:t>al treilea nivel</a:t>
            </a:r>
          </a:p>
          <a:p>
            <a:pPr lvl="3"/>
            <a:r>
              <a:rPr lang="ro-RO" dirty="0"/>
              <a:t>al patrulea nivel</a:t>
            </a:r>
          </a:p>
          <a:p>
            <a:pPr lvl="4"/>
            <a:r>
              <a:rPr lang="ro-RO" dirty="0"/>
              <a:t>al cincilea nivel</a:t>
            </a:r>
            <a:endParaRPr lang="en-US" dirty="0"/>
          </a:p>
        </p:txBody>
      </p:sp>
    </p:spTree>
    <p:extLst>
      <p:ext uri="{BB962C8B-B14F-4D97-AF65-F5344CB8AC3E}">
        <p14:creationId xmlns:p14="http://schemas.microsoft.com/office/powerpoint/2010/main" val="2684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72E1329-5798-6D0C-49CF-C089F21CCEB5}"/>
              </a:ext>
            </a:extLst>
          </p:cNvPr>
          <p:cNvSpPr>
            <a:spLocks noGrp="1"/>
          </p:cNvSpPr>
          <p:nvPr>
            <p:ph type="title"/>
          </p:nvPr>
        </p:nvSpPr>
        <p:spPr/>
        <p:txBody>
          <a:bodyPr>
            <a:normAutofit/>
          </a:bodyPr>
          <a:lstStyle>
            <a:lvl1pPr>
              <a:defRPr sz="3200"/>
            </a:lvl1pPr>
          </a:lstStyle>
          <a:p>
            <a:r>
              <a:rPr lang="ro-RO"/>
              <a:t>Faceți clic pentru a edita stilul de titlu coordonator</a:t>
            </a:r>
            <a:endParaRPr lang="en-US"/>
          </a:p>
        </p:txBody>
      </p:sp>
    </p:spTree>
    <p:extLst>
      <p:ext uri="{BB962C8B-B14F-4D97-AF65-F5344CB8AC3E}">
        <p14:creationId xmlns:p14="http://schemas.microsoft.com/office/powerpoint/2010/main" val="38581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66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F95C578-7C36-D142-9E74-465BAF797430}"/>
              </a:ext>
            </a:extLst>
          </p:cNvPr>
          <p:cNvSpPr>
            <a:spLocks noGrp="1"/>
          </p:cNvSpPr>
          <p:nvPr>
            <p:ph type="title"/>
          </p:nvPr>
        </p:nvSpPr>
        <p:spPr>
          <a:xfrm>
            <a:off x="839788" y="457200"/>
            <a:ext cx="3932237" cy="1600200"/>
          </a:xfrm>
        </p:spPr>
        <p:txBody>
          <a:bodyPr anchor="b">
            <a:normAutofit/>
          </a:bodyPr>
          <a:lstStyle>
            <a:lvl1pPr>
              <a:defRPr sz="3000"/>
            </a:lvl1pPr>
          </a:lstStyle>
          <a:p>
            <a:r>
              <a:rPr lang="ro-RO" dirty="0"/>
              <a:t>Faceți clic pentru a edita stilul de titlu coordonator</a:t>
            </a:r>
            <a:endParaRPr lang="en-US" dirty="0"/>
          </a:p>
        </p:txBody>
      </p:sp>
      <p:sp>
        <p:nvSpPr>
          <p:cNvPr id="3" name="Substituent conținut 2">
            <a:extLst>
              <a:ext uri="{FF2B5EF4-FFF2-40B4-BE49-F238E27FC236}">
                <a16:creationId xmlns:a16="http://schemas.microsoft.com/office/drawing/2014/main" id="{B2DD647A-3E20-EA18-23FC-C8CAB05533B3}"/>
              </a:ext>
            </a:extLst>
          </p:cNvPr>
          <p:cNvSpPr>
            <a:spLocks noGrp="1"/>
          </p:cNvSpPr>
          <p:nvPr>
            <p:ph idx="1"/>
          </p:nvPr>
        </p:nvSpPr>
        <p:spPr>
          <a:xfrm>
            <a:off x="5183188" y="987425"/>
            <a:ext cx="6172200" cy="487362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o-RO" dirty="0" err="1"/>
              <a:t>Faceţi</a:t>
            </a:r>
            <a:r>
              <a:rPr lang="ro-RO" dirty="0"/>
              <a:t> clic pentru a edita Master stiluri text</a:t>
            </a:r>
          </a:p>
          <a:p>
            <a:pPr lvl="1"/>
            <a:r>
              <a:rPr lang="ro-RO" dirty="0"/>
              <a:t>al doilea nivel</a:t>
            </a:r>
          </a:p>
          <a:p>
            <a:pPr lvl="2"/>
            <a:r>
              <a:rPr lang="ro-RO" dirty="0"/>
              <a:t>al treilea nivel</a:t>
            </a:r>
          </a:p>
          <a:p>
            <a:pPr lvl="3"/>
            <a:r>
              <a:rPr lang="ro-RO" dirty="0"/>
              <a:t>al patrulea nivel</a:t>
            </a:r>
          </a:p>
          <a:p>
            <a:pPr lvl="4"/>
            <a:r>
              <a:rPr lang="ro-RO" dirty="0"/>
              <a:t>al cincilea nivel</a:t>
            </a:r>
            <a:endParaRPr lang="en-US" dirty="0"/>
          </a:p>
        </p:txBody>
      </p:sp>
      <p:sp>
        <p:nvSpPr>
          <p:cNvPr id="4" name="Substituent text 3">
            <a:extLst>
              <a:ext uri="{FF2B5EF4-FFF2-40B4-BE49-F238E27FC236}">
                <a16:creationId xmlns:a16="http://schemas.microsoft.com/office/drawing/2014/main" id="{06264FC2-C7C4-EF71-9BCE-A20D6C92F3CF}"/>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dirty="0" err="1"/>
              <a:t>Faceţi</a:t>
            </a:r>
            <a:r>
              <a:rPr lang="ro-RO" dirty="0"/>
              <a:t> clic pentru a edita Master stiluri text</a:t>
            </a:r>
          </a:p>
        </p:txBody>
      </p:sp>
    </p:spTree>
    <p:extLst>
      <p:ext uri="{BB962C8B-B14F-4D97-AF65-F5344CB8AC3E}">
        <p14:creationId xmlns:p14="http://schemas.microsoft.com/office/powerpoint/2010/main" val="314054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3BF5EE-0C22-2029-515D-09E74DD53FCA}"/>
              </a:ext>
            </a:extLst>
          </p:cNvPr>
          <p:cNvSpPr>
            <a:spLocks noGrp="1"/>
          </p:cNvSpPr>
          <p:nvPr>
            <p:ph type="title"/>
          </p:nvPr>
        </p:nvSpPr>
        <p:spPr>
          <a:xfrm>
            <a:off x="839788" y="457200"/>
            <a:ext cx="3932237" cy="1600200"/>
          </a:xfrm>
        </p:spPr>
        <p:txBody>
          <a:bodyPr anchor="b">
            <a:normAutofit/>
          </a:bodyPr>
          <a:lstStyle>
            <a:lvl1pPr>
              <a:defRPr sz="3000"/>
            </a:lvl1pPr>
          </a:lstStyle>
          <a:p>
            <a:r>
              <a:rPr lang="ro-RO" dirty="0"/>
              <a:t>Faceți clic pentru a edita stilul de titlu coordonator</a:t>
            </a:r>
            <a:endParaRPr lang="en-US" dirty="0"/>
          </a:p>
        </p:txBody>
      </p:sp>
      <p:sp>
        <p:nvSpPr>
          <p:cNvPr id="3" name="Substituent imagine 2">
            <a:extLst>
              <a:ext uri="{FF2B5EF4-FFF2-40B4-BE49-F238E27FC236}">
                <a16:creationId xmlns:a16="http://schemas.microsoft.com/office/drawing/2014/main" id="{CB88787E-3D74-2960-68A1-6575EB2F6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B40EDF17-9623-ABDA-F006-ED70080B35DD}"/>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Tree>
    <p:extLst>
      <p:ext uri="{BB962C8B-B14F-4D97-AF65-F5344CB8AC3E}">
        <p14:creationId xmlns:p14="http://schemas.microsoft.com/office/powerpoint/2010/main" val="24392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DE940F8C-6CA1-CAF2-E2C7-62B268BBF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8AF87B8-42F4-DA10-E8B7-EFFA0A1C9C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921DF2DE-97B6-4699-CA15-42B42D4DA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0F2C-7BB3-4B78-8820-137A285BD3E3}" type="datetimeFigureOut">
              <a:rPr lang="en-US" smtClean="0"/>
              <a:t>10/6/2025</a:t>
            </a:fld>
            <a:endParaRPr lang="en-US"/>
          </a:p>
        </p:txBody>
      </p:sp>
      <p:sp>
        <p:nvSpPr>
          <p:cNvPr id="5" name="Substituent subsol 4">
            <a:extLst>
              <a:ext uri="{FF2B5EF4-FFF2-40B4-BE49-F238E27FC236}">
                <a16:creationId xmlns:a16="http://schemas.microsoft.com/office/drawing/2014/main" id="{9D4B552F-72E1-E252-2C1A-25F8527B2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ubstituent număr diapozitiv 5">
            <a:extLst>
              <a:ext uri="{FF2B5EF4-FFF2-40B4-BE49-F238E27FC236}">
                <a16:creationId xmlns:a16="http://schemas.microsoft.com/office/drawing/2014/main" id="{EC92C693-8538-F7BE-0694-777F6ED9D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95D466-7FC6-4AE3-95FC-E900B079B634}" type="slidenum">
              <a:rPr lang="en-US" smtClean="0"/>
              <a:t>‹#›</a:t>
            </a:fld>
            <a:endParaRPr lang="en-US"/>
          </a:p>
        </p:txBody>
      </p:sp>
      <p:sp>
        <p:nvSpPr>
          <p:cNvPr id="9" name="TextBox 8">
            <a:extLst>
              <a:ext uri="{FF2B5EF4-FFF2-40B4-BE49-F238E27FC236}">
                <a16:creationId xmlns:a16="http://schemas.microsoft.com/office/drawing/2014/main" id="{B215A810-8C33-73C1-7E5E-30A51E032E5D}"/>
              </a:ext>
            </a:extLst>
          </p:cNvPr>
          <p:cNvSpPr txBox="1"/>
          <p:nvPr userDrawn="1">
            <p:extLst>
              <p:ext uri="{1162E1C5-73C7-4A58-AE30-91384D911F3F}">
                <p184:classification xmlns:p184="http://schemas.microsoft.com/office/powerpoint/2018/4/main" val="hdr"/>
              </p:ext>
            </p:extLst>
          </p:nvPr>
        </p:nvSpPr>
        <p:spPr>
          <a:xfrm>
            <a:off x="5853875" y="63500"/>
            <a:ext cx="519112" cy="182880"/>
          </a:xfrm>
          <a:prstGeom prst="rect">
            <a:avLst/>
          </a:prstGeom>
        </p:spPr>
        <p:txBody>
          <a:bodyPr horzOverflow="overflow" lIns="0" tIns="0" rIns="0" bIns="0">
            <a:spAutoFit/>
          </a:bodyPr>
          <a:lstStyle/>
          <a:p>
            <a:pPr algn="l"/>
            <a:r>
              <a:rPr lang="en-US"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
        <p:nvSpPr>
          <p:cNvPr id="10" name="TextBox 9">
            <a:extLst>
              <a:ext uri="{FF2B5EF4-FFF2-40B4-BE49-F238E27FC236}">
                <a16:creationId xmlns:a16="http://schemas.microsoft.com/office/drawing/2014/main" id="{BD4A98D0-F78F-BDA8-BADC-BC7942124D81}"/>
              </a:ext>
            </a:extLst>
          </p:cNvPr>
          <p:cNvSpPr txBox="1"/>
          <p:nvPr userDrawn="1">
            <p:extLst>
              <p:ext uri="{1162E1C5-73C7-4A58-AE30-91384D911F3F}">
                <p184:classification xmlns:p184="http://schemas.microsoft.com/office/powerpoint/2018/4/main" val="ftr"/>
              </p:ext>
            </p:extLst>
          </p:nvPr>
        </p:nvSpPr>
        <p:spPr>
          <a:xfrm>
            <a:off x="5853875" y="6611620"/>
            <a:ext cx="519112" cy="182880"/>
          </a:xfrm>
          <a:prstGeom prst="rect">
            <a:avLst/>
          </a:prstGeom>
        </p:spPr>
        <p:txBody>
          <a:bodyPr horzOverflow="overflow" lIns="0" tIns="0" rIns="0" bIns="0">
            <a:spAutoFit/>
          </a:bodyPr>
          <a:lstStyle/>
          <a:p>
            <a:pPr algn="l"/>
            <a:r>
              <a:rPr lang="en-US"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21223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7F88A-3342-72C8-EF0E-E5418E3D7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RO" dirty="0"/>
          </a:p>
        </p:txBody>
      </p:sp>
      <p:sp>
        <p:nvSpPr>
          <p:cNvPr id="3" name="Text Placeholder 2">
            <a:extLst>
              <a:ext uri="{FF2B5EF4-FFF2-40B4-BE49-F238E27FC236}">
                <a16:creationId xmlns:a16="http://schemas.microsoft.com/office/drawing/2014/main" id="{8DBBECFD-5D1C-35A4-63E9-DB283352D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RO" dirty="0"/>
          </a:p>
        </p:txBody>
      </p:sp>
      <p:sp>
        <p:nvSpPr>
          <p:cNvPr id="4" name="Date Placeholder 3">
            <a:extLst>
              <a:ext uri="{FF2B5EF4-FFF2-40B4-BE49-F238E27FC236}">
                <a16:creationId xmlns:a16="http://schemas.microsoft.com/office/drawing/2014/main" id="{A2D8627D-EAA7-A4FD-4C11-777E45373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147E27-4D8B-5B42-9E23-6F6D0B32278E}" type="datetimeFigureOut">
              <a:rPr lang="en-RO" smtClean="0"/>
              <a:t>10/06/2025</a:t>
            </a:fld>
            <a:endParaRPr lang="en-RO"/>
          </a:p>
        </p:txBody>
      </p:sp>
      <p:sp>
        <p:nvSpPr>
          <p:cNvPr id="5" name="Footer Placeholder 4">
            <a:extLst>
              <a:ext uri="{FF2B5EF4-FFF2-40B4-BE49-F238E27FC236}">
                <a16:creationId xmlns:a16="http://schemas.microsoft.com/office/drawing/2014/main" id="{8E442CEE-BEB0-05CF-1FBF-8A001373E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RO"/>
          </a:p>
        </p:txBody>
      </p:sp>
      <p:sp>
        <p:nvSpPr>
          <p:cNvPr id="6" name="Slide Number Placeholder 5">
            <a:extLst>
              <a:ext uri="{FF2B5EF4-FFF2-40B4-BE49-F238E27FC236}">
                <a16:creationId xmlns:a16="http://schemas.microsoft.com/office/drawing/2014/main" id="{0308AF1F-27D3-91B7-0C93-FB3CC113A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7638A4-C3F3-194D-8334-F09EE52DCB53}" type="slidenum">
              <a:rPr lang="en-RO" smtClean="0"/>
              <a:t>‹#›</a:t>
            </a:fld>
            <a:endParaRPr lang="en-RO"/>
          </a:p>
        </p:txBody>
      </p:sp>
      <p:sp>
        <p:nvSpPr>
          <p:cNvPr id="9" name="TextBox 8">
            <a:extLst>
              <a:ext uri="{FF2B5EF4-FFF2-40B4-BE49-F238E27FC236}">
                <a16:creationId xmlns:a16="http://schemas.microsoft.com/office/drawing/2014/main" id="{FF6BE156-44FE-8C16-6191-B479881D230A}"/>
              </a:ext>
            </a:extLst>
          </p:cNvPr>
          <p:cNvSpPr txBox="1"/>
          <p:nvPr userDrawn="1">
            <p:extLst>
              <p:ext uri="{1162E1C5-73C7-4A58-AE30-91384D911F3F}">
                <p184:classification xmlns:p184="http://schemas.microsoft.com/office/powerpoint/2018/4/main" val="hdr"/>
              </p:ext>
            </p:extLst>
          </p:nvPr>
        </p:nvSpPr>
        <p:spPr>
          <a:xfrm>
            <a:off x="5909437" y="63500"/>
            <a:ext cx="407988" cy="182880"/>
          </a:xfrm>
          <a:prstGeom prst="rect">
            <a:avLst/>
          </a:prstGeom>
        </p:spPr>
        <p:txBody>
          <a:bodyPr horzOverflow="overflow" lIns="0" tIns="0" rIns="0" bIns="0">
            <a:spAutoFit/>
          </a:bodyPr>
          <a:lstStyle/>
          <a:p>
            <a:pPr algn="l"/>
            <a:r>
              <a:rPr lang="en-US" sz="12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
        <p:nvSpPr>
          <p:cNvPr id="10" name="TextBox 9">
            <a:extLst>
              <a:ext uri="{FF2B5EF4-FFF2-40B4-BE49-F238E27FC236}">
                <a16:creationId xmlns:a16="http://schemas.microsoft.com/office/drawing/2014/main" id="{72E58A13-E2B5-F29D-D937-EB82962BC33D}"/>
              </a:ext>
            </a:extLst>
          </p:cNvPr>
          <p:cNvSpPr txBox="1"/>
          <p:nvPr userDrawn="1">
            <p:extLst>
              <p:ext uri="{1162E1C5-73C7-4A58-AE30-91384D911F3F}">
                <p184:classification xmlns:p184="http://schemas.microsoft.com/office/powerpoint/2018/4/main" val="ftr"/>
              </p:ext>
            </p:extLst>
          </p:nvPr>
        </p:nvSpPr>
        <p:spPr>
          <a:xfrm>
            <a:off x="5909437" y="6611620"/>
            <a:ext cx="407988" cy="182880"/>
          </a:xfrm>
          <a:prstGeom prst="rect">
            <a:avLst/>
          </a:prstGeom>
        </p:spPr>
        <p:txBody>
          <a:bodyPr horzOverflow="overflow" lIns="0" tIns="0" rIns="0" bIns="0">
            <a:spAutoFit/>
          </a:bodyPr>
          <a:lstStyle/>
          <a:p>
            <a:pPr algn="l"/>
            <a:r>
              <a:rPr lang="en-US" sz="12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3276152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3200" kern="1200">
          <a:solidFill>
            <a:srgbClr val="16134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6134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6134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134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6134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613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TvAQM_DCa8"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CBEFFD-EE0F-E425-A2A1-051519C4B47C}"/>
              </a:ext>
            </a:extLst>
          </p:cNvPr>
          <p:cNvSpPr>
            <a:spLocks noGrp="1"/>
          </p:cNvSpPr>
          <p:nvPr>
            <p:ph type="subTitle" idx="1"/>
          </p:nvPr>
        </p:nvSpPr>
        <p:spPr>
          <a:xfrm>
            <a:off x="1360967" y="5523471"/>
            <a:ext cx="4014222" cy="1605948"/>
          </a:xfrm>
        </p:spPr>
        <p:txBody>
          <a:bodyPr>
            <a:normAutofit/>
          </a:bodyPr>
          <a:lstStyle/>
          <a:p>
            <a:r>
              <a:rPr lang="en-US" sz="800" i="1" dirty="0">
                <a:solidFill>
                  <a:prstClr val="white"/>
                </a:solidFill>
                <a:ea typeface="Calibri" panose="020F0502020204030204" pitchFamily="34" charset="0"/>
              </a:rPr>
              <a:t>The content of this Presentation is confidential and protected under the relevant Intellectual Property laws. The Presentation may be used only in consideration of the Purpose of the Presentation. This Presentation may not be disclosed, copied, referred to or quoted, in whole or in part, to any other person without </a:t>
            </a:r>
            <a:r>
              <a:rPr lang="en-US" sz="800" i="1" dirty="0" err="1">
                <a:solidFill>
                  <a:prstClr val="white"/>
                </a:solidFill>
                <a:ea typeface="Calibri" panose="020F0502020204030204" pitchFamily="34" charset="0"/>
              </a:rPr>
              <a:t>RoPower</a:t>
            </a:r>
            <a:r>
              <a:rPr lang="en-US" sz="800" i="1" dirty="0">
                <a:solidFill>
                  <a:prstClr val="white"/>
                </a:solidFill>
                <a:ea typeface="Calibri" panose="020F0502020204030204" pitchFamily="34" charset="0"/>
              </a:rPr>
              <a:t> Nuclear prior written consent, and then only on the basis that it is confidential. We accept no liability to any person in relation to this Presentation, even in case of approved disclosure. All sections of this Presentation are to be read in conjunction with the other sections of the Presentation and form a single integrated document.</a:t>
            </a:r>
            <a:endParaRPr lang="en-US" sz="800" dirty="0">
              <a:solidFill>
                <a:prstClr val="white"/>
              </a:solidFill>
              <a:ea typeface="Calibri" panose="020F0502020204030204" pitchFamily="34" charset="0"/>
            </a:endParaRPr>
          </a:p>
          <a:p>
            <a:endParaRPr lang="en-RO" sz="1100" dirty="0"/>
          </a:p>
        </p:txBody>
      </p:sp>
    </p:spTree>
    <p:extLst>
      <p:ext uri="{BB962C8B-B14F-4D97-AF65-F5344CB8AC3E}">
        <p14:creationId xmlns:p14="http://schemas.microsoft.com/office/powerpoint/2010/main" val="229210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D136-AFB7-5B20-B168-8D898EC45409}"/>
              </a:ext>
            </a:extLst>
          </p:cNvPr>
          <p:cNvSpPr>
            <a:spLocks noGrp="1" noRot="1" noMove="1" noResize="1" noEditPoints="1" noAdjustHandles="1" noChangeArrowheads="1" noChangeShapeType="1"/>
          </p:cNvSpPr>
          <p:nvPr>
            <p:ph type="title"/>
          </p:nvPr>
        </p:nvSpPr>
        <p:spPr>
          <a:xfrm>
            <a:off x="2054352" y="90805"/>
            <a:ext cx="10515600" cy="1325563"/>
          </a:xfrm>
        </p:spPr>
        <p:txBody>
          <a:bodyPr/>
          <a:lstStyle/>
          <a:p>
            <a:r>
              <a:rPr lang="en-US" sz="4000" dirty="0"/>
              <a:t>FEED Phase 1 – Lessons Learned</a:t>
            </a:r>
            <a:br>
              <a:rPr lang="en-US" b="1" dirty="0"/>
            </a:br>
            <a:endParaRPr lang="en-US" dirty="0"/>
          </a:p>
        </p:txBody>
      </p:sp>
      <p:graphicFrame>
        <p:nvGraphicFramePr>
          <p:cNvPr id="5" name="Content Placeholder 4">
            <a:extLst>
              <a:ext uri="{FF2B5EF4-FFF2-40B4-BE49-F238E27FC236}">
                <a16:creationId xmlns:a16="http://schemas.microsoft.com/office/drawing/2014/main" id="{A2EB19B5-58FE-0B1C-4F88-64CA1B405941}"/>
              </a:ext>
            </a:extLst>
          </p:cNvPr>
          <p:cNvGraphicFramePr>
            <a:graphicFrameLocks noGrp="1" noDrilldown="1" noMove="1" noResize="1"/>
          </p:cNvGraphicFramePr>
          <p:nvPr>
            <p:ph idx="1"/>
            <p:extLst>
              <p:ext uri="{D42A27DB-BD31-4B8C-83A1-F6EECF244321}">
                <p14:modId xmlns:p14="http://schemas.microsoft.com/office/powerpoint/2010/main" val="912175730"/>
              </p:ext>
            </p:extLst>
          </p:nvPr>
        </p:nvGraphicFramePr>
        <p:xfrm>
          <a:off x="612648" y="1024128"/>
          <a:ext cx="10012680" cy="48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35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diagram of a factory&#10;&#10;Description automatically generated">
            <a:extLst>
              <a:ext uri="{FF2B5EF4-FFF2-40B4-BE49-F238E27FC236}">
                <a16:creationId xmlns:a16="http://schemas.microsoft.com/office/drawing/2014/main" id="{07C98241-6313-E809-FC51-1671BD61E611}"/>
              </a:ext>
            </a:extLst>
          </p:cNvPr>
          <p:cNvPicPr>
            <a:picLocks noChangeAspect="1"/>
          </p:cNvPicPr>
          <p:nvPr/>
        </p:nvPicPr>
        <p:blipFill>
          <a:blip r:embed="rId2">
            <a:extLst>
              <a:ext uri="{28A0092B-C50C-407E-A947-70E740481C1C}">
                <a14:useLocalDpi xmlns:a14="http://schemas.microsoft.com/office/drawing/2010/main" val="0"/>
              </a:ext>
            </a:extLst>
          </a:blip>
          <a:srcRect t="12529" b="6750"/>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6" name="Title 1">
            <a:extLst>
              <a:ext uri="{FF2B5EF4-FFF2-40B4-BE49-F238E27FC236}">
                <a16:creationId xmlns:a16="http://schemas.microsoft.com/office/drawing/2014/main" id="{AF5B8B48-7CFE-0D05-42F6-F46B154D6502}"/>
              </a:ext>
            </a:extLst>
          </p:cNvPr>
          <p:cNvSpPr txBox="1">
            <a:spLocks noGrp="1" noRot="1" noMove="1" noResize="1" noEditPoints="1" noAdjustHandles="1" noChangeArrowheads="1" noChangeShapeType="1"/>
          </p:cNvSpPr>
          <p:nvPr/>
        </p:nvSpPr>
        <p:spPr>
          <a:xfrm>
            <a:off x="5440680" y="284946"/>
            <a:ext cx="8651035" cy="11825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lang="en-US" sz="4000" dirty="0">
                <a:solidFill>
                  <a:schemeClr val="tx2"/>
                </a:solidFill>
              </a:rPr>
              <a:t>Project</a:t>
            </a:r>
            <a:r>
              <a:rPr kumimoji="0" lang="en-US" sz="4000" b="1" i="0" u="none" strike="noStrike" kern="1200" cap="none" spc="0" normalizeH="0" baseline="0" noProof="0" dirty="0">
                <a:ln>
                  <a:noFill/>
                </a:ln>
                <a:solidFill>
                  <a:schemeClr val="tx2"/>
                </a:solidFill>
                <a:effectLst/>
                <a:uLnTx/>
                <a:uFillTx/>
                <a:latin typeface="Trebuchet MS" panose="020B0603020202020204"/>
                <a:ea typeface="+mj-ea"/>
                <a:cs typeface="+mj-cs"/>
              </a:rPr>
              <a:t> </a:t>
            </a:r>
            <a:r>
              <a:rPr lang="en-US" sz="4000" dirty="0">
                <a:solidFill>
                  <a:schemeClr val="tx2"/>
                </a:solidFill>
              </a:rPr>
              <a:t>Background </a:t>
            </a:r>
          </a:p>
          <a:p>
            <a:pPr marL="0" marR="0" lvl="0" indent="0" algn="l" defTabSz="457200" rtl="0" eaLnBrk="1" fontAlgn="auto" latinLnBrk="0" hangingPunct="1">
              <a:lnSpc>
                <a:spcPct val="100000"/>
              </a:lnSpc>
              <a:spcBef>
                <a:spcPct val="0"/>
              </a:spcBef>
              <a:spcAft>
                <a:spcPts val="600"/>
              </a:spcAft>
              <a:buClrTx/>
              <a:buSzTx/>
              <a:buFontTx/>
              <a:buNone/>
              <a:tabLst/>
              <a:defRPr/>
            </a:pPr>
            <a:r>
              <a:rPr lang="en-US" sz="4000" dirty="0">
                <a:solidFill>
                  <a:schemeClr val="tx2"/>
                </a:solidFill>
              </a:rPr>
              <a:t>Long-Term Vision </a:t>
            </a:r>
          </a:p>
        </p:txBody>
      </p:sp>
      <p:pic>
        <p:nvPicPr>
          <p:cNvPr id="21" name="Picture 20">
            <a:extLst>
              <a:ext uri="{FF2B5EF4-FFF2-40B4-BE49-F238E27FC236}">
                <a16:creationId xmlns:a16="http://schemas.microsoft.com/office/drawing/2014/main" id="{82A4BA6F-B66A-E581-1F41-72A86E8FE789}"/>
              </a:ext>
            </a:extLst>
          </p:cNvPr>
          <p:cNvPicPr>
            <a:picLocks noChangeAspect="1"/>
          </p:cNvPicPr>
          <p:nvPr/>
        </p:nvPicPr>
        <p:blipFill>
          <a:blip r:embed="rId3">
            <a:extLst>
              <a:ext uri="{28A0092B-C50C-407E-A947-70E740481C1C}">
                <a14:useLocalDpi xmlns:a14="http://schemas.microsoft.com/office/drawing/2010/main" val="0"/>
              </a:ext>
            </a:extLst>
          </a:blip>
          <a:srcRect l="9324" r="17877" b="-3"/>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3" name="Content Placeholder 2">
            <a:extLst>
              <a:ext uri="{FF2B5EF4-FFF2-40B4-BE49-F238E27FC236}">
                <a16:creationId xmlns:a16="http://schemas.microsoft.com/office/drawing/2014/main" id="{4897A58E-D90D-FD0F-435F-F67051F305EE}"/>
              </a:ext>
            </a:extLst>
          </p:cNvPr>
          <p:cNvSpPr>
            <a:spLocks noGrp="1" noRot="1" noMove="1" noResize="1" noEditPoints="1" noAdjustHandles="1" noChangeArrowheads="1" noChangeShapeType="1"/>
          </p:cNvSpPr>
          <p:nvPr>
            <p:ph idx="1"/>
          </p:nvPr>
        </p:nvSpPr>
        <p:spPr>
          <a:xfrm>
            <a:off x="4142188" y="1752460"/>
            <a:ext cx="6008505" cy="5644020"/>
          </a:xfrm>
        </p:spPr>
        <p:txBody>
          <a:bodyPr vert="horz" lIns="91440" tIns="45720" rIns="91440" bIns="45720" rtlCol="0">
            <a:noAutofit/>
          </a:bodyPr>
          <a:lstStyle/>
          <a:p>
            <a:pPr marL="0" indent="0">
              <a:lnSpc>
                <a:spcPct val="90000"/>
              </a:lnSpc>
              <a:buNone/>
            </a:pPr>
            <a:r>
              <a:rPr lang="en-US" sz="1600" b="1" u="sng" dirty="0"/>
              <a:t>Romania has the potential to accommodate the first deployment of SMRs in Europe and become:</a:t>
            </a:r>
          </a:p>
          <a:p>
            <a:pPr lvl="2">
              <a:lnSpc>
                <a:spcPct val="90000"/>
              </a:lnSpc>
              <a:buFont typeface="Wingdings" panose="05000000000000000000" pitchFamily="2" charset="2"/>
              <a:buChar char="ü"/>
            </a:pPr>
            <a:r>
              <a:rPr lang="en-US" sz="1400" b="1" dirty="0"/>
              <a:t>An expert in coal to nuclear transition</a:t>
            </a:r>
          </a:p>
          <a:p>
            <a:pPr lvl="2">
              <a:lnSpc>
                <a:spcPct val="90000"/>
              </a:lnSpc>
              <a:buFont typeface="Wingdings" panose="05000000000000000000" pitchFamily="2" charset="2"/>
              <a:buChar char="ü"/>
            </a:pPr>
            <a:r>
              <a:rPr lang="en-US" sz="1400" b="1" dirty="0"/>
              <a:t>A catalyst for SMRs in the region</a:t>
            </a:r>
          </a:p>
          <a:p>
            <a:pPr lvl="2">
              <a:lnSpc>
                <a:spcPct val="90000"/>
              </a:lnSpc>
              <a:buFont typeface="Wingdings" panose="05000000000000000000" pitchFamily="2" charset="2"/>
              <a:buChar char="ü"/>
            </a:pPr>
            <a:r>
              <a:rPr lang="en-US" sz="1400" b="1" dirty="0"/>
              <a:t>Integral part of an European and Global SMR supply chain</a:t>
            </a:r>
          </a:p>
          <a:p>
            <a:pPr lvl="3">
              <a:lnSpc>
                <a:spcPct val="90000"/>
              </a:lnSpc>
              <a:buFont typeface="Courier New" panose="02070309020205020404" pitchFamily="49" charset="0"/>
              <a:buChar char="o"/>
            </a:pPr>
            <a:r>
              <a:rPr lang="en-US" sz="1200" b="1" dirty="0"/>
              <a:t>Nationally, regionally / internationally, for:</a:t>
            </a:r>
          </a:p>
          <a:p>
            <a:pPr lvl="4">
              <a:lnSpc>
                <a:spcPct val="90000"/>
              </a:lnSpc>
              <a:buFont typeface="Courier New" panose="02070309020205020404" pitchFamily="49" charset="0"/>
              <a:buChar char="o"/>
            </a:pPr>
            <a:r>
              <a:rPr lang="en-US" b="1" dirty="0"/>
              <a:t>Non-Nuclear equipment for NPP (SG, Turbines, generators, diesels, I&amp;C, electrical equipment, remote surveillance etc.)</a:t>
            </a:r>
          </a:p>
          <a:p>
            <a:pPr lvl="4">
              <a:lnSpc>
                <a:spcPct val="90000"/>
              </a:lnSpc>
              <a:buFont typeface="Courier New" panose="02070309020205020404" pitchFamily="49" charset="0"/>
              <a:buChar char="o"/>
            </a:pPr>
            <a:r>
              <a:rPr lang="en-US" b="1" dirty="0"/>
              <a:t>A base for production and assembly of components</a:t>
            </a:r>
          </a:p>
          <a:p>
            <a:pPr lvl="4">
              <a:lnSpc>
                <a:spcPct val="90000"/>
              </a:lnSpc>
              <a:buFont typeface="Courier New" panose="02070309020205020404" pitchFamily="49" charset="0"/>
              <a:buChar char="o"/>
            </a:pPr>
            <a:r>
              <a:rPr lang="en-US" b="1" dirty="0"/>
              <a:t>Nuclear Fuel manufacturing and Life Cycle management</a:t>
            </a:r>
          </a:p>
          <a:p>
            <a:pPr lvl="4">
              <a:lnSpc>
                <a:spcPct val="90000"/>
              </a:lnSpc>
              <a:buFont typeface="Courier New" panose="02070309020205020404" pitchFamily="49" charset="0"/>
              <a:buChar char="o"/>
            </a:pPr>
            <a:r>
              <a:rPr lang="en-US" b="1" dirty="0"/>
              <a:t>Nuclear Project management and Construction expertise</a:t>
            </a:r>
          </a:p>
          <a:p>
            <a:pPr lvl="4">
              <a:lnSpc>
                <a:spcPct val="90000"/>
              </a:lnSpc>
              <a:buFont typeface="Courier New" panose="02070309020205020404" pitchFamily="49" charset="0"/>
              <a:buChar char="o"/>
            </a:pPr>
            <a:r>
              <a:rPr lang="en-US" b="1" dirty="0"/>
              <a:t>Nuclear Supply Chain oversight expertise</a:t>
            </a:r>
          </a:p>
          <a:p>
            <a:pPr lvl="4">
              <a:lnSpc>
                <a:spcPct val="90000"/>
              </a:lnSpc>
              <a:buFont typeface="Courier New" panose="02070309020205020404" pitchFamily="49" charset="0"/>
              <a:buChar char="o"/>
            </a:pPr>
            <a:r>
              <a:rPr lang="en-US" b="1" dirty="0"/>
              <a:t>Others: Cybersecurity, security expertise</a:t>
            </a:r>
          </a:p>
          <a:p>
            <a:pPr lvl="2">
              <a:lnSpc>
                <a:spcPct val="90000"/>
              </a:lnSpc>
              <a:buFont typeface="Wingdings" panose="05000000000000000000" pitchFamily="2" charset="2"/>
              <a:buChar char="ü"/>
            </a:pPr>
            <a:r>
              <a:rPr lang="en-US" sz="1400" b="1" dirty="0"/>
              <a:t>An Expert center for Nuclear Safety Cases for SMR’s</a:t>
            </a:r>
          </a:p>
          <a:p>
            <a:pPr lvl="2">
              <a:lnSpc>
                <a:spcPct val="90000"/>
              </a:lnSpc>
              <a:buFont typeface="Wingdings" panose="05000000000000000000" pitchFamily="2" charset="2"/>
              <a:buChar char="ü"/>
            </a:pPr>
            <a:r>
              <a:rPr lang="en-US" sz="1400" b="1" dirty="0"/>
              <a:t>A hub for expert training and operations (S. N. Nuclearelectrica) </a:t>
            </a:r>
          </a:p>
          <a:p>
            <a:pPr lvl="2">
              <a:lnSpc>
                <a:spcPct val="90000"/>
              </a:lnSpc>
              <a:buFont typeface="Wingdings" panose="05000000000000000000" pitchFamily="2" charset="2"/>
              <a:buChar char="ü"/>
            </a:pPr>
            <a:r>
              <a:rPr lang="en-US" sz="1400" b="1" dirty="0"/>
              <a:t>A hub for maintenance and refueling</a:t>
            </a:r>
          </a:p>
        </p:txBody>
      </p:sp>
    </p:spTree>
    <p:extLst>
      <p:ext uri="{BB962C8B-B14F-4D97-AF65-F5344CB8AC3E}">
        <p14:creationId xmlns:p14="http://schemas.microsoft.com/office/powerpoint/2010/main" val="98919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036A-68EF-2C1B-2880-9F97E092FE85}"/>
              </a:ext>
            </a:extLst>
          </p:cNvPr>
          <p:cNvSpPr>
            <a:spLocks noGrp="1" noRot="1" noMove="1" noResize="1" noEditPoints="1" noAdjustHandles="1" noChangeArrowheads="1" noChangeShapeType="1"/>
          </p:cNvSpPr>
          <p:nvPr>
            <p:ph type="title"/>
          </p:nvPr>
        </p:nvSpPr>
        <p:spPr>
          <a:xfrm>
            <a:off x="3456431" y="36576"/>
            <a:ext cx="7195891" cy="1099457"/>
          </a:xfrm>
        </p:spPr>
        <p:txBody>
          <a:bodyPr>
            <a:normAutofit/>
          </a:bodyPr>
          <a:lstStyle/>
          <a:p>
            <a:r>
              <a:rPr lang="en-US" sz="4000" dirty="0"/>
              <a:t>Why </a:t>
            </a:r>
            <a:r>
              <a:rPr lang="en-US" sz="4000" b="1" u="sng" dirty="0"/>
              <a:t>Romania</a:t>
            </a:r>
            <a:r>
              <a:rPr lang="en-US" sz="4000" dirty="0"/>
              <a:t>?</a:t>
            </a:r>
          </a:p>
        </p:txBody>
      </p:sp>
      <p:graphicFrame>
        <p:nvGraphicFramePr>
          <p:cNvPr id="50" name="Content Placeholder 2">
            <a:extLst>
              <a:ext uri="{FF2B5EF4-FFF2-40B4-BE49-F238E27FC236}">
                <a16:creationId xmlns:a16="http://schemas.microsoft.com/office/drawing/2014/main" id="{F9CD1871-7F11-38D6-6EF0-C4E48DA4FF8C}"/>
              </a:ext>
            </a:extLst>
          </p:cNvPr>
          <p:cNvGraphicFramePr>
            <a:graphicFrameLocks noGrp="1" noDrilldown="1" noMove="1" noResize="1"/>
          </p:cNvGraphicFramePr>
          <p:nvPr>
            <p:ph idx="1"/>
            <p:extLst>
              <p:ext uri="{D42A27DB-BD31-4B8C-83A1-F6EECF244321}">
                <p14:modId xmlns:p14="http://schemas.microsoft.com/office/powerpoint/2010/main" val="219107429"/>
              </p:ext>
            </p:extLst>
          </p:nvPr>
        </p:nvGraphicFramePr>
        <p:xfrm>
          <a:off x="889769" y="1261107"/>
          <a:ext cx="9393767" cy="527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70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0690-371B-1D45-2D4B-3088FE01CE04}"/>
            </a:ext>
          </a:extLst>
        </p:cNvPr>
        <p:cNvGrpSpPr/>
        <p:nvPr/>
      </p:nvGrpSpPr>
      <p:grpSpPr>
        <a:xfrm>
          <a:off x="0" y="0"/>
          <a:ext cx="0" cy="0"/>
          <a:chOff x="0" y="0"/>
          <a:chExt cx="0" cy="0"/>
        </a:xfrm>
      </p:grpSpPr>
      <p:grpSp>
        <p:nvGrpSpPr>
          <p:cNvPr id="5" name="Graphic 3" descr="Woman holding sign">
            <a:extLst>
              <a:ext uri="{FF2B5EF4-FFF2-40B4-BE49-F238E27FC236}">
                <a16:creationId xmlns:a16="http://schemas.microsoft.com/office/drawing/2014/main" id="{53187A70-EBFF-FA3F-1406-CBC43FA7E217}"/>
              </a:ext>
            </a:extLst>
          </p:cNvPr>
          <p:cNvGrpSpPr>
            <a:grpSpLocks noGrp="1" noUngrp="1" noRot="1" noMove="1" noResize="1"/>
          </p:cNvGrpSpPr>
          <p:nvPr/>
        </p:nvGrpSpPr>
        <p:grpSpPr>
          <a:xfrm>
            <a:off x="487384" y="737899"/>
            <a:ext cx="3517688" cy="5381392"/>
            <a:chOff x="4830784" y="1147424"/>
            <a:chExt cx="2538421" cy="4553993"/>
          </a:xfrm>
        </p:grpSpPr>
        <p:grpSp>
          <p:nvGrpSpPr>
            <p:cNvPr id="7" name="Graphic 3" descr="Woman holding sign">
              <a:extLst>
                <a:ext uri="{FF2B5EF4-FFF2-40B4-BE49-F238E27FC236}">
                  <a16:creationId xmlns:a16="http://schemas.microsoft.com/office/drawing/2014/main" id="{209F8F64-C73D-2F83-699E-C7B826C9D4ED}"/>
                </a:ext>
              </a:extLst>
            </p:cNvPr>
            <p:cNvGrpSpPr>
              <a:grpSpLocks noGrp="1" noUngrp="1" noRot="1" noMove="1" noResize="1"/>
            </p:cNvGrpSpPr>
            <p:nvPr/>
          </p:nvGrpSpPr>
          <p:grpSpPr>
            <a:xfrm>
              <a:off x="4830784" y="1798005"/>
              <a:ext cx="2538421" cy="3903412"/>
              <a:chOff x="4830784" y="1798005"/>
              <a:chExt cx="2538421" cy="3903412"/>
            </a:xfrm>
          </p:grpSpPr>
          <p:sp>
            <p:nvSpPr>
              <p:cNvPr id="11" name="Freeform: Shape 10">
                <a:extLst>
                  <a:ext uri="{FF2B5EF4-FFF2-40B4-BE49-F238E27FC236}">
                    <a16:creationId xmlns:a16="http://schemas.microsoft.com/office/drawing/2014/main" id="{54806C93-F11B-0C11-CD2A-791EFD152DED}"/>
                  </a:ext>
                </a:extLst>
              </p:cNvPr>
              <p:cNvSpPr>
                <a:spLocks noGrp="1" noRot="1" noMove="1" noResize="1" noEditPoints="1" noAdjustHandles="1" noChangeArrowheads="1" noChangeShapeType="1"/>
              </p:cNvSpPr>
              <p:nvPr/>
            </p:nvSpPr>
            <p:spPr>
              <a:xfrm>
                <a:off x="4844900" y="2127320"/>
                <a:ext cx="2511447" cy="1313709"/>
              </a:xfrm>
              <a:custGeom>
                <a:avLst/>
                <a:gdLst>
                  <a:gd name="connsiteX0" fmla="*/ 2509628 w 2511447"/>
                  <a:gd name="connsiteY0" fmla="*/ 1755 h 1313709"/>
                  <a:gd name="connsiteX1" fmla="*/ 2505228 w 2511447"/>
                  <a:gd name="connsiteY1" fmla="*/ 2 h 1313709"/>
                  <a:gd name="connsiteX2" fmla="*/ 2423104 w 2511447"/>
                  <a:gd name="connsiteY2" fmla="*/ 1755 h 1313709"/>
                  <a:gd name="connsiteX3" fmla="*/ 2072869 w 2511447"/>
                  <a:gd name="connsiteY3" fmla="*/ 8823 h 1313709"/>
                  <a:gd name="connsiteX4" fmla="*/ 2068545 w 2511447"/>
                  <a:gd name="connsiteY4" fmla="*/ 10737 h 1313709"/>
                  <a:gd name="connsiteX5" fmla="*/ 2066906 w 2511447"/>
                  <a:gd name="connsiteY5" fmla="*/ 15166 h 1313709"/>
                  <a:gd name="connsiteX6" fmla="*/ 2055324 w 2511447"/>
                  <a:gd name="connsiteY6" fmla="*/ 54952 h 1313709"/>
                  <a:gd name="connsiteX7" fmla="*/ 2043323 w 2511447"/>
                  <a:gd name="connsiteY7" fmla="*/ 60981 h 1313709"/>
                  <a:gd name="connsiteX8" fmla="*/ 2033264 w 2511447"/>
                  <a:gd name="connsiteY8" fmla="*/ 47856 h 1313709"/>
                  <a:gd name="connsiteX9" fmla="*/ 2028597 w 2511447"/>
                  <a:gd name="connsiteY9" fmla="*/ 43579 h 1313709"/>
                  <a:gd name="connsiteX10" fmla="*/ 2022663 w 2511447"/>
                  <a:gd name="connsiteY10" fmla="*/ 45780 h 1313709"/>
                  <a:gd name="connsiteX11" fmla="*/ 2011957 w 2511447"/>
                  <a:gd name="connsiteY11" fmla="*/ 49923 h 1313709"/>
                  <a:gd name="connsiteX12" fmla="*/ 1999546 w 2511447"/>
                  <a:gd name="connsiteY12" fmla="*/ 42989 h 1313709"/>
                  <a:gd name="connsiteX13" fmla="*/ 1992564 w 2511447"/>
                  <a:gd name="connsiteY13" fmla="*/ 22081 h 1313709"/>
                  <a:gd name="connsiteX14" fmla="*/ 1991583 w 2511447"/>
                  <a:gd name="connsiteY14" fmla="*/ 17881 h 1313709"/>
                  <a:gd name="connsiteX15" fmla="*/ 1985934 w 2511447"/>
                  <a:gd name="connsiteY15" fmla="*/ 13223 h 1313709"/>
                  <a:gd name="connsiteX16" fmla="*/ 1979905 w 2511447"/>
                  <a:gd name="connsiteY16" fmla="*/ 17376 h 1313709"/>
                  <a:gd name="connsiteX17" fmla="*/ 1964255 w 2511447"/>
                  <a:gd name="connsiteY17" fmla="*/ 29806 h 1313709"/>
                  <a:gd name="connsiteX18" fmla="*/ 1954207 w 2511447"/>
                  <a:gd name="connsiteY18" fmla="*/ 19119 h 1313709"/>
                  <a:gd name="connsiteX19" fmla="*/ 1950854 w 2511447"/>
                  <a:gd name="connsiteY19" fmla="*/ 14900 h 1313709"/>
                  <a:gd name="connsiteX20" fmla="*/ 1945463 w 2511447"/>
                  <a:gd name="connsiteY20" fmla="*/ 15004 h 1313709"/>
                  <a:gd name="connsiteX21" fmla="*/ 1942186 w 2511447"/>
                  <a:gd name="connsiteY21" fmla="*/ 15842 h 1313709"/>
                  <a:gd name="connsiteX22" fmla="*/ 898465 w 2511447"/>
                  <a:gd name="connsiteY22" fmla="*/ 45160 h 1313709"/>
                  <a:gd name="connsiteX23" fmla="*/ 860165 w 2511447"/>
                  <a:gd name="connsiteY23" fmla="*/ 45989 h 1313709"/>
                  <a:gd name="connsiteX24" fmla="*/ 647110 w 2511447"/>
                  <a:gd name="connsiteY24" fmla="*/ 46446 h 1313709"/>
                  <a:gd name="connsiteX25" fmla="*/ 642690 w 2511447"/>
                  <a:gd name="connsiteY25" fmla="*/ 48113 h 1313709"/>
                  <a:gd name="connsiteX26" fmla="*/ 640795 w 2511447"/>
                  <a:gd name="connsiteY26" fmla="*/ 52438 h 1313709"/>
                  <a:gd name="connsiteX27" fmla="*/ 631784 w 2511447"/>
                  <a:gd name="connsiteY27" fmla="*/ 68792 h 1313709"/>
                  <a:gd name="connsiteX28" fmla="*/ 614030 w 2511447"/>
                  <a:gd name="connsiteY28" fmla="*/ 58619 h 1313709"/>
                  <a:gd name="connsiteX29" fmla="*/ 607486 w 2511447"/>
                  <a:gd name="connsiteY29" fmla="*/ 55819 h 1313709"/>
                  <a:gd name="connsiteX30" fmla="*/ 602771 w 2511447"/>
                  <a:gd name="connsiteY30" fmla="*/ 61153 h 1313709"/>
                  <a:gd name="connsiteX31" fmla="*/ 602609 w 2511447"/>
                  <a:gd name="connsiteY31" fmla="*/ 62782 h 1313709"/>
                  <a:gd name="connsiteX32" fmla="*/ 598323 w 2511447"/>
                  <a:gd name="connsiteY32" fmla="*/ 85851 h 1313709"/>
                  <a:gd name="connsiteX33" fmla="*/ 586236 w 2511447"/>
                  <a:gd name="connsiteY33" fmla="*/ 94948 h 1313709"/>
                  <a:gd name="connsiteX34" fmla="*/ 575539 w 2511447"/>
                  <a:gd name="connsiteY34" fmla="*/ 92338 h 1313709"/>
                  <a:gd name="connsiteX35" fmla="*/ 569424 w 2511447"/>
                  <a:gd name="connsiteY35" fmla="*/ 90747 h 1313709"/>
                  <a:gd name="connsiteX36" fmla="*/ 565204 w 2511447"/>
                  <a:gd name="connsiteY36" fmla="*/ 95452 h 1313709"/>
                  <a:gd name="connsiteX37" fmla="*/ 556184 w 2511447"/>
                  <a:gd name="connsiteY37" fmla="*/ 110073 h 1313709"/>
                  <a:gd name="connsiteX38" fmla="*/ 538906 w 2511447"/>
                  <a:gd name="connsiteY38" fmla="*/ 99748 h 1313709"/>
                  <a:gd name="connsiteX39" fmla="*/ 527514 w 2511447"/>
                  <a:gd name="connsiteY39" fmla="*/ 64334 h 1313709"/>
                  <a:gd name="connsiteX40" fmla="*/ 521618 w 2511447"/>
                  <a:gd name="connsiteY40" fmla="*/ 58638 h 1313709"/>
                  <a:gd name="connsiteX41" fmla="*/ 510731 w 2511447"/>
                  <a:gd name="connsiteY41" fmla="*/ 53314 h 1313709"/>
                  <a:gd name="connsiteX42" fmla="*/ 506721 w 2511447"/>
                  <a:gd name="connsiteY42" fmla="*/ 51999 h 1313709"/>
                  <a:gd name="connsiteX43" fmla="*/ 245574 w 2511447"/>
                  <a:gd name="connsiteY43" fmla="*/ 56952 h 1313709"/>
                  <a:gd name="connsiteX44" fmla="*/ 5877 w 2511447"/>
                  <a:gd name="connsiteY44" fmla="*/ 61162 h 1313709"/>
                  <a:gd name="connsiteX45" fmla="*/ 0 w 2511447"/>
                  <a:gd name="connsiteY45" fmla="*/ 67306 h 1313709"/>
                  <a:gd name="connsiteX46" fmla="*/ 8020 w 2511447"/>
                  <a:gd name="connsiteY46" fmla="*/ 679964 h 1313709"/>
                  <a:gd name="connsiteX47" fmla="*/ 16221 w 2511447"/>
                  <a:gd name="connsiteY47" fmla="*/ 1307699 h 1313709"/>
                  <a:gd name="connsiteX48" fmla="*/ 22298 w 2511447"/>
                  <a:gd name="connsiteY48" fmla="*/ 1313710 h 1313709"/>
                  <a:gd name="connsiteX49" fmla="*/ 22337 w 2511447"/>
                  <a:gd name="connsiteY49" fmla="*/ 1313710 h 1313709"/>
                  <a:gd name="connsiteX50" fmla="*/ 742455 w 2511447"/>
                  <a:gd name="connsiteY50" fmla="*/ 1308623 h 1313709"/>
                  <a:gd name="connsiteX51" fmla="*/ 968874 w 2511447"/>
                  <a:gd name="connsiteY51" fmla="*/ 1306861 h 1313709"/>
                  <a:gd name="connsiteX52" fmla="*/ 969074 w 2511447"/>
                  <a:gd name="connsiteY52" fmla="*/ 1306852 h 1313709"/>
                  <a:gd name="connsiteX53" fmla="*/ 1841764 w 2511447"/>
                  <a:gd name="connsiteY53" fmla="*/ 1298374 h 1313709"/>
                  <a:gd name="connsiteX54" fmla="*/ 2490855 w 2511447"/>
                  <a:gd name="connsiteY54" fmla="*/ 1296098 h 1313709"/>
                  <a:gd name="connsiteX55" fmla="*/ 2496808 w 2511447"/>
                  <a:gd name="connsiteY55" fmla="*/ 1290135 h 1313709"/>
                  <a:gd name="connsiteX56" fmla="*/ 2503390 w 2511447"/>
                  <a:gd name="connsiteY56" fmla="*/ 764022 h 1313709"/>
                  <a:gd name="connsiteX57" fmla="*/ 2506847 w 2511447"/>
                  <a:gd name="connsiteY57" fmla="*/ 438114 h 1313709"/>
                  <a:gd name="connsiteX58" fmla="*/ 2508238 w 2511447"/>
                  <a:gd name="connsiteY58" fmla="*/ 308460 h 1313709"/>
                  <a:gd name="connsiteX59" fmla="*/ 2511448 w 2511447"/>
                  <a:gd name="connsiteY59" fmla="*/ 6137 h 1313709"/>
                  <a:gd name="connsiteX60" fmla="*/ 2509628 w 2511447"/>
                  <a:gd name="connsiteY60" fmla="*/ 1755 h 13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11447" h="1313709">
                    <a:moveTo>
                      <a:pt x="2509628" y="1755"/>
                    </a:moveTo>
                    <a:cubicBezTo>
                      <a:pt x="2508457" y="602"/>
                      <a:pt x="2506857" y="-45"/>
                      <a:pt x="2505228" y="2"/>
                    </a:cubicBezTo>
                    <a:cubicBezTo>
                      <a:pt x="2477853" y="583"/>
                      <a:pt x="2450478" y="1164"/>
                      <a:pt x="2423104" y="1755"/>
                    </a:cubicBezTo>
                    <a:cubicBezTo>
                      <a:pt x="2308318" y="4212"/>
                      <a:pt x="2189617" y="6746"/>
                      <a:pt x="2072869" y="8823"/>
                    </a:cubicBezTo>
                    <a:cubicBezTo>
                      <a:pt x="2071231" y="8851"/>
                      <a:pt x="2069669" y="9537"/>
                      <a:pt x="2068545" y="10737"/>
                    </a:cubicBezTo>
                    <a:cubicBezTo>
                      <a:pt x="2067421" y="11928"/>
                      <a:pt x="2066830" y="13528"/>
                      <a:pt x="2066906" y="15166"/>
                    </a:cubicBezTo>
                    <a:cubicBezTo>
                      <a:pt x="2067430" y="27015"/>
                      <a:pt x="2065859" y="43522"/>
                      <a:pt x="2055324" y="54952"/>
                    </a:cubicBezTo>
                    <a:cubicBezTo>
                      <a:pt x="2052905" y="57676"/>
                      <a:pt x="2048114" y="62077"/>
                      <a:pt x="2043323" y="60981"/>
                    </a:cubicBezTo>
                    <a:cubicBezTo>
                      <a:pt x="2039132" y="60038"/>
                      <a:pt x="2035369" y="55124"/>
                      <a:pt x="2033264" y="47856"/>
                    </a:cubicBezTo>
                    <a:cubicBezTo>
                      <a:pt x="2032626" y="45665"/>
                      <a:pt x="2030826" y="44017"/>
                      <a:pt x="2028597" y="43579"/>
                    </a:cubicBezTo>
                    <a:cubicBezTo>
                      <a:pt x="2026358" y="43141"/>
                      <a:pt x="2024072" y="43989"/>
                      <a:pt x="2022663" y="45780"/>
                    </a:cubicBezTo>
                    <a:cubicBezTo>
                      <a:pt x="2020367" y="48685"/>
                      <a:pt x="2016481" y="50199"/>
                      <a:pt x="2011957" y="49923"/>
                    </a:cubicBezTo>
                    <a:cubicBezTo>
                      <a:pt x="2006718" y="49609"/>
                      <a:pt x="2001965" y="46951"/>
                      <a:pt x="1999546" y="42989"/>
                    </a:cubicBezTo>
                    <a:cubicBezTo>
                      <a:pt x="1996059" y="37302"/>
                      <a:pt x="1994288" y="29559"/>
                      <a:pt x="1992564" y="22081"/>
                    </a:cubicBezTo>
                    <a:cubicBezTo>
                      <a:pt x="1992240" y="20662"/>
                      <a:pt x="1991916" y="19262"/>
                      <a:pt x="1991583" y="17881"/>
                    </a:cubicBezTo>
                    <a:cubicBezTo>
                      <a:pt x="1990954" y="15242"/>
                      <a:pt x="1988640" y="13347"/>
                      <a:pt x="1985934" y="13223"/>
                    </a:cubicBezTo>
                    <a:cubicBezTo>
                      <a:pt x="1983239" y="13099"/>
                      <a:pt x="1980762" y="14804"/>
                      <a:pt x="1979905" y="17376"/>
                    </a:cubicBezTo>
                    <a:cubicBezTo>
                      <a:pt x="1977057" y="25939"/>
                      <a:pt x="1969837" y="30101"/>
                      <a:pt x="1964255" y="29806"/>
                    </a:cubicBezTo>
                    <a:cubicBezTo>
                      <a:pt x="1959198" y="29530"/>
                      <a:pt x="1955635" y="25729"/>
                      <a:pt x="1954207" y="19119"/>
                    </a:cubicBezTo>
                    <a:cubicBezTo>
                      <a:pt x="1953807" y="17271"/>
                      <a:pt x="1952568" y="15709"/>
                      <a:pt x="1950854" y="14900"/>
                    </a:cubicBezTo>
                    <a:cubicBezTo>
                      <a:pt x="1949139" y="14090"/>
                      <a:pt x="1947149" y="14128"/>
                      <a:pt x="1945463" y="15004"/>
                    </a:cubicBezTo>
                    <a:cubicBezTo>
                      <a:pt x="1944567" y="15471"/>
                      <a:pt x="1943462" y="15747"/>
                      <a:pt x="1942186" y="15842"/>
                    </a:cubicBezTo>
                    <a:cubicBezTo>
                      <a:pt x="1603687" y="28777"/>
                      <a:pt x="1240508" y="37579"/>
                      <a:pt x="898465" y="45160"/>
                    </a:cubicBezTo>
                    <a:cubicBezTo>
                      <a:pt x="885778" y="45418"/>
                      <a:pt x="872995" y="45703"/>
                      <a:pt x="860165" y="45989"/>
                    </a:cubicBezTo>
                    <a:cubicBezTo>
                      <a:pt x="790042" y="47561"/>
                      <a:pt x="717528" y="49180"/>
                      <a:pt x="647110" y="46446"/>
                    </a:cubicBezTo>
                    <a:cubicBezTo>
                      <a:pt x="645481" y="46389"/>
                      <a:pt x="643881" y="46980"/>
                      <a:pt x="642690" y="48113"/>
                    </a:cubicBezTo>
                    <a:cubicBezTo>
                      <a:pt x="641500" y="49237"/>
                      <a:pt x="640823" y="50799"/>
                      <a:pt x="640795" y="52438"/>
                    </a:cubicBezTo>
                    <a:cubicBezTo>
                      <a:pt x="640671" y="61182"/>
                      <a:pt x="637309" y="67297"/>
                      <a:pt x="631784" y="68792"/>
                    </a:cubicBezTo>
                    <a:cubicBezTo>
                      <a:pt x="626803" y="70145"/>
                      <a:pt x="619373" y="67516"/>
                      <a:pt x="614030" y="58619"/>
                    </a:cubicBezTo>
                    <a:cubicBezTo>
                      <a:pt x="612677" y="56371"/>
                      <a:pt x="610039" y="55238"/>
                      <a:pt x="607486" y="55819"/>
                    </a:cubicBezTo>
                    <a:cubicBezTo>
                      <a:pt x="604933" y="56390"/>
                      <a:pt x="603028" y="58543"/>
                      <a:pt x="602771" y="61153"/>
                    </a:cubicBezTo>
                    <a:lnTo>
                      <a:pt x="602609" y="62782"/>
                    </a:lnTo>
                    <a:cubicBezTo>
                      <a:pt x="601828" y="70859"/>
                      <a:pt x="601009" y="79212"/>
                      <a:pt x="598323" y="85851"/>
                    </a:cubicBezTo>
                    <a:cubicBezTo>
                      <a:pt x="596551" y="90223"/>
                      <a:pt x="591693" y="93881"/>
                      <a:pt x="586236" y="94948"/>
                    </a:cubicBezTo>
                    <a:cubicBezTo>
                      <a:pt x="584169" y="95348"/>
                      <a:pt x="579006" y="95900"/>
                      <a:pt x="575539" y="92338"/>
                    </a:cubicBezTo>
                    <a:cubicBezTo>
                      <a:pt x="573958" y="90709"/>
                      <a:pt x="571605" y="90099"/>
                      <a:pt x="569424" y="90747"/>
                    </a:cubicBezTo>
                    <a:cubicBezTo>
                      <a:pt x="567252" y="91404"/>
                      <a:pt x="565623" y="93214"/>
                      <a:pt x="565204" y="95452"/>
                    </a:cubicBezTo>
                    <a:cubicBezTo>
                      <a:pt x="563661" y="103730"/>
                      <a:pt x="560375" y="109054"/>
                      <a:pt x="556184" y="110073"/>
                    </a:cubicBezTo>
                    <a:cubicBezTo>
                      <a:pt x="551384" y="111216"/>
                      <a:pt x="544783" y="107302"/>
                      <a:pt x="538906" y="99748"/>
                    </a:cubicBezTo>
                    <a:cubicBezTo>
                      <a:pt x="532200" y="91300"/>
                      <a:pt x="528466" y="79717"/>
                      <a:pt x="527514" y="64334"/>
                    </a:cubicBezTo>
                    <a:cubicBezTo>
                      <a:pt x="527323" y="61191"/>
                      <a:pt x="524761" y="58724"/>
                      <a:pt x="521618" y="58638"/>
                    </a:cubicBezTo>
                    <a:cubicBezTo>
                      <a:pt x="518941" y="58562"/>
                      <a:pt x="514770" y="56524"/>
                      <a:pt x="510731" y="53314"/>
                    </a:cubicBezTo>
                    <a:cubicBezTo>
                      <a:pt x="509597" y="52409"/>
                      <a:pt x="508169" y="51942"/>
                      <a:pt x="506721" y="51999"/>
                    </a:cubicBezTo>
                    <a:cubicBezTo>
                      <a:pt x="419824" y="55171"/>
                      <a:pt x="331242" y="56076"/>
                      <a:pt x="245574" y="56952"/>
                    </a:cubicBezTo>
                    <a:cubicBezTo>
                      <a:pt x="166993" y="57752"/>
                      <a:pt x="85735" y="58591"/>
                      <a:pt x="5877" y="61162"/>
                    </a:cubicBezTo>
                    <a:cubicBezTo>
                      <a:pt x="2572" y="61267"/>
                      <a:pt x="-38" y="64001"/>
                      <a:pt x="0" y="67306"/>
                    </a:cubicBezTo>
                    <a:cubicBezTo>
                      <a:pt x="2401" y="271522"/>
                      <a:pt x="5258" y="479158"/>
                      <a:pt x="8020" y="679964"/>
                    </a:cubicBezTo>
                    <a:cubicBezTo>
                      <a:pt x="10849" y="885704"/>
                      <a:pt x="13783" y="1098454"/>
                      <a:pt x="16221" y="1307699"/>
                    </a:cubicBezTo>
                    <a:cubicBezTo>
                      <a:pt x="16260" y="1311033"/>
                      <a:pt x="18974" y="1313710"/>
                      <a:pt x="22298" y="1313710"/>
                    </a:cubicBezTo>
                    <a:cubicBezTo>
                      <a:pt x="22308" y="1313710"/>
                      <a:pt x="22317" y="1313710"/>
                      <a:pt x="22337" y="1313710"/>
                    </a:cubicBezTo>
                    <a:cubicBezTo>
                      <a:pt x="262357" y="1312395"/>
                      <a:pt x="506426" y="1310481"/>
                      <a:pt x="742455" y="1308623"/>
                    </a:cubicBezTo>
                    <a:cubicBezTo>
                      <a:pt x="817931" y="1308033"/>
                      <a:pt x="893407" y="1307442"/>
                      <a:pt x="968874" y="1306861"/>
                    </a:cubicBezTo>
                    <a:cubicBezTo>
                      <a:pt x="968941" y="1306861"/>
                      <a:pt x="969007" y="1306861"/>
                      <a:pt x="969074" y="1306852"/>
                    </a:cubicBezTo>
                    <a:cubicBezTo>
                      <a:pt x="1249176" y="1295679"/>
                      <a:pt x="1550432" y="1297050"/>
                      <a:pt x="1841764" y="1298374"/>
                    </a:cubicBezTo>
                    <a:cubicBezTo>
                      <a:pt x="2058096" y="1299355"/>
                      <a:pt x="2281790" y="1300375"/>
                      <a:pt x="2490855" y="1296098"/>
                    </a:cubicBezTo>
                    <a:cubicBezTo>
                      <a:pt x="2494122" y="1296031"/>
                      <a:pt x="2496751" y="1293402"/>
                      <a:pt x="2496808" y="1290135"/>
                    </a:cubicBezTo>
                    <a:cubicBezTo>
                      <a:pt x="2500094" y="1114770"/>
                      <a:pt x="2501770" y="936462"/>
                      <a:pt x="2503390" y="764022"/>
                    </a:cubicBezTo>
                    <a:cubicBezTo>
                      <a:pt x="2504390" y="657208"/>
                      <a:pt x="2505428" y="546756"/>
                      <a:pt x="2506847" y="438114"/>
                    </a:cubicBezTo>
                    <a:lnTo>
                      <a:pt x="2508238" y="308460"/>
                    </a:lnTo>
                    <a:cubicBezTo>
                      <a:pt x="2509324" y="207686"/>
                      <a:pt x="2510410" y="106911"/>
                      <a:pt x="2511448" y="6137"/>
                    </a:cubicBezTo>
                    <a:cubicBezTo>
                      <a:pt x="2511457" y="4489"/>
                      <a:pt x="2510800" y="2908"/>
                      <a:pt x="2509628" y="1755"/>
                    </a:cubicBezTo>
                    <a:close/>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8DDCC2C-5AD9-4A30-2857-20FEC647D7CA}"/>
                  </a:ext>
                </a:extLst>
              </p:cNvPr>
              <p:cNvSpPr>
                <a:spLocks noGrp="1" noRot="1" noMove="1" noResize="1" noEditPoints="1" noAdjustHandles="1" noChangeArrowheads="1" noChangeShapeType="1"/>
              </p:cNvSpPr>
              <p:nvPr/>
            </p:nvSpPr>
            <p:spPr>
              <a:xfrm>
                <a:off x="4838898" y="1798005"/>
                <a:ext cx="2521879" cy="3888911"/>
              </a:xfrm>
              <a:custGeom>
                <a:avLst/>
                <a:gdLst>
                  <a:gd name="connsiteX0" fmla="*/ 2506686 w 2521879"/>
                  <a:gd name="connsiteY0" fmla="*/ 324145 h 3888911"/>
                  <a:gd name="connsiteX1" fmla="*/ 2141545 w 2521879"/>
                  <a:gd name="connsiteY1" fmla="*/ 333718 h 3888911"/>
                  <a:gd name="connsiteX2" fmla="*/ 2132849 w 2521879"/>
                  <a:gd name="connsiteY2" fmla="*/ 252241 h 3888911"/>
                  <a:gd name="connsiteX3" fmla="*/ 2079652 w 2521879"/>
                  <a:gd name="connsiteY3" fmla="*/ 248107 h 3888911"/>
                  <a:gd name="connsiteX4" fmla="*/ 2038694 w 2521879"/>
                  <a:gd name="connsiteY4" fmla="*/ 252393 h 3888911"/>
                  <a:gd name="connsiteX5" fmla="*/ 1999156 w 2521879"/>
                  <a:gd name="connsiteY5" fmla="*/ 249726 h 3888911"/>
                  <a:gd name="connsiteX6" fmla="*/ 1957113 w 2521879"/>
                  <a:gd name="connsiteY6" fmla="*/ 237954 h 3888911"/>
                  <a:gd name="connsiteX7" fmla="*/ 1940272 w 2521879"/>
                  <a:gd name="connsiteY7" fmla="*/ 185985 h 3888911"/>
                  <a:gd name="connsiteX8" fmla="*/ 1908935 w 2521879"/>
                  <a:gd name="connsiteY8" fmla="*/ 270796 h 3888911"/>
                  <a:gd name="connsiteX9" fmla="*/ 1911859 w 2521879"/>
                  <a:gd name="connsiteY9" fmla="*/ 340824 h 3888911"/>
                  <a:gd name="connsiteX10" fmla="*/ 1777081 w 2521879"/>
                  <a:gd name="connsiteY10" fmla="*/ 346062 h 3888911"/>
                  <a:gd name="connsiteX11" fmla="*/ 1659923 w 2521879"/>
                  <a:gd name="connsiteY11" fmla="*/ 222237 h 3888911"/>
                  <a:gd name="connsiteX12" fmla="*/ 1532402 w 2521879"/>
                  <a:gd name="connsiteY12" fmla="*/ 177879 h 3888911"/>
                  <a:gd name="connsiteX13" fmla="*/ 1386546 w 2521879"/>
                  <a:gd name="connsiteY13" fmla="*/ 207588 h 3888911"/>
                  <a:gd name="connsiteX14" fmla="*/ 1387994 w 2521879"/>
                  <a:gd name="connsiteY14" fmla="*/ 149362 h 3888911"/>
                  <a:gd name="connsiteX15" fmla="*/ 1256368 w 2521879"/>
                  <a:gd name="connsiteY15" fmla="*/ 0 h 3888911"/>
                  <a:gd name="connsiteX16" fmla="*/ 1136239 w 2521879"/>
                  <a:gd name="connsiteY16" fmla="*/ 59703 h 3888911"/>
                  <a:gd name="connsiteX17" fmla="*/ 1135915 w 2521879"/>
                  <a:gd name="connsiteY17" fmla="*/ 196577 h 3888911"/>
                  <a:gd name="connsiteX18" fmla="*/ 1126075 w 2521879"/>
                  <a:gd name="connsiteY18" fmla="*/ 205045 h 3888911"/>
                  <a:gd name="connsiteX19" fmla="*/ 990211 w 2521879"/>
                  <a:gd name="connsiteY19" fmla="*/ 184871 h 3888911"/>
                  <a:gd name="connsiteX20" fmla="*/ 816846 w 2521879"/>
                  <a:gd name="connsiteY20" fmla="*/ 272634 h 3888911"/>
                  <a:gd name="connsiteX21" fmla="*/ 719386 w 2521879"/>
                  <a:gd name="connsiteY21" fmla="*/ 368570 h 3888911"/>
                  <a:gd name="connsiteX22" fmla="*/ 686430 w 2521879"/>
                  <a:gd name="connsiteY22" fmla="*/ 371275 h 3888911"/>
                  <a:gd name="connsiteX23" fmla="*/ 685201 w 2521879"/>
                  <a:gd name="connsiteY23" fmla="*/ 310048 h 3888911"/>
                  <a:gd name="connsiteX24" fmla="*/ 667932 w 2521879"/>
                  <a:gd name="connsiteY24" fmla="*/ 258975 h 3888911"/>
                  <a:gd name="connsiteX25" fmla="*/ 645634 w 2521879"/>
                  <a:gd name="connsiteY25" fmla="*/ 223723 h 3888911"/>
                  <a:gd name="connsiteX26" fmla="*/ 635652 w 2521879"/>
                  <a:gd name="connsiteY26" fmla="*/ 274577 h 3888911"/>
                  <a:gd name="connsiteX27" fmla="*/ 596752 w 2521879"/>
                  <a:gd name="connsiteY27" fmla="*/ 294570 h 3888911"/>
                  <a:gd name="connsiteX28" fmla="*/ 552832 w 2521879"/>
                  <a:gd name="connsiteY28" fmla="*/ 297828 h 3888911"/>
                  <a:gd name="connsiteX29" fmla="*/ 519742 w 2521879"/>
                  <a:gd name="connsiteY29" fmla="*/ 299990 h 3888911"/>
                  <a:gd name="connsiteX30" fmla="*/ 462916 w 2521879"/>
                  <a:gd name="connsiteY30" fmla="*/ 315820 h 3888911"/>
                  <a:gd name="connsiteX31" fmla="*/ 460754 w 2521879"/>
                  <a:gd name="connsiteY31" fmla="*/ 379124 h 3888911"/>
                  <a:gd name="connsiteX32" fmla="*/ 14432 w 2521879"/>
                  <a:gd name="connsiteY32" fmla="*/ 383048 h 3888911"/>
                  <a:gd name="connsiteX33" fmla="*/ 1 w 2521879"/>
                  <a:gd name="connsiteY33" fmla="*/ 397802 h 3888911"/>
                  <a:gd name="connsiteX34" fmla="*/ 16832 w 2521879"/>
                  <a:gd name="connsiteY34" fmla="*/ 1633128 h 3888911"/>
                  <a:gd name="connsiteX35" fmla="*/ 30453 w 2521879"/>
                  <a:gd name="connsiteY35" fmla="*/ 1646444 h 3888911"/>
                  <a:gd name="connsiteX36" fmla="*/ 933308 w 2521879"/>
                  <a:gd name="connsiteY36" fmla="*/ 1638653 h 3888911"/>
                  <a:gd name="connsiteX37" fmla="*/ 939385 w 2521879"/>
                  <a:gd name="connsiteY37" fmla="*/ 2073316 h 3888911"/>
                  <a:gd name="connsiteX38" fmla="*/ 994754 w 2521879"/>
                  <a:gd name="connsiteY38" fmla="*/ 2631100 h 3888911"/>
                  <a:gd name="connsiteX39" fmla="*/ 1001507 w 2521879"/>
                  <a:gd name="connsiteY39" fmla="*/ 2990345 h 3888911"/>
                  <a:gd name="connsiteX40" fmla="*/ 1063630 w 2521879"/>
                  <a:gd name="connsiteY40" fmla="*/ 3253702 h 3888911"/>
                  <a:gd name="connsiteX41" fmla="*/ 1058229 w 2521879"/>
                  <a:gd name="connsiteY41" fmla="*/ 3336084 h 3888911"/>
                  <a:gd name="connsiteX42" fmla="*/ 1109416 w 2521879"/>
                  <a:gd name="connsiteY42" fmla="*/ 3376003 h 3888911"/>
                  <a:gd name="connsiteX43" fmla="*/ 1092128 w 2521879"/>
                  <a:gd name="connsiteY43" fmla="*/ 3431105 h 3888911"/>
                  <a:gd name="connsiteX44" fmla="*/ 1100758 w 2521879"/>
                  <a:gd name="connsiteY44" fmla="*/ 3503857 h 3888911"/>
                  <a:gd name="connsiteX45" fmla="*/ 1013661 w 2521879"/>
                  <a:gd name="connsiteY45" fmla="*/ 3780425 h 3888911"/>
                  <a:gd name="connsiteX46" fmla="*/ 1263512 w 2521879"/>
                  <a:gd name="connsiteY46" fmla="*/ 3877666 h 3888911"/>
                  <a:gd name="connsiteX47" fmla="*/ 1293220 w 2521879"/>
                  <a:gd name="connsiteY47" fmla="*/ 3814191 h 3888911"/>
                  <a:gd name="connsiteX48" fmla="*/ 1255520 w 2521879"/>
                  <a:gd name="connsiteY48" fmla="*/ 3703682 h 3888911"/>
                  <a:gd name="connsiteX49" fmla="*/ 1234022 w 2521879"/>
                  <a:gd name="connsiteY49" fmla="*/ 3643236 h 3888911"/>
                  <a:gd name="connsiteX50" fmla="*/ 1235518 w 2521879"/>
                  <a:gd name="connsiteY50" fmla="*/ 3629806 h 3888911"/>
                  <a:gd name="connsiteX51" fmla="*/ 1241109 w 2521879"/>
                  <a:gd name="connsiteY51" fmla="*/ 3627339 h 3888911"/>
                  <a:gd name="connsiteX52" fmla="*/ 1341017 w 2521879"/>
                  <a:gd name="connsiteY52" fmla="*/ 3718179 h 3888911"/>
                  <a:gd name="connsiteX53" fmla="*/ 1653246 w 2521879"/>
                  <a:gd name="connsiteY53" fmla="*/ 3780092 h 3888911"/>
                  <a:gd name="connsiteX54" fmla="*/ 1645731 w 2521879"/>
                  <a:gd name="connsiteY54" fmla="*/ 3681832 h 3888911"/>
                  <a:gd name="connsiteX55" fmla="*/ 1519991 w 2521879"/>
                  <a:gd name="connsiteY55" fmla="*/ 3629549 h 3888911"/>
                  <a:gd name="connsiteX56" fmla="*/ 1399757 w 2521879"/>
                  <a:gd name="connsiteY56" fmla="*/ 3446726 h 3888911"/>
                  <a:gd name="connsiteX57" fmla="*/ 1430313 w 2521879"/>
                  <a:gd name="connsiteY57" fmla="*/ 3380328 h 3888911"/>
                  <a:gd name="connsiteX58" fmla="*/ 1471366 w 2521879"/>
                  <a:gd name="connsiteY58" fmla="*/ 3356553 h 3888911"/>
                  <a:gd name="connsiteX59" fmla="*/ 1519982 w 2521879"/>
                  <a:gd name="connsiteY59" fmla="*/ 3185846 h 3888911"/>
                  <a:gd name="connsiteX60" fmla="*/ 1694337 w 2521879"/>
                  <a:gd name="connsiteY60" fmla="*/ 2866092 h 3888911"/>
                  <a:gd name="connsiteX61" fmla="*/ 1728103 w 2521879"/>
                  <a:gd name="connsiteY61" fmla="*/ 2686469 h 3888911"/>
                  <a:gd name="connsiteX62" fmla="*/ 1756602 w 2521879"/>
                  <a:gd name="connsiteY62" fmla="*/ 2246938 h 3888911"/>
                  <a:gd name="connsiteX63" fmla="*/ 1747010 w 2521879"/>
                  <a:gd name="connsiteY63" fmla="*/ 1955816 h 3888911"/>
                  <a:gd name="connsiteX64" fmla="*/ 1712301 w 2521879"/>
                  <a:gd name="connsiteY64" fmla="*/ 1635404 h 3888911"/>
                  <a:gd name="connsiteX65" fmla="*/ 1770108 w 2521879"/>
                  <a:gd name="connsiteY65" fmla="*/ 1634204 h 3888911"/>
                  <a:gd name="connsiteX66" fmla="*/ 2494656 w 2521879"/>
                  <a:gd name="connsiteY66" fmla="*/ 1630080 h 3888911"/>
                  <a:gd name="connsiteX67" fmla="*/ 2507658 w 2521879"/>
                  <a:gd name="connsiteY67" fmla="*/ 1617155 h 3888911"/>
                  <a:gd name="connsiteX68" fmla="*/ 2521879 w 2521879"/>
                  <a:gd name="connsiteY68" fmla="*/ 339166 h 3888911"/>
                  <a:gd name="connsiteX69" fmla="*/ 2506686 w 2521879"/>
                  <a:gd name="connsiteY69" fmla="*/ 324145 h 3888911"/>
                  <a:gd name="connsiteX70" fmla="*/ 1433552 w 2521879"/>
                  <a:gd name="connsiteY70" fmla="*/ 2799045 h 3888911"/>
                  <a:gd name="connsiteX71" fmla="*/ 1375211 w 2521879"/>
                  <a:gd name="connsiteY71" fmla="*/ 2974077 h 3888911"/>
                  <a:gd name="connsiteX72" fmla="*/ 1268322 w 2521879"/>
                  <a:gd name="connsiteY72" fmla="*/ 3349114 h 3888911"/>
                  <a:gd name="connsiteX73" fmla="*/ 1253120 w 2521879"/>
                  <a:gd name="connsiteY73" fmla="*/ 3344666 h 3888911"/>
                  <a:gd name="connsiteX74" fmla="*/ 1288772 w 2521879"/>
                  <a:gd name="connsiteY74" fmla="*/ 2756907 h 3888911"/>
                  <a:gd name="connsiteX75" fmla="*/ 1317947 w 2521879"/>
                  <a:gd name="connsiteY75" fmla="*/ 2362543 h 3888911"/>
                  <a:gd name="connsiteX76" fmla="*/ 1355161 w 2521879"/>
                  <a:gd name="connsiteY76" fmla="*/ 2079555 h 3888911"/>
                  <a:gd name="connsiteX77" fmla="*/ 1372220 w 2521879"/>
                  <a:gd name="connsiteY77" fmla="*/ 2078555 h 3888911"/>
                  <a:gd name="connsiteX78" fmla="*/ 1453002 w 2521879"/>
                  <a:gd name="connsiteY78" fmla="*/ 2577551 h 3888911"/>
                  <a:gd name="connsiteX79" fmla="*/ 1433552 w 2521879"/>
                  <a:gd name="connsiteY79" fmla="*/ 2799045 h 388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1879" h="3888911">
                    <a:moveTo>
                      <a:pt x="2506686" y="324145"/>
                    </a:moveTo>
                    <a:lnTo>
                      <a:pt x="2141545" y="333718"/>
                    </a:lnTo>
                    <a:cubicBezTo>
                      <a:pt x="2141545" y="333718"/>
                      <a:pt x="2142850" y="256527"/>
                      <a:pt x="2132849" y="252241"/>
                    </a:cubicBezTo>
                    <a:cubicBezTo>
                      <a:pt x="2122848" y="247955"/>
                      <a:pt x="2094415" y="242392"/>
                      <a:pt x="2079652" y="248107"/>
                    </a:cubicBezTo>
                    <a:cubicBezTo>
                      <a:pt x="2079652" y="248107"/>
                      <a:pt x="2057268" y="243821"/>
                      <a:pt x="2038694" y="252393"/>
                    </a:cubicBezTo>
                    <a:cubicBezTo>
                      <a:pt x="2038694" y="252393"/>
                      <a:pt x="2029636" y="244011"/>
                      <a:pt x="1999156" y="249726"/>
                    </a:cubicBezTo>
                    <a:cubicBezTo>
                      <a:pt x="1999156" y="249726"/>
                      <a:pt x="1966638" y="237477"/>
                      <a:pt x="1957113" y="237954"/>
                    </a:cubicBezTo>
                    <a:cubicBezTo>
                      <a:pt x="1957113" y="237954"/>
                      <a:pt x="1956941" y="193129"/>
                      <a:pt x="1940272" y="185985"/>
                    </a:cubicBezTo>
                    <a:cubicBezTo>
                      <a:pt x="1940272" y="185985"/>
                      <a:pt x="1906078" y="236506"/>
                      <a:pt x="1908935" y="270796"/>
                    </a:cubicBezTo>
                    <a:cubicBezTo>
                      <a:pt x="1911793" y="305086"/>
                      <a:pt x="1911859" y="340824"/>
                      <a:pt x="1911859" y="340824"/>
                    </a:cubicBezTo>
                    <a:lnTo>
                      <a:pt x="1777081" y="346062"/>
                    </a:lnTo>
                    <a:lnTo>
                      <a:pt x="1659923" y="222237"/>
                    </a:lnTo>
                    <a:cubicBezTo>
                      <a:pt x="1659923" y="222237"/>
                      <a:pt x="1618832" y="170317"/>
                      <a:pt x="1532402" y="177879"/>
                    </a:cubicBezTo>
                    <a:cubicBezTo>
                      <a:pt x="1463289" y="183928"/>
                      <a:pt x="1386546" y="207588"/>
                      <a:pt x="1386546" y="207588"/>
                    </a:cubicBezTo>
                    <a:lnTo>
                      <a:pt x="1387994" y="149362"/>
                    </a:lnTo>
                    <a:cubicBezTo>
                      <a:pt x="1387994" y="149362"/>
                      <a:pt x="1381536" y="0"/>
                      <a:pt x="1256368" y="0"/>
                    </a:cubicBezTo>
                    <a:cubicBezTo>
                      <a:pt x="1131200" y="0"/>
                      <a:pt x="1136239" y="59703"/>
                      <a:pt x="1136239" y="59703"/>
                    </a:cubicBezTo>
                    <a:lnTo>
                      <a:pt x="1135915" y="196577"/>
                    </a:lnTo>
                    <a:cubicBezTo>
                      <a:pt x="1135905" y="201806"/>
                      <a:pt x="1131247" y="205816"/>
                      <a:pt x="1126075" y="205045"/>
                    </a:cubicBezTo>
                    <a:lnTo>
                      <a:pt x="990211" y="184871"/>
                    </a:lnTo>
                    <a:cubicBezTo>
                      <a:pt x="990211" y="184871"/>
                      <a:pt x="889503" y="173365"/>
                      <a:pt x="816846" y="272634"/>
                    </a:cubicBezTo>
                    <a:lnTo>
                      <a:pt x="719386" y="368570"/>
                    </a:lnTo>
                    <a:lnTo>
                      <a:pt x="686430" y="371275"/>
                    </a:lnTo>
                    <a:cubicBezTo>
                      <a:pt x="686430" y="371275"/>
                      <a:pt x="683763" y="320116"/>
                      <a:pt x="685201" y="310048"/>
                    </a:cubicBezTo>
                    <a:cubicBezTo>
                      <a:pt x="686639" y="299980"/>
                      <a:pt x="681601" y="274796"/>
                      <a:pt x="667932" y="258975"/>
                    </a:cubicBezTo>
                    <a:cubicBezTo>
                      <a:pt x="654264" y="243154"/>
                      <a:pt x="651292" y="224199"/>
                      <a:pt x="645634" y="223723"/>
                    </a:cubicBezTo>
                    <a:cubicBezTo>
                      <a:pt x="639967" y="223257"/>
                      <a:pt x="627737" y="239325"/>
                      <a:pt x="635652" y="274577"/>
                    </a:cubicBezTo>
                    <a:cubicBezTo>
                      <a:pt x="635652" y="274577"/>
                      <a:pt x="604667" y="288093"/>
                      <a:pt x="596752" y="294570"/>
                    </a:cubicBezTo>
                    <a:lnTo>
                      <a:pt x="552832" y="297828"/>
                    </a:lnTo>
                    <a:lnTo>
                      <a:pt x="519742" y="299990"/>
                    </a:lnTo>
                    <a:cubicBezTo>
                      <a:pt x="519742" y="299990"/>
                      <a:pt x="466507" y="302152"/>
                      <a:pt x="462916" y="315820"/>
                    </a:cubicBezTo>
                    <a:cubicBezTo>
                      <a:pt x="459316" y="329489"/>
                      <a:pt x="460754" y="379124"/>
                      <a:pt x="460754" y="379124"/>
                    </a:cubicBezTo>
                    <a:lnTo>
                      <a:pt x="14432" y="383048"/>
                    </a:lnTo>
                    <a:cubicBezTo>
                      <a:pt x="6364" y="383115"/>
                      <a:pt x="-104" y="389734"/>
                      <a:pt x="1" y="397802"/>
                    </a:cubicBezTo>
                    <a:lnTo>
                      <a:pt x="16832" y="1633128"/>
                    </a:lnTo>
                    <a:cubicBezTo>
                      <a:pt x="16927" y="1640567"/>
                      <a:pt x="23014" y="1646520"/>
                      <a:pt x="30453" y="1646444"/>
                    </a:cubicBezTo>
                    <a:cubicBezTo>
                      <a:pt x="143676" y="1645301"/>
                      <a:pt x="933385" y="1637395"/>
                      <a:pt x="933308" y="1638653"/>
                    </a:cubicBezTo>
                    <a:cubicBezTo>
                      <a:pt x="925927" y="1771364"/>
                      <a:pt x="918545" y="1830972"/>
                      <a:pt x="939385" y="2073316"/>
                    </a:cubicBezTo>
                    <a:cubicBezTo>
                      <a:pt x="949072" y="2185978"/>
                      <a:pt x="985982" y="2509600"/>
                      <a:pt x="994754" y="2631100"/>
                    </a:cubicBezTo>
                    <a:cubicBezTo>
                      <a:pt x="1003536" y="2752592"/>
                      <a:pt x="996240" y="2912612"/>
                      <a:pt x="1001507" y="2990345"/>
                    </a:cubicBezTo>
                    <a:cubicBezTo>
                      <a:pt x="1006775" y="3068079"/>
                      <a:pt x="1057829" y="3227565"/>
                      <a:pt x="1063630" y="3253702"/>
                    </a:cubicBezTo>
                    <a:cubicBezTo>
                      <a:pt x="1069430" y="3279839"/>
                      <a:pt x="1045942" y="3305890"/>
                      <a:pt x="1058229" y="3336084"/>
                    </a:cubicBezTo>
                    <a:cubicBezTo>
                      <a:pt x="1070516" y="3366278"/>
                      <a:pt x="1108692" y="3365916"/>
                      <a:pt x="1109416" y="3376003"/>
                    </a:cubicBezTo>
                    <a:cubicBezTo>
                      <a:pt x="1110140" y="3386090"/>
                      <a:pt x="1095386" y="3403702"/>
                      <a:pt x="1092128" y="3431105"/>
                    </a:cubicBezTo>
                    <a:cubicBezTo>
                      <a:pt x="1088871" y="3458508"/>
                      <a:pt x="1100215" y="3492684"/>
                      <a:pt x="1100758" y="3503857"/>
                    </a:cubicBezTo>
                    <a:cubicBezTo>
                      <a:pt x="1101853" y="3526184"/>
                      <a:pt x="1004336" y="3747259"/>
                      <a:pt x="1013661" y="3780425"/>
                    </a:cubicBezTo>
                    <a:cubicBezTo>
                      <a:pt x="1022977" y="3813591"/>
                      <a:pt x="1090690" y="3924157"/>
                      <a:pt x="1263512" y="3877666"/>
                    </a:cubicBezTo>
                    <a:cubicBezTo>
                      <a:pt x="1263512" y="3877666"/>
                      <a:pt x="1297830" y="3874665"/>
                      <a:pt x="1293220" y="3814191"/>
                    </a:cubicBezTo>
                    <a:cubicBezTo>
                      <a:pt x="1293220" y="3814191"/>
                      <a:pt x="1299621" y="3767243"/>
                      <a:pt x="1255520" y="3703682"/>
                    </a:cubicBezTo>
                    <a:cubicBezTo>
                      <a:pt x="1243100" y="3685785"/>
                      <a:pt x="1233403" y="3665011"/>
                      <a:pt x="1234022" y="3643236"/>
                    </a:cubicBezTo>
                    <a:lnTo>
                      <a:pt x="1235518" y="3629806"/>
                    </a:lnTo>
                    <a:cubicBezTo>
                      <a:pt x="1235823" y="3627101"/>
                      <a:pt x="1238918" y="3625729"/>
                      <a:pt x="1241109" y="3627339"/>
                    </a:cubicBezTo>
                    <a:cubicBezTo>
                      <a:pt x="1257254" y="3639150"/>
                      <a:pt x="1309355" y="3678612"/>
                      <a:pt x="1341017" y="3718179"/>
                    </a:cubicBezTo>
                    <a:cubicBezTo>
                      <a:pt x="1378831" y="3765452"/>
                      <a:pt x="1518543" y="3826193"/>
                      <a:pt x="1653246" y="3780092"/>
                    </a:cubicBezTo>
                    <a:cubicBezTo>
                      <a:pt x="1653246" y="3780092"/>
                      <a:pt x="1708072" y="3752050"/>
                      <a:pt x="1645731" y="3681832"/>
                    </a:cubicBezTo>
                    <a:cubicBezTo>
                      <a:pt x="1605707" y="3636760"/>
                      <a:pt x="1545766" y="3640008"/>
                      <a:pt x="1519991" y="3629549"/>
                    </a:cubicBezTo>
                    <a:cubicBezTo>
                      <a:pt x="1478348" y="3612652"/>
                      <a:pt x="1427789" y="3543110"/>
                      <a:pt x="1399757" y="3446726"/>
                    </a:cubicBezTo>
                    <a:cubicBezTo>
                      <a:pt x="1399757" y="3446726"/>
                      <a:pt x="1462727" y="3426781"/>
                      <a:pt x="1430313" y="3380328"/>
                    </a:cubicBezTo>
                    <a:cubicBezTo>
                      <a:pt x="1430313" y="3380328"/>
                      <a:pt x="1454488" y="3372279"/>
                      <a:pt x="1471366" y="3356553"/>
                    </a:cubicBezTo>
                    <a:cubicBezTo>
                      <a:pt x="1488244" y="3340827"/>
                      <a:pt x="1487168" y="3247216"/>
                      <a:pt x="1519982" y="3185846"/>
                    </a:cubicBezTo>
                    <a:cubicBezTo>
                      <a:pt x="1552795" y="3124476"/>
                      <a:pt x="1676373" y="2909364"/>
                      <a:pt x="1694337" y="2866092"/>
                    </a:cubicBezTo>
                    <a:cubicBezTo>
                      <a:pt x="1712301" y="2822820"/>
                      <a:pt x="1712568" y="2779176"/>
                      <a:pt x="1728103" y="2686469"/>
                    </a:cubicBezTo>
                    <a:cubicBezTo>
                      <a:pt x="1743638" y="2593762"/>
                      <a:pt x="1756602" y="2246938"/>
                      <a:pt x="1756602" y="2246938"/>
                    </a:cubicBezTo>
                    <a:cubicBezTo>
                      <a:pt x="1756602" y="2246938"/>
                      <a:pt x="1754544" y="2109673"/>
                      <a:pt x="1747010" y="1955816"/>
                    </a:cubicBezTo>
                    <a:cubicBezTo>
                      <a:pt x="1739314" y="1798558"/>
                      <a:pt x="1730665" y="1762897"/>
                      <a:pt x="1712301" y="1635404"/>
                    </a:cubicBezTo>
                    <a:cubicBezTo>
                      <a:pt x="1712149" y="1634366"/>
                      <a:pt x="1770108" y="1634204"/>
                      <a:pt x="1770108" y="1634204"/>
                    </a:cubicBezTo>
                    <a:lnTo>
                      <a:pt x="2494656" y="1630080"/>
                    </a:lnTo>
                    <a:cubicBezTo>
                      <a:pt x="2501790" y="1630042"/>
                      <a:pt x="2507581" y="1624289"/>
                      <a:pt x="2507658" y="1617155"/>
                    </a:cubicBezTo>
                    <a:lnTo>
                      <a:pt x="2521879" y="339166"/>
                    </a:lnTo>
                    <a:cubicBezTo>
                      <a:pt x="2521993" y="330746"/>
                      <a:pt x="2515097" y="323926"/>
                      <a:pt x="2506686" y="324145"/>
                    </a:cubicBezTo>
                    <a:close/>
                    <a:moveTo>
                      <a:pt x="1433552" y="2799045"/>
                    </a:moveTo>
                    <a:cubicBezTo>
                      <a:pt x="1421169" y="2829668"/>
                      <a:pt x="1392861" y="2923613"/>
                      <a:pt x="1375211" y="2974077"/>
                    </a:cubicBezTo>
                    <a:cubicBezTo>
                      <a:pt x="1327853" y="3109493"/>
                      <a:pt x="1288134" y="3269590"/>
                      <a:pt x="1268322" y="3349114"/>
                    </a:cubicBezTo>
                    <a:cubicBezTo>
                      <a:pt x="1266893" y="3354848"/>
                      <a:pt x="1252815" y="3350571"/>
                      <a:pt x="1253120" y="3344666"/>
                    </a:cubicBezTo>
                    <a:lnTo>
                      <a:pt x="1288772" y="2756907"/>
                    </a:lnTo>
                    <a:lnTo>
                      <a:pt x="1317947" y="2362543"/>
                    </a:lnTo>
                    <a:lnTo>
                      <a:pt x="1355161" y="2079555"/>
                    </a:lnTo>
                    <a:cubicBezTo>
                      <a:pt x="1356066" y="2069668"/>
                      <a:pt x="1370192" y="2068839"/>
                      <a:pt x="1372220" y="2078555"/>
                    </a:cubicBezTo>
                    <a:cubicBezTo>
                      <a:pt x="1387803" y="2153079"/>
                      <a:pt x="1408711" y="2281514"/>
                      <a:pt x="1453002" y="2577551"/>
                    </a:cubicBezTo>
                    <a:cubicBezTo>
                      <a:pt x="1457812" y="2609745"/>
                      <a:pt x="1454078" y="2748258"/>
                      <a:pt x="1433552" y="2799045"/>
                    </a:cubicBezTo>
                    <a:close/>
                  </a:path>
                </a:pathLst>
              </a:custGeom>
              <a:solidFill>
                <a:srgbClr val="FFFFFF"/>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C7CDC2F-5401-9676-38FC-34106ADFEB0F}"/>
                  </a:ext>
                </a:extLst>
              </p:cNvPr>
              <p:cNvSpPr>
                <a:spLocks noGrp="1" noRot="1" noMove="1" noResize="1" noEditPoints="1" noAdjustHandles="1" noChangeArrowheads="1" noChangeShapeType="1"/>
              </p:cNvSpPr>
              <p:nvPr/>
            </p:nvSpPr>
            <p:spPr>
              <a:xfrm>
                <a:off x="5858149" y="5142911"/>
                <a:ext cx="656489" cy="539467"/>
              </a:xfrm>
              <a:custGeom>
                <a:avLst/>
                <a:gdLst>
                  <a:gd name="connsiteX0" fmla="*/ 655683 w 656489"/>
                  <a:gd name="connsiteY0" fmla="*/ 394495 h 539467"/>
                  <a:gd name="connsiteX1" fmla="*/ 651064 w 656489"/>
                  <a:gd name="connsiteY1" fmla="*/ 379026 h 539467"/>
                  <a:gd name="connsiteX2" fmla="*/ 612564 w 656489"/>
                  <a:gd name="connsiteY2" fmla="*/ 323896 h 539467"/>
                  <a:gd name="connsiteX3" fmla="*/ 581455 w 656489"/>
                  <a:gd name="connsiteY3" fmla="*/ 305998 h 539467"/>
                  <a:gd name="connsiteX4" fmla="*/ 438789 w 656489"/>
                  <a:gd name="connsiteY4" fmla="*/ 229455 h 539467"/>
                  <a:gd name="connsiteX5" fmla="*/ 383516 w 656489"/>
                  <a:gd name="connsiteY5" fmla="*/ 114831 h 539467"/>
                  <a:gd name="connsiteX6" fmla="*/ 407919 w 656489"/>
                  <a:gd name="connsiteY6" fmla="*/ 79741 h 539467"/>
                  <a:gd name="connsiteX7" fmla="*/ 401490 w 656489"/>
                  <a:gd name="connsiteY7" fmla="*/ 46137 h 539467"/>
                  <a:gd name="connsiteX8" fmla="*/ 359427 w 656489"/>
                  <a:gd name="connsiteY8" fmla="*/ 50499 h 539467"/>
                  <a:gd name="connsiteX9" fmla="*/ 349569 w 656489"/>
                  <a:gd name="connsiteY9" fmla="*/ 49156 h 539467"/>
                  <a:gd name="connsiteX10" fmla="*/ 257634 w 656489"/>
                  <a:gd name="connsiteY10" fmla="*/ 4084 h 539467"/>
                  <a:gd name="connsiteX11" fmla="*/ 197664 w 656489"/>
                  <a:gd name="connsiteY11" fmla="*/ 61891 h 539467"/>
                  <a:gd name="connsiteX12" fmla="*/ 171394 w 656489"/>
                  <a:gd name="connsiteY12" fmla="*/ 70883 h 539467"/>
                  <a:gd name="connsiteX13" fmla="*/ 119521 w 656489"/>
                  <a:gd name="connsiteY13" fmla="*/ 59682 h 539467"/>
                  <a:gd name="connsiteX14" fmla="*/ 98957 w 656489"/>
                  <a:gd name="connsiteY14" fmla="*/ 51747 h 539467"/>
                  <a:gd name="connsiteX15" fmla="*/ 88784 w 656489"/>
                  <a:gd name="connsiteY15" fmla="*/ 52433 h 539467"/>
                  <a:gd name="connsiteX16" fmla="*/ 85145 w 656489"/>
                  <a:gd name="connsiteY16" fmla="*/ 131167 h 539467"/>
                  <a:gd name="connsiteX17" fmla="*/ 75144 w 656489"/>
                  <a:gd name="connsiteY17" fmla="*/ 227321 h 539467"/>
                  <a:gd name="connsiteX18" fmla="*/ 46093 w 656489"/>
                  <a:gd name="connsiteY18" fmla="*/ 301255 h 539467"/>
                  <a:gd name="connsiteX19" fmla="*/ 33987 w 656489"/>
                  <a:gd name="connsiteY19" fmla="*/ 326591 h 539467"/>
                  <a:gd name="connsiteX20" fmla="*/ 5354 w 656489"/>
                  <a:gd name="connsiteY20" fmla="*/ 453540 h 539467"/>
                  <a:gd name="connsiteX21" fmla="*/ 170118 w 656489"/>
                  <a:gd name="connsiteY21" fmla="*/ 539437 h 539467"/>
                  <a:gd name="connsiteX22" fmla="*/ 272759 w 656489"/>
                  <a:gd name="connsiteY22" fmla="*/ 504842 h 539467"/>
                  <a:gd name="connsiteX23" fmla="*/ 274912 w 656489"/>
                  <a:gd name="connsiteY23" fmla="*/ 470828 h 539467"/>
                  <a:gd name="connsiteX24" fmla="*/ 246356 w 656489"/>
                  <a:gd name="connsiteY24" fmla="*/ 373464 h 539467"/>
                  <a:gd name="connsiteX25" fmla="*/ 218972 w 656489"/>
                  <a:gd name="connsiteY25" fmla="*/ 327239 h 539467"/>
                  <a:gd name="connsiteX26" fmla="*/ 216848 w 656489"/>
                  <a:gd name="connsiteY26" fmla="*/ 282157 h 539467"/>
                  <a:gd name="connsiteX27" fmla="*/ 374601 w 656489"/>
                  <a:gd name="connsiteY27" fmla="*/ 413516 h 539467"/>
                  <a:gd name="connsiteX28" fmla="*/ 654731 w 656489"/>
                  <a:gd name="connsiteY28" fmla="*/ 408725 h 539467"/>
                  <a:gd name="connsiteX29" fmla="*/ 655683 w 656489"/>
                  <a:gd name="connsiteY29" fmla="*/ 394495 h 53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6489" h="539467">
                    <a:moveTo>
                      <a:pt x="655683" y="394495"/>
                    </a:moveTo>
                    <a:cubicBezTo>
                      <a:pt x="655112" y="390294"/>
                      <a:pt x="652207" y="381665"/>
                      <a:pt x="651064" y="379026"/>
                    </a:cubicBezTo>
                    <a:cubicBezTo>
                      <a:pt x="646425" y="368444"/>
                      <a:pt x="627146" y="335773"/>
                      <a:pt x="612564" y="323896"/>
                    </a:cubicBezTo>
                    <a:cubicBezTo>
                      <a:pt x="597981" y="312008"/>
                      <a:pt x="588389" y="310884"/>
                      <a:pt x="581455" y="305998"/>
                    </a:cubicBezTo>
                    <a:cubicBezTo>
                      <a:pt x="527277" y="289215"/>
                      <a:pt x="473670" y="281271"/>
                      <a:pt x="438789" y="229455"/>
                    </a:cubicBezTo>
                    <a:cubicBezTo>
                      <a:pt x="430284" y="212396"/>
                      <a:pt x="387031" y="120651"/>
                      <a:pt x="383516" y="114831"/>
                    </a:cubicBezTo>
                    <a:cubicBezTo>
                      <a:pt x="377125" y="99058"/>
                      <a:pt x="393098" y="91876"/>
                      <a:pt x="407919" y="79741"/>
                    </a:cubicBezTo>
                    <a:cubicBezTo>
                      <a:pt x="419349" y="71731"/>
                      <a:pt x="420502" y="43984"/>
                      <a:pt x="401490" y="46137"/>
                    </a:cubicBezTo>
                    <a:cubicBezTo>
                      <a:pt x="388278" y="50414"/>
                      <a:pt x="374134" y="51890"/>
                      <a:pt x="359427" y="50499"/>
                    </a:cubicBezTo>
                    <a:cubicBezTo>
                      <a:pt x="357351" y="50319"/>
                      <a:pt x="351588" y="49518"/>
                      <a:pt x="349569" y="49156"/>
                    </a:cubicBezTo>
                    <a:cubicBezTo>
                      <a:pt x="291200" y="41279"/>
                      <a:pt x="265339" y="-15499"/>
                      <a:pt x="257634" y="4084"/>
                    </a:cubicBezTo>
                    <a:cubicBezTo>
                      <a:pt x="249594" y="37012"/>
                      <a:pt x="222382" y="54862"/>
                      <a:pt x="197664" y="61891"/>
                    </a:cubicBezTo>
                    <a:cubicBezTo>
                      <a:pt x="196302" y="62339"/>
                      <a:pt x="180548" y="68816"/>
                      <a:pt x="171394" y="70883"/>
                    </a:cubicBezTo>
                    <a:cubicBezTo>
                      <a:pt x="152659" y="72664"/>
                      <a:pt x="134494" y="68788"/>
                      <a:pt x="119521" y="59682"/>
                    </a:cubicBezTo>
                    <a:cubicBezTo>
                      <a:pt x="117416" y="58396"/>
                      <a:pt x="105834" y="56491"/>
                      <a:pt x="98957" y="51747"/>
                    </a:cubicBezTo>
                    <a:cubicBezTo>
                      <a:pt x="95442" y="49318"/>
                      <a:pt x="90756" y="48633"/>
                      <a:pt x="88784" y="52433"/>
                    </a:cubicBezTo>
                    <a:cubicBezTo>
                      <a:pt x="74896" y="77360"/>
                      <a:pt x="79097" y="106183"/>
                      <a:pt x="85145" y="131167"/>
                    </a:cubicBezTo>
                    <a:cubicBezTo>
                      <a:pt x="86507" y="163695"/>
                      <a:pt x="89089" y="198013"/>
                      <a:pt x="75144" y="227321"/>
                    </a:cubicBezTo>
                    <a:cubicBezTo>
                      <a:pt x="65410" y="251925"/>
                      <a:pt x="55646" y="276337"/>
                      <a:pt x="46093" y="301255"/>
                    </a:cubicBezTo>
                    <a:cubicBezTo>
                      <a:pt x="43855" y="306570"/>
                      <a:pt x="38120" y="321295"/>
                      <a:pt x="33987" y="326591"/>
                    </a:cubicBezTo>
                    <a:cubicBezTo>
                      <a:pt x="24090" y="353709"/>
                      <a:pt x="-13867" y="412145"/>
                      <a:pt x="5354" y="453540"/>
                    </a:cubicBezTo>
                    <a:cubicBezTo>
                      <a:pt x="30196" y="507042"/>
                      <a:pt x="108339" y="540637"/>
                      <a:pt x="170118" y="539437"/>
                    </a:cubicBezTo>
                    <a:cubicBezTo>
                      <a:pt x="206818" y="537980"/>
                      <a:pt x="248928" y="528397"/>
                      <a:pt x="272759" y="504842"/>
                    </a:cubicBezTo>
                    <a:cubicBezTo>
                      <a:pt x="272416" y="495689"/>
                      <a:pt x="275226" y="479953"/>
                      <a:pt x="274912" y="470828"/>
                    </a:cubicBezTo>
                    <a:cubicBezTo>
                      <a:pt x="273607" y="432519"/>
                      <a:pt x="262968" y="401162"/>
                      <a:pt x="246356" y="373464"/>
                    </a:cubicBezTo>
                    <a:cubicBezTo>
                      <a:pt x="238755" y="365529"/>
                      <a:pt x="238822" y="363834"/>
                      <a:pt x="218972" y="327239"/>
                    </a:cubicBezTo>
                    <a:cubicBezTo>
                      <a:pt x="218038" y="308389"/>
                      <a:pt x="217200" y="284824"/>
                      <a:pt x="216848" y="282157"/>
                    </a:cubicBezTo>
                    <a:cubicBezTo>
                      <a:pt x="280217" y="311732"/>
                      <a:pt x="315612" y="377331"/>
                      <a:pt x="374601" y="413516"/>
                    </a:cubicBezTo>
                    <a:cubicBezTo>
                      <a:pt x="438485" y="438291"/>
                      <a:pt x="590770" y="482030"/>
                      <a:pt x="654731" y="408725"/>
                    </a:cubicBezTo>
                    <a:cubicBezTo>
                      <a:pt x="657741" y="404725"/>
                      <a:pt x="656055" y="399334"/>
                      <a:pt x="655683" y="394495"/>
                    </a:cubicBezTo>
                    <a:close/>
                  </a:path>
                </a:pathLst>
              </a:custGeom>
              <a:solidFill>
                <a:srgbClr val="FFFFFF"/>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DB7A026-3A8E-1558-7FCE-8E42EDD4F457}"/>
                  </a:ext>
                </a:extLst>
              </p:cNvPr>
              <p:cNvSpPr>
                <a:spLocks noGrp="1" noRot="1" noMove="1" noResize="1" noEditPoints="1" noAdjustHandles="1" noChangeArrowheads="1" noChangeShapeType="1"/>
              </p:cNvSpPr>
              <p:nvPr/>
            </p:nvSpPr>
            <p:spPr>
              <a:xfrm>
                <a:off x="5660753" y="1975479"/>
                <a:ext cx="849890" cy="191286"/>
              </a:xfrm>
              <a:custGeom>
                <a:avLst/>
                <a:gdLst>
                  <a:gd name="connsiteX0" fmla="*/ 847775 w 849890"/>
                  <a:gd name="connsiteY0" fmla="*/ 58213 h 191286"/>
                  <a:gd name="connsiteX1" fmla="*/ 574540 w 849890"/>
                  <a:gd name="connsiteY1" fmla="*/ 27180 h 191286"/>
                  <a:gd name="connsiteX2" fmla="*/ 575645 w 849890"/>
                  <a:gd name="connsiteY2" fmla="*/ 52755 h 191286"/>
                  <a:gd name="connsiteX3" fmla="*/ 536783 w 849890"/>
                  <a:gd name="connsiteY3" fmla="*/ 95484 h 191286"/>
                  <a:gd name="connsiteX4" fmla="*/ 327833 w 849890"/>
                  <a:gd name="connsiteY4" fmla="*/ 48288 h 191286"/>
                  <a:gd name="connsiteX5" fmla="*/ 304450 w 849890"/>
                  <a:gd name="connsiteY5" fmla="*/ 28123 h 191286"/>
                  <a:gd name="connsiteX6" fmla="*/ 212695 w 849890"/>
                  <a:gd name="connsiteY6" fmla="*/ 17169 h 191286"/>
                  <a:gd name="connsiteX7" fmla="*/ 5679 w 849890"/>
                  <a:gd name="connsiteY7" fmla="*/ 86064 h 191286"/>
                  <a:gd name="connsiteX8" fmla="*/ 3688 w 849890"/>
                  <a:gd name="connsiteY8" fmla="*/ 91902 h 191286"/>
                  <a:gd name="connsiteX9" fmla="*/ 67144 w 849890"/>
                  <a:gd name="connsiteY9" fmla="*/ 191286 h 191286"/>
                  <a:gd name="connsiteX10" fmla="*/ 815352 w 849890"/>
                  <a:gd name="connsiteY10" fmla="*/ 170312 h 191286"/>
                  <a:gd name="connsiteX11" fmla="*/ 840469 w 849890"/>
                  <a:gd name="connsiteY11" fmla="*/ 88026 h 191286"/>
                  <a:gd name="connsiteX12" fmla="*/ 846422 w 849890"/>
                  <a:gd name="connsiteY12" fmla="*/ 70909 h 191286"/>
                  <a:gd name="connsiteX13" fmla="*/ 847775 w 849890"/>
                  <a:gd name="connsiteY13" fmla="*/ 58213 h 1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890" h="191286">
                    <a:moveTo>
                      <a:pt x="847775" y="58213"/>
                    </a:moveTo>
                    <a:cubicBezTo>
                      <a:pt x="780195" y="-32170"/>
                      <a:pt x="668333" y="3758"/>
                      <a:pt x="574540" y="27180"/>
                    </a:cubicBezTo>
                    <a:cubicBezTo>
                      <a:pt x="564015" y="31533"/>
                      <a:pt x="574712" y="45259"/>
                      <a:pt x="575645" y="52755"/>
                    </a:cubicBezTo>
                    <a:cubicBezTo>
                      <a:pt x="575817" y="54841"/>
                      <a:pt x="568673" y="72681"/>
                      <a:pt x="536783" y="95484"/>
                    </a:cubicBezTo>
                    <a:cubicBezTo>
                      <a:pt x="458278" y="171712"/>
                      <a:pt x="395108" y="93731"/>
                      <a:pt x="327833" y="48288"/>
                    </a:cubicBezTo>
                    <a:cubicBezTo>
                      <a:pt x="323195" y="45554"/>
                      <a:pt x="311441" y="27132"/>
                      <a:pt x="304450" y="28123"/>
                    </a:cubicBezTo>
                    <a:cubicBezTo>
                      <a:pt x="273731" y="28056"/>
                      <a:pt x="243175" y="20836"/>
                      <a:pt x="212695" y="17169"/>
                    </a:cubicBezTo>
                    <a:cubicBezTo>
                      <a:pt x="127504" y="-2833"/>
                      <a:pt x="64162" y="23122"/>
                      <a:pt x="5679" y="86064"/>
                    </a:cubicBezTo>
                    <a:cubicBezTo>
                      <a:pt x="4031" y="87502"/>
                      <a:pt x="3231" y="89740"/>
                      <a:pt x="3688" y="91902"/>
                    </a:cubicBezTo>
                    <a:cubicBezTo>
                      <a:pt x="-15962" y="116210"/>
                      <a:pt x="48418" y="182066"/>
                      <a:pt x="67144" y="191286"/>
                    </a:cubicBezTo>
                    <a:cubicBezTo>
                      <a:pt x="326519" y="185724"/>
                      <a:pt x="593048" y="183457"/>
                      <a:pt x="815352" y="170312"/>
                    </a:cubicBezTo>
                    <a:cubicBezTo>
                      <a:pt x="829715" y="146871"/>
                      <a:pt x="833125" y="113048"/>
                      <a:pt x="840469" y="88026"/>
                    </a:cubicBezTo>
                    <a:cubicBezTo>
                      <a:pt x="842126" y="82377"/>
                      <a:pt x="841183" y="73595"/>
                      <a:pt x="846422" y="70909"/>
                    </a:cubicBezTo>
                    <a:cubicBezTo>
                      <a:pt x="849556" y="69300"/>
                      <a:pt x="851680" y="61946"/>
                      <a:pt x="847775" y="58213"/>
                    </a:cubicBezTo>
                    <a:close/>
                  </a:path>
                </a:pathLst>
              </a:custGeom>
              <a:solidFill>
                <a:srgbClr val="FFFFF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9011786-C27A-5359-62AB-A53001811AF5}"/>
                  </a:ext>
                </a:extLst>
              </p:cNvPr>
              <p:cNvSpPr>
                <a:spLocks noGrp="1" noRot="1" noMove="1" noResize="1" noEditPoints="1" noAdjustHandles="1" noChangeArrowheads="1" noChangeShapeType="1"/>
              </p:cNvSpPr>
              <p:nvPr/>
            </p:nvSpPr>
            <p:spPr>
              <a:xfrm>
                <a:off x="4830784" y="1843428"/>
                <a:ext cx="2538421" cy="3857989"/>
              </a:xfrm>
              <a:custGeom>
                <a:avLst/>
                <a:gdLst>
                  <a:gd name="connsiteX0" fmla="*/ 2529231 w 2538421"/>
                  <a:gd name="connsiteY0" fmla="*/ 271550 h 3857989"/>
                  <a:gd name="connsiteX1" fmla="*/ 2106950 w 2538421"/>
                  <a:gd name="connsiteY1" fmla="*/ 280390 h 3857989"/>
                  <a:gd name="connsiteX2" fmla="*/ 2121580 w 2538421"/>
                  <a:gd name="connsiteY2" fmla="*/ 239994 h 3857989"/>
                  <a:gd name="connsiteX3" fmla="*/ 2111322 w 2538421"/>
                  <a:gd name="connsiteY3" fmla="*/ 237213 h 3857989"/>
                  <a:gd name="connsiteX4" fmla="*/ 2086471 w 2538421"/>
                  <a:gd name="connsiteY4" fmla="*/ 280932 h 3857989"/>
                  <a:gd name="connsiteX5" fmla="*/ 2085328 w 2538421"/>
                  <a:gd name="connsiteY5" fmla="*/ 281218 h 3857989"/>
                  <a:gd name="connsiteX6" fmla="*/ 2084871 w 2538421"/>
                  <a:gd name="connsiteY6" fmla="*/ 254796 h 3857989"/>
                  <a:gd name="connsiteX7" fmla="*/ 2103178 w 2538421"/>
                  <a:gd name="connsiteY7" fmla="*/ 208276 h 3857989"/>
                  <a:gd name="connsiteX8" fmla="*/ 2134210 w 2538421"/>
                  <a:gd name="connsiteY8" fmla="*/ 212248 h 3857989"/>
                  <a:gd name="connsiteX9" fmla="*/ 2141335 w 2538421"/>
                  <a:gd name="connsiteY9" fmla="*/ 239946 h 3857989"/>
                  <a:gd name="connsiteX10" fmla="*/ 2144555 w 2538421"/>
                  <a:gd name="connsiteY10" fmla="*/ 274465 h 3857989"/>
                  <a:gd name="connsiteX11" fmla="*/ 2155051 w 2538421"/>
                  <a:gd name="connsiteY11" fmla="*/ 274465 h 3857989"/>
                  <a:gd name="connsiteX12" fmla="*/ 2155937 w 2538421"/>
                  <a:gd name="connsiteY12" fmla="*/ 237403 h 3857989"/>
                  <a:gd name="connsiteX13" fmla="*/ 2149527 w 2538421"/>
                  <a:gd name="connsiteY13" fmla="*/ 206885 h 3857989"/>
                  <a:gd name="connsiteX14" fmla="*/ 2084918 w 2538421"/>
                  <a:gd name="connsiteY14" fmla="*/ 197312 h 3857989"/>
                  <a:gd name="connsiteX15" fmla="*/ 2051848 w 2538421"/>
                  <a:gd name="connsiteY15" fmla="*/ 198503 h 3857989"/>
                  <a:gd name="connsiteX16" fmla="*/ 2007318 w 2538421"/>
                  <a:gd name="connsiteY16" fmla="*/ 201218 h 3857989"/>
                  <a:gd name="connsiteX17" fmla="*/ 1969104 w 2538421"/>
                  <a:gd name="connsiteY17" fmla="*/ 187711 h 3857989"/>
                  <a:gd name="connsiteX18" fmla="*/ 1954274 w 2538421"/>
                  <a:gd name="connsiteY18" fmla="*/ 135667 h 3857989"/>
                  <a:gd name="connsiteX19" fmla="*/ 1945596 w 2538421"/>
                  <a:gd name="connsiteY19" fmla="*/ 135667 h 3857989"/>
                  <a:gd name="connsiteX20" fmla="*/ 1925280 w 2538421"/>
                  <a:gd name="connsiteY20" fmla="*/ 174662 h 3857989"/>
                  <a:gd name="connsiteX21" fmla="*/ 1913602 w 2538421"/>
                  <a:gd name="connsiteY21" fmla="*/ 216486 h 3857989"/>
                  <a:gd name="connsiteX22" fmla="*/ 1914907 w 2538421"/>
                  <a:gd name="connsiteY22" fmla="*/ 286752 h 3857989"/>
                  <a:gd name="connsiteX23" fmla="*/ 1791415 w 2538421"/>
                  <a:gd name="connsiteY23" fmla="*/ 290791 h 3857989"/>
                  <a:gd name="connsiteX24" fmla="*/ 1703442 w 2538421"/>
                  <a:gd name="connsiteY24" fmla="*/ 200580 h 3857989"/>
                  <a:gd name="connsiteX25" fmla="*/ 1615431 w 2538421"/>
                  <a:gd name="connsiteY25" fmla="*/ 132314 h 3857989"/>
                  <a:gd name="connsiteX26" fmla="*/ 1404605 w 2538421"/>
                  <a:gd name="connsiteY26" fmla="*/ 154774 h 3857989"/>
                  <a:gd name="connsiteX27" fmla="*/ 1394823 w 2538421"/>
                  <a:gd name="connsiteY27" fmla="*/ 110587 h 3857989"/>
                  <a:gd name="connsiteX28" fmla="*/ 1398071 w 2538421"/>
                  <a:gd name="connsiteY28" fmla="*/ 192474 h 3857989"/>
                  <a:gd name="connsiteX29" fmla="*/ 1321033 w 2538421"/>
                  <a:gd name="connsiteY29" fmla="*/ 248824 h 3857989"/>
                  <a:gd name="connsiteX30" fmla="*/ 1248700 w 2538421"/>
                  <a:gd name="connsiteY30" fmla="*/ 233174 h 3857989"/>
                  <a:gd name="connsiteX31" fmla="*/ 1153364 w 2538421"/>
                  <a:gd name="connsiteY31" fmla="*/ 169137 h 3857989"/>
                  <a:gd name="connsiteX32" fmla="*/ 1157793 w 2538421"/>
                  <a:gd name="connsiteY32" fmla="*/ 132390 h 3857989"/>
                  <a:gd name="connsiteX33" fmla="*/ 1158803 w 2538421"/>
                  <a:gd name="connsiteY33" fmla="*/ 89661 h 3857989"/>
                  <a:gd name="connsiteX34" fmla="*/ 1147887 w 2538421"/>
                  <a:gd name="connsiteY34" fmla="*/ 5698 h 3857989"/>
                  <a:gd name="connsiteX35" fmla="*/ 1132504 w 2538421"/>
                  <a:gd name="connsiteY35" fmla="*/ 9937 h 3857989"/>
                  <a:gd name="connsiteX36" fmla="*/ 1134457 w 2538421"/>
                  <a:gd name="connsiteY36" fmla="*/ 151602 h 3857989"/>
                  <a:gd name="connsiteX37" fmla="*/ 1077554 w 2538421"/>
                  <a:gd name="connsiteY37" fmla="*/ 141229 h 3857989"/>
                  <a:gd name="connsiteX38" fmla="*/ 948595 w 2538421"/>
                  <a:gd name="connsiteY38" fmla="*/ 134476 h 3857989"/>
                  <a:gd name="connsiteX39" fmla="*/ 837591 w 2538421"/>
                  <a:gd name="connsiteY39" fmla="*/ 203389 h 3857989"/>
                  <a:gd name="connsiteX40" fmla="*/ 729902 w 2538421"/>
                  <a:gd name="connsiteY40" fmla="*/ 316051 h 3857989"/>
                  <a:gd name="connsiteX41" fmla="*/ 700298 w 2538421"/>
                  <a:gd name="connsiteY41" fmla="*/ 317042 h 3857989"/>
                  <a:gd name="connsiteX42" fmla="*/ 698679 w 2538421"/>
                  <a:gd name="connsiteY42" fmla="*/ 298068 h 3857989"/>
                  <a:gd name="connsiteX43" fmla="*/ 696450 w 2538421"/>
                  <a:gd name="connsiteY43" fmla="*/ 240356 h 3857989"/>
                  <a:gd name="connsiteX44" fmla="*/ 679933 w 2538421"/>
                  <a:gd name="connsiteY44" fmla="*/ 205323 h 3857989"/>
                  <a:gd name="connsiteX45" fmla="*/ 647205 w 2538421"/>
                  <a:gd name="connsiteY45" fmla="*/ 173586 h 3857989"/>
                  <a:gd name="connsiteX46" fmla="*/ 639624 w 2538421"/>
                  <a:gd name="connsiteY46" fmla="*/ 226478 h 3857989"/>
                  <a:gd name="connsiteX47" fmla="*/ 603228 w 2538421"/>
                  <a:gd name="connsiteY47" fmla="*/ 244709 h 3857989"/>
                  <a:gd name="connsiteX48" fmla="*/ 558947 w 2538421"/>
                  <a:gd name="connsiteY48" fmla="*/ 247862 h 3857989"/>
                  <a:gd name="connsiteX49" fmla="*/ 526086 w 2538421"/>
                  <a:gd name="connsiteY49" fmla="*/ 250843 h 3857989"/>
                  <a:gd name="connsiteX50" fmla="*/ 467583 w 2538421"/>
                  <a:gd name="connsiteY50" fmla="*/ 262140 h 3857989"/>
                  <a:gd name="connsiteX51" fmla="*/ 460630 w 2538421"/>
                  <a:gd name="connsiteY51" fmla="*/ 296239 h 3857989"/>
                  <a:gd name="connsiteX52" fmla="*/ 463697 w 2538421"/>
                  <a:gd name="connsiteY52" fmla="*/ 328243 h 3857989"/>
                  <a:gd name="connsiteX53" fmla="*/ 10097 w 2538421"/>
                  <a:gd name="connsiteY53" fmla="*/ 331139 h 3857989"/>
                  <a:gd name="connsiteX54" fmla="*/ 1 w 2538421"/>
                  <a:gd name="connsiteY54" fmla="*/ 341235 h 3857989"/>
                  <a:gd name="connsiteX55" fmla="*/ 13450 w 2538421"/>
                  <a:gd name="connsiteY55" fmla="*/ 1447316 h 3857989"/>
                  <a:gd name="connsiteX56" fmla="*/ 14783 w 2538421"/>
                  <a:gd name="connsiteY56" fmla="*/ 1551386 h 3857989"/>
                  <a:gd name="connsiteX57" fmla="*/ 15412 w 2538421"/>
                  <a:gd name="connsiteY57" fmla="*/ 1600745 h 3857989"/>
                  <a:gd name="connsiteX58" fmla="*/ 26261 w 2538421"/>
                  <a:gd name="connsiteY58" fmla="*/ 1613709 h 3857989"/>
                  <a:gd name="connsiteX59" fmla="*/ 931860 w 2538421"/>
                  <a:gd name="connsiteY59" fmla="*/ 1606727 h 3857989"/>
                  <a:gd name="connsiteX60" fmla="*/ 990486 w 2538421"/>
                  <a:gd name="connsiteY60" fmla="*/ 2893764 h 3857989"/>
                  <a:gd name="connsiteX61" fmla="*/ 1050275 w 2538421"/>
                  <a:gd name="connsiteY61" fmla="*/ 3175047 h 3857989"/>
                  <a:gd name="connsiteX62" fmla="*/ 1107301 w 2538421"/>
                  <a:gd name="connsiteY62" fmla="*/ 3338601 h 3857989"/>
                  <a:gd name="connsiteX63" fmla="*/ 1091651 w 2538421"/>
                  <a:gd name="connsiteY63" fmla="*/ 3430088 h 3857989"/>
                  <a:gd name="connsiteX64" fmla="*/ 1062124 w 2538421"/>
                  <a:gd name="connsiteY64" fmla="*/ 3566734 h 3857989"/>
                  <a:gd name="connsiteX65" fmla="*/ 1013346 w 2538421"/>
                  <a:gd name="connsiteY65" fmla="*/ 3710723 h 3857989"/>
                  <a:gd name="connsiteX66" fmla="*/ 1284180 w 2538421"/>
                  <a:gd name="connsiteY66" fmla="*/ 3835977 h 3857989"/>
                  <a:gd name="connsiteX67" fmla="*/ 1305831 w 2538421"/>
                  <a:gd name="connsiteY67" fmla="*/ 3807326 h 3857989"/>
                  <a:gd name="connsiteX68" fmla="*/ 1262263 w 2538421"/>
                  <a:gd name="connsiteY68" fmla="*/ 3636943 h 3857989"/>
                  <a:gd name="connsiteX69" fmla="*/ 1253786 w 2538421"/>
                  <a:gd name="connsiteY69" fmla="*/ 3619302 h 3857989"/>
                  <a:gd name="connsiteX70" fmla="*/ 1249395 w 2538421"/>
                  <a:gd name="connsiteY70" fmla="*/ 3589917 h 3857989"/>
                  <a:gd name="connsiteX71" fmla="*/ 1422121 w 2538421"/>
                  <a:gd name="connsiteY71" fmla="*/ 3732707 h 3857989"/>
                  <a:gd name="connsiteX72" fmla="*/ 1691260 w 2538421"/>
                  <a:gd name="connsiteY72" fmla="*/ 3699255 h 3857989"/>
                  <a:gd name="connsiteX73" fmla="*/ 1593143 w 2538421"/>
                  <a:gd name="connsiteY73" fmla="*/ 3589374 h 3857989"/>
                  <a:gd name="connsiteX74" fmla="*/ 1544641 w 2538421"/>
                  <a:gd name="connsiteY74" fmla="*/ 3577535 h 3857989"/>
                  <a:gd name="connsiteX75" fmla="*/ 1417711 w 2538421"/>
                  <a:gd name="connsiteY75" fmla="*/ 3405418 h 3857989"/>
                  <a:gd name="connsiteX76" fmla="*/ 1451744 w 2538421"/>
                  <a:gd name="connsiteY76" fmla="*/ 3342801 h 3857989"/>
                  <a:gd name="connsiteX77" fmla="*/ 1505970 w 2538421"/>
                  <a:gd name="connsiteY77" fmla="*/ 3281441 h 3857989"/>
                  <a:gd name="connsiteX78" fmla="*/ 1565882 w 2538421"/>
                  <a:gd name="connsiteY78" fmla="*/ 3094465 h 3857989"/>
                  <a:gd name="connsiteX79" fmla="*/ 1737894 w 2538421"/>
                  <a:gd name="connsiteY79" fmla="*/ 2738630 h 3857989"/>
                  <a:gd name="connsiteX80" fmla="*/ 1729903 w 2538421"/>
                  <a:gd name="connsiteY80" fmla="*/ 1600650 h 3857989"/>
                  <a:gd name="connsiteX81" fmla="*/ 2506648 w 2538421"/>
                  <a:gd name="connsiteY81" fmla="*/ 1594554 h 3857989"/>
                  <a:gd name="connsiteX82" fmla="*/ 2526802 w 2538421"/>
                  <a:gd name="connsiteY82" fmla="*/ 1584200 h 3857989"/>
                  <a:gd name="connsiteX83" fmla="*/ 2538308 w 2538421"/>
                  <a:gd name="connsiteY83" fmla="*/ 282952 h 3857989"/>
                  <a:gd name="connsiteX84" fmla="*/ 2529231 w 2538421"/>
                  <a:gd name="connsiteY84" fmla="*/ 271550 h 3857989"/>
                  <a:gd name="connsiteX85" fmla="*/ 2074727 w 2538421"/>
                  <a:gd name="connsiteY85" fmla="*/ 207276 h 3857989"/>
                  <a:gd name="connsiteX86" fmla="*/ 2070479 w 2538421"/>
                  <a:gd name="connsiteY86" fmla="*/ 250176 h 3857989"/>
                  <a:gd name="connsiteX87" fmla="*/ 2072955 w 2538421"/>
                  <a:gd name="connsiteY87" fmla="*/ 287895 h 3857989"/>
                  <a:gd name="connsiteX88" fmla="*/ 2073450 w 2538421"/>
                  <a:gd name="connsiteY88" fmla="*/ 311908 h 3857989"/>
                  <a:gd name="connsiteX89" fmla="*/ 2062744 w 2538421"/>
                  <a:gd name="connsiteY89" fmla="*/ 335473 h 3857989"/>
                  <a:gd name="connsiteX90" fmla="*/ 2058248 w 2538421"/>
                  <a:gd name="connsiteY90" fmla="*/ 335996 h 3857989"/>
                  <a:gd name="connsiteX91" fmla="*/ 2051200 w 2538421"/>
                  <a:gd name="connsiteY91" fmla="*/ 317289 h 3857989"/>
                  <a:gd name="connsiteX92" fmla="*/ 2043551 w 2538421"/>
                  <a:gd name="connsiteY92" fmla="*/ 228935 h 3857989"/>
                  <a:gd name="connsiteX93" fmla="*/ 2074727 w 2538421"/>
                  <a:gd name="connsiteY93" fmla="*/ 207276 h 3857989"/>
                  <a:gd name="connsiteX94" fmla="*/ 2036893 w 2538421"/>
                  <a:gd name="connsiteY94" fmla="*/ 209533 h 3857989"/>
                  <a:gd name="connsiteX95" fmla="*/ 2032902 w 2538421"/>
                  <a:gd name="connsiteY95" fmla="*/ 266959 h 3857989"/>
                  <a:gd name="connsiteX96" fmla="*/ 2038798 w 2538421"/>
                  <a:gd name="connsiteY96" fmla="*/ 322614 h 3857989"/>
                  <a:gd name="connsiteX97" fmla="*/ 2013719 w 2538421"/>
                  <a:gd name="connsiteY97" fmla="*/ 306155 h 3857989"/>
                  <a:gd name="connsiteX98" fmla="*/ 2001299 w 2538421"/>
                  <a:gd name="connsiteY98" fmla="*/ 254910 h 3857989"/>
                  <a:gd name="connsiteX99" fmla="*/ 2036893 w 2538421"/>
                  <a:gd name="connsiteY99" fmla="*/ 209533 h 3857989"/>
                  <a:gd name="connsiteX100" fmla="*/ 1981067 w 2538421"/>
                  <a:gd name="connsiteY100" fmla="*/ 201865 h 3857989"/>
                  <a:gd name="connsiteX101" fmla="*/ 1996403 w 2538421"/>
                  <a:gd name="connsiteY101" fmla="*/ 205790 h 3857989"/>
                  <a:gd name="connsiteX102" fmla="*/ 1985363 w 2538421"/>
                  <a:gd name="connsiteY102" fmla="*/ 230593 h 3857989"/>
                  <a:gd name="connsiteX103" fmla="*/ 1997650 w 2538421"/>
                  <a:gd name="connsiteY103" fmla="*/ 293058 h 3857989"/>
                  <a:gd name="connsiteX104" fmla="*/ 1985649 w 2538421"/>
                  <a:gd name="connsiteY104" fmla="*/ 308145 h 3857989"/>
                  <a:gd name="connsiteX105" fmla="*/ 1968647 w 2538421"/>
                  <a:gd name="connsiteY105" fmla="*/ 294125 h 3857989"/>
                  <a:gd name="connsiteX106" fmla="*/ 1957693 w 2538421"/>
                  <a:gd name="connsiteY106" fmla="*/ 253462 h 3857989"/>
                  <a:gd name="connsiteX107" fmla="*/ 1968637 w 2538421"/>
                  <a:gd name="connsiteY107" fmla="*/ 199913 h 3857989"/>
                  <a:gd name="connsiteX108" fmla="*/ 1981067 w 2538421"/>
                  <a:gd name="connsiteY108" fmla="*/ 201865 h 3857989"/>
                  <a:gd name="connsiteX109" fmla="*/ 1925222 w 2538421"/>
                  <a:gd name="connsiteY109" fmla="*/ 204370 h 3857989"/>
                  <a:gd name="connsiteX110" fmla="*/ 1934395 w 2538421"/>
                  <a:gd name="connsiteY110" fmla="*/ 184349 h 3857989"/>
                  <a:gd name="connsiteX111" fmla="*/ 1950130 w 2538421"/>
                  <a:gd name="connsiteY111" fmla="*/ 150183 h 3857989"/>
                  <a:gd name="connsiteX112" fmla="*/ 1960970 w 2538421"/>
                  <a:gd name="connsiteY112" fmla="*/ 190645 h 3857989"/>
                  <a:gd name="connsiteX113" fmla="*/ 1958007 w 2538421"/>
                  <a:gd name="connsiteY113" fmla="*/ 285162 h 3857989"/>
                  <a:gd name="connsiteX114" fmla="*/ 1953235 w 2538421"/>
                  <a:gd name="connsiteY114" fmla="*/ 285162 h 3857989"/>
                  <a:gd name="connsiteX115" fmla="*/ 1929042 w 2538421"/>
                  <a:gd name="connsiteY115" fmla="*/ 286228 h 3857989"/>
                  <a:gd name="connsiteX116" fmla="*/ 1927099 w 2538421"/>
                  <a:gd name="connsiteY116" fmla="*/ 261987 h 3857989"/>
                  <a:gd name="connsiteX117" fmla="*/ 1925222 w 2538421"/>
                  <a:gd name="connsiteY117" fmla="*/ 204370 h 3857989"/>
                  <a:gd name="connsiteX118" fmla="*/ 838267 w 2538421"/>
                  <a:gd name="connsiteY118" fmla="*/ 228983 h 3857989"/>
                  <a:gd name="connsiteX119" fmla="*/ 840163 w 2538421"/>
                  <a:gd name="connsiteY119" fmla="*/ 222735 h 3857989"/>
                  <a:gd name="connsiteX120" fmla="*/ 938080 w 2538421"/>
                  <a:gd name="connsiteY120" fmla="*/ 154945 h 3857989"/>
                  <a:gd name="connsiteX121" fmla="*/ 1067239 w 2538421"/>
                  <a:gd name="connsiteY121" fmla="*/ 158841 h 3857989"/>
                  <a:gd name="connsiteX122" fmla="*/ 1135133 w 2538421"/>
                  <a:gd name="connsiteY122" fmla="*/ 166251 h 3857989"/>
                  <a:gd name="connsiteX123" fmla="*/ 1144658 w 2538421"/>
                  <a:gd name="connsiteY123" fmla="*/ 177634 h 3857989"/>
                  <a:gd name="connsiteX124" fmla="*/ 1246814 w 2538421"/>
                  <a:gd name="connsiteY124" fmla="*/ 250471 h 3857989"/>
                  <a:gd name="connsiteX125" fmla="*/ 1373353 w 2538421"/>
                  <a:gd name="connsiteY125" fmla="*/ 235555 h 3857989"/>
                  <a:gd name="connsiteX126" fmla="*/ 1412006 w 2538421"/>
                  <a:gd name="connsiteY126" fmla="*/ 183177 h 3857989"/>
                  <a:gd name="connsiteX127" fmla="*/ 1406453 w 2538421"/>
                  <a:gd name="connsiteY127" fmla="*/ 165147 h 3857989"/>
                  <a:gd name="connsiteX128" fmla="*/ 1600953 w 2538421"/>
                  <a:gd name="connsiteY128" fmla="*/ 145163 h 3857989"/>
                  <a:gd name="connsiteX129" fmla="*/ 1688431 w 2538421"/>
                  <a:gd name="connsiteY129" fmla="*/ 208742 h 3857989"/>
                  <a:gd name="connsiteX130" fmla="*/ 1771651 w 2538421"/>
                  <a:gd name="connsiteY130" fmla="*/ 291400 h 3857989"/>
                  <a:gd name="connsiteX131" fmla="*/ 1669438 w 2538421"/>
                  <a:gd name="connsiteY131" fmla="*/ 294353 h 3857989"/>
                  <a:gd name="connsiteX132" fmla="*/ 1682401 w 2538421"/>
                  <a:gd name="connsiteY132" fmla="*/ 204047 h 3857989"/>
                  <a:gd name="connsiteX133" fmla="*/ 1669238 w 2538421"/>
                  <a:gd name="connsiteY133" fmla="*/ 204047 h 3857989"/>
                  <a:gd name="connsiteX134" fmla="*/ 1642768 w 2538421"/>
                  <a:gd name="connsiteY134" fmla="*/ 295106 h 3857989"/>
                  <a:gd name="connsiteX135" fmla="*/ 901875 w 2538421"/>
                  <a:gd name="connsiteY135" fmla="*/ 312013 h 3857989"/>
                  <a:gd name="connsiteX136" fmla="*/ 844135 w 2538421"/>
                  <a:gd name="connsiteY136" fmla="*/ 254043 h 3857989"/>
                  <a:gd name="connsiteX137" fmla="*/ 838267 w 2538421"/>
                  <a:gd name="connsiteY137" fmla="*/ 228983 h 3857989"/>
                  <a:gd name="connsiteX138" fmla="*/ 779955 w 2538421"/>
                  <a:gd name="connsiteY138" fmla="*/ 279751 h 3857989"/>
                  <a:gd name="connsiteX139" fmla="*/ 818513 w 2538421"/>
                  <a:gd name="connsiteY139" fmla="*/ 243071 h 3857989"/>
                  <a:gd name="connsiteX140" fmla="*/ 863871 w 2538421"/>
                  <a:gd name="connsiteY140" fmla="*/ 312755 h 3857989"/>
                  <a:gd name="connsiteX141" fmla="*/ 742741 w 2538421"/>
                  <a:gd name="connsiteY141" fmla="*/ 315699 h 3857989"/>
                  <a:gd name="connsiteX142" fmla="*/ 779955 w 2538421"/>
                  <a:gd name="connsiteY142" fmla="*/ 279751 h 3857989"/>
                  <a:gd name="connsiteX143" fmla="*/ 653616 w 2538421"/>
                  <a:gd name="connsiteY143" fmla="*/ 187073 h 3857989"/>
                  <a:gd name="connsiteX144" fmla="*/ 669923 w 2538421"/>
                  <a:gd name="connsiteY144" fmla="*/ 212638 h 3857989"/>
                  <a:gd name="connsiteX145" fmla="*/ 688915 w 2538421"/>
                  <a:gd name="connsiteY145" fmla="*/ 247366 h 3857989"/>
                  <a:gd name="connsiteX146" fmla="*/ 687515 w 2538421"/>
                  <a:gd name="connsiteY146" fmla="*/ 285409 h 3857989"/>
                  <a:gd name="connsiteX147" fmla="*/ 689696 w 2538421"/>
                  <a:gd name="connsiteY147" fmla="*/ 317461 h 3857989"/>
                  <a:gd name="connsiteX148" fmla="*/ 663407 w 2538421"/>
                  <a:gd name="connsiteY148" fmla="*/ 319528 h 3857989"/>
                  <a:gd name="connsiteX149" fmla="*/ 647910 w 2538421"/>
                  <a:gd name="connsiteY149" fmla="*/ 228354 h 3857989"/>
                  <a:gd name="connsiteX150" fmla="*/ 653616 w 2538421"/>
                  <a:gd name="connsiteY150" fmla="*/ 187073 h 3857989"/>
                  <a:gd name="connsiteX151" fmla="*/ 631194 w 2538421"/>
                  <a:gd name="connsiteY151" fmla="*/ 241404 h 3857989"/>
                  <a:gd name="connsiteX152" fmla="*/ 649834 w 2538421"/>
                  <a:gd name="connsiteY152" fmla="*/ 247728 h 3857989"/>
                  <a:gd name="connsiteX153" fmla="*/ 655521 w 2538421"/>
                  <a:gd name="connsiteY153" fmla="*/ 322576 h 3857989"/>
                  <a:gd name="connsiteX154" fmla="*/ 653930 w 2538421"/>
                  <a:gd name="connsiteY154" fmla="*/ 331043 h 3857989"/>
                  <a:gd name="connsiteX155" fmla="*/ 639709 w 2538421"/>
                  <a:gd name="connsiteY155" fmla="*/ 348674 h 3857989"/>
                  <a:gd name="connsiteX156" fmla="*/ 624793 w 2538421"/>
                  <a:gd name="connsiteY156" fmla="*/ 334701 h 3857989"/>
                  <a:gd name="connsiteX157" fmla="*/ 628108 w 2538421"/>
                  <a:gd name="connsiteY157" fmla="*/ 304069 h 3857989"/>
                  <a:gd name="connsiteX158" fmla="*/ 615001 w 2538421"/>
                  <a:gd name="connsiteY158" fmla="*/ 247919 h 3857989"/>
                  <a:gd name="connsiteX159" fmla="*/ 631194 w 2538421"/>
                  <a:gd name="connsiteY159" fmla="*/ 241404 h 3857989"/>
                  <a:gd name="connsiteX160" fmla="*/ 604095 w 2538421"/>
                  <a:gd name="connsiteY160" fmla="*/ 257891 h 3857989"/>
                  <a:gd name="connsiteX161" fmla="*/ 616316 w 2538421"/>
                  <a:gd name="connsiteY161" fmla="*/ 297458 h 3857989"/>
                  <a:gd name="connsiteX162" fmla="*/ 610610 w 2538421"/>
                  <a:gd name="connsiteY162" fmla="*/ 349903 h 3857989"/>
                  <a:gd name="connsiteX163" fmla="*/ 587912 w 2538421"/>
                  <a:gd name="connsiteY163" fmla="*/ 368972 h 3857989"/>
                  <a:gd name="connsiteX164" fmla="*/ 584740 w 2538421"/>
                  <a:gd name="connsiteY164" fmla="*/ 288124 h 3857989"/>
                  <a:gd name="connsiteX165" fmla="*/ 575368 w 2538421"/>
                  <a:gd name="connsiteY165" fmla="*/ 256882 h 3857989"/>
                  <a:gd name="connsiteX166" fmla="*/ 604095 w 2538421"/>
                  <a:gd name="connsiteY166" fmla="*/ 257891 h 3857989"/>
                  <a:gd name="connsiteX167" fmla="*/ 571129 w 2538421"/>
                  <a:gd name="connsiteY167" fmla="*/ 276960 h 3857989"/>
                  <a:gd name="connsiteX168" fmla="*/ 574968 w 2538421"/>
                  <a:gd name="connsiteY168" fmla="*/ 337463 h 3857989"/>
                  <a:gd name="connsiteX169" fmla="*/ 569986 w 2538421"/>
                  <a:gd name="connsiteY169" fmla="*/ 385746 h 3857989"/>
                  <a:gd name="connsiteX170" fmla="*/ 565052 w 2538421"/>
                  <a:gd name="connsiteY170" fmla="*/ 384545 h 3857989"/>
                  <a:gd name="connsiteX171" fmla="*/ 549365 w 2538421"/>
                  <a:gd name="connsiteY171" fmla="*/ 339559 h 3857989"/>
                  <a:gd name="connsiteX172" fmla="*/ 549003 w 2538421"/>
                  <a:gd name="connsiteY172" fmla="*/ 310536 h 3857989"/>
                  <a:gd name="connsiteX173" fmla="*/ 537573 w 2538421"/>
                  <a:gd name="connsiteY173" fmla="*/ 259406 h 3857989"/>
                  <a:gd name="connsiteX174" fmla="*/ 571129 w 2538421"/>
                  <a:gd name="connsiteY174" fmla="*/ 276960 h 3857989"/>
                  <a:gd name="connsiteX175" fmla="*/ 479985 w 2538421"/>
                  <a:gd name="connsiteY175" fmla="*/ 271322 h 3857989"/>
                  <a:gd name="connsiteX176" fmla="*/ 511169 w 2538421"/>
                  <a:gd name="connsiteY176" fmla="*/ 263902 h 3857989"/>
                  <a:gd name="connsiteX177" fmla="*/ 529629 w 2538421"/>
                  <a:gd name="connsiteY177" fmla="*/ 276732 h 3857989"/>
                  <a:gd name="connsiteX178" fmla="*/ 533239 w 2538421"/>
                  <a:gd name="connsiteY178" fmla="*/ 306879 h 3857989"/>
                  <a:gd name="connsiteX179" fmla="*/ 536163 w 2538421"/>
                  <a:gd name="connsiteY179" fmla="*/ 334749 h 3857989"/>
                  <a:gd name="connsiteX180" fmla="*/ 505359 w 2538421"/>
                  <a:gd name="connsiteY180" fmla="*/ 294429 h 3857989"/>
                  <a:gd name="connsiteX181" fmla="*/ 495091 w 2538421"/>
                  <a:gd name="connsiteY181" fmla="*/ 297211 h 3857989"/>
                  <a:gd name="connsiteX182" fmla="*/ 507750 w 2538421"/>
                  <a:gd name="connsiteY182" fmla="*/ 327786 h 3857989"/>
                  <a:gd name="connsiteX183" fmla="*/ 476870 w 2538421"/>
                  <a:gd name="connsiteY183" fmla="*/ 328129 h 3857989"/>
                  <a:gd name="connsiteX184" fmla="*/ 475613 w 2538421"/>
                  <a:gd name="connsiteY184" fmla="*/ 301354 h 3857989"/>
                  <a:gd name="connsiteX185" fmla="*/ 479985 w 2538421"/>
                  <a:gd name="connsiteY185" fmla="*/ 271322 h 3857989"/>
                  <a:gd name="connsiteX186" fmla="*/ 1375497 w 2538421"/>
                  <a:gd name="connsiteY186" fmla="*/ 3511765 h 3857989"/>
                  <a:gd name="connsiteX187" fmla="*/ 1358904 w 2538421"/>
                  <a:gd name="connsiteY187" fmla="*/ 3471941 h 3857989"/>
                  <a:gd name="connsiteX188" fmla="*/ 1361342 w 2538421"/>
                  <a:gd name="connsiteY188" fmla="*/ 3471769 h 3857989"/>
                  <a:gd name="connsiteX189" fmla="*/ 1367305 w 2538421"/>
                  <a:gd name="connsiteY189" fmla="*/ 3467788 h 3857989"/>
                  <a:gd name="connsiteX190" fmla="*/ 1393375 w 2538421"/>
                  <a:gd name="connsiteY190" fmla="*/ 3470388 h 3857989"/>
                  <a:gd name="connsiteX191" fmla="*/ 1375497 w 2538421"/>
                  <a:gd name="connsiteY191" fmla="*/ 3511765 h 3857989"/>
                  <a:gd name="connsiteX192" fmla="*/ 1386155 w 2538421"/>
                  <a:gd name="connsiteY192" fmla="*/ 3519328 h 3857989"/>
                  <a:gd name="connsiteX193" fmla="*/ 1413577 w 2538421"/>
                  <a:gd name="connsiteY193" fmla="*/ 3526300 h 3857989"/>
                  <a:gd name="connsiteX194" fmla="*/ 1407443 w 2538421"/>
                  <a:gd name="connsiteY194" fmla="*/ 3557247 h 3857989"/>
                  <a:gd name="connsiteX195" fmla="*/ 1380611 w 2538421"/>
                  <a:gd name="connsiteY195" fmla="*/ 3520004 h 3857989"/>
                  <a:gd name="connsiteX196" fmla="*/ 1386155 w 2538421"/>
                  <a:gd name="connsiteY196" fmla="*/ 3519328 h 3857989"/>
                  <a:gd name="connsiteX197" fmla="*/ 1373992 w 2538421"/>
                  <a:gd name="connsiteY197" fmla="*/ 3457958 h 3857989"/>
                  <a:gd name="connsiteX198" fmla="*/ 1395870 w 2538421"/>
                  <a:gd name="connsiteY198" fmla="*/ 3423011 h 3857989"/>
                  <a:gd name="connsiteX199" fmla="*/ 1405710 w 2538421"/>
                  <a:gd name="connsiteY199" fmla="*/ 3429669 h 3857989"/>
                  <a:gd name="connsiteX200" fmla="*/ 1408843 w 2538421"/>
                  <a:gd name="connsiteY200" fmla="*/ 3430650 h 3857989"/>
                  <a:gd name="connsiteX201" fmla="*/ 1415616 w 2538421"/>
                  <a:gd name="connsiteY201" fmla="*/ 3444528 h 3857989"/>
                  <a:gd name="connsiteX202" fmla="*/ 1400995 w 2538421"/>
                  <a:gd name="connsiteY202" fmla="*/ 3459720 h 3857989"/>
                  <a:gd name="connsiteX203" fmla="*/ 1373992 w 2538421"/>
                  <a:gd name="connsiteY203" fmla="*/ 3457958 h 3857989"/>
                  <a:gd name="connsiteX204" fmla="*/ 1377716 w 2538421"/>
                  <a:gd name="connsiteY204" fmla="*/ 3422525 h 3857989"/>
                  <a:gd name="connsiteX205" fmla="*/ 1356580 w 2538421"/>
                  <a:gd name="connsiteY205" fmla="*/ 3455434 h 3857989"/>
                  <a:gd name="connsiteX206" fmla="*/ 1364914 w 2538421"/>
                  <a:gd name="connsiteY206" fmla="*/ 3404980 h 3857989"/>
                  <a:gd name="connsiteX207" fmla="*/ 1383136 w 2538421"/>
                  <a:gd name="connsiteY207" fmla="*/ 3415058 h 3857989"/>
                  <a:gd name="connsiteX208" fmla="*/ 1377716 w 2538421"/>
                  <a:gd name="connsiteY208" fmla="*/ 3422525 h 3857989"/>
                  <a:gd name="connsiteX209" fmla="*/ 1421417 w 2538421"/>
                  <a:gd name="connsiteY209" fmla="*/ 3600843 h 3857989"/>
                  <a:gd name="connsiteX210" fmla="*/ 1434351 w 2538421"/>
                  <a:gd name="connsiteY210" fmla="*/ 3675576 h 3857989"/>
                  <a:gd name="connsiteX211" fmla="*/ 1250767 w 2538421"/>
                  <a:gd name="connsiteY211" fmla="*/ 3550875 h 3857989"/>
                  <a:gd name="connsiteX212" fmla="*/ 1268045 w 2538421"/>
                  <a:gd name="connsiteY212" fmla="*/ 3403828 h 3857989"/>
                  <a:gd name="connsiteX213" fmla="*/ 1297334 w 2538421"/>
                  <a:gd name="connsiteY213" fmla="*/ 3307587 h 3857989"/>
                  <a:gd name="connsiteX214" fmla="*/ 1376411 w 2538421"/>
                  <a:gd name="connsiteY214" fmla="*/ 3354621 h 3857989"/>
                  <a:gd name="connsiteX215" fmla="*/ 1421417 w 2538421"/>
                  <a:gd name="connsiteY215" fmla="*/ 3600843 h 3857989"/>
                  <a:gd name="connsiteX216" fmla="*/ 1238851 w 2538421"/>
                  <a:gd name="connsiteY216" fmla="*/ 3582974 h 3857989"/>
                  <a:gd name="connsiteX217" fmla="*/ 1239175 w 2538421"/>
                  <a:gd name="connsiteY217" fmla="*/ 3590670 h 3857989"/>
                  <a:gd name="connsiteX218" fmla="*/ 1222354 w 2538421"/>
                  <a:gd name="connsiteY218" fmla="*/ 3371681 h 3857989"/>
                  <a:gd name="connsiteX219" fmla="*/ 1253272 w 2538421"/>
                  <a:gd name="connsiteY219" fmla="*/ 3354564 h 3857989"/>
                  <a:gd name="connsiteX220" fmla="*/ 1253119 w 2538421"/>
                  <a:gd name="connsiteY220" fmla="*/ 3403656 h 3857989"/>
                  <a:gd name="connsiteX221" fmla="*/ 1238784 w 2538421"/>
                  <a:gd name="connsiteY221" fmla="*/ 3576049 h 3857989"/>
                  <a:gd name="connsiteX222" fmla="*/ 1238851 w 2538421"/>
                  <a:gd name="connsiteY222" fmla="*/ 3582974 h 3857989"/>
                  <a:gd name="connsiteX223" fmla="*/ 1371448 w 2538421"/>
                  <a:gd name="connsiteY223" fmla="*/ 2050992 h 3857989"/>
                  <a:gd name="connsiteX224" fmla="*/ 1271207 w 2538421"/>
                  <a:gd name="connsiteY224" fmla="*/ 3286232 h 3857989"/>
                  <a:gd name="connsiteX225" fmla="*/ 1371448 w 2538421"/>
                  <a:gd name="connsiteY225" fmla="*/ 2050992 h 3857989"/>
                  <a:gd name="connsiteX226" fmla="*/ 1146544 w 2538421"/>
                  <a:gd name="connsiteY226" fmla="*/ 3396474 h 3857989"/>
                  <a:gd name="connsiteX227" fmla="*/ 1167223 w 2538421"/>
                  <a:gd name="connsiteY227" fmla="*/ 3414286 h 3857989"/>
                  <a:gd name="connsiteX228" fmla="*/ 1146792 w 2538421"/>
                  <a:gd name="connsiteY228" fmla="*/ 3433574 h 3857989"/>
                  <a:gd name="connsiteX229" fmla="*/ 1146544 w 2538421"/>
                  <a:gd name="connsiteY229" fmla="*/ 3396474 h 3857989"/>
                  <a:gd name="connsiteX230" fmla="*/ 1146592 w 2538421"/>
                  <a:gd name="connsiteY230" fmla="*/ 3453586 h 3857989"/>
                  <a:gd name="connsiteX231" fmla="*/ 1164413 w 2538421"/>
                  <a:gd name="connsiteY231" fmla="*/ 3472474 h 3857989"/>
                  <a:gd name="connsiteX232" fmla="*/ 1145601 w 2538421"/>
                  <a:gd name="connsiteY232" fmla="*/ 3487381 h 3857989"/>
                  <a:gd name="connsiteX233" fmla="*/ 1146592 w 2538421"/>
                  <a:gd name="connsiteY233" fmla="*/ 3453586 h 3857989"/>
                  <a:gd name="connsiteX234" fmla="*/ 1150097 w 2538421"/>
                  <a:gd name="connsiteY234" fmla="*/ 3444414 h 3857989"/>
                  <a:gd name="connsiteX235" fmla="*/ 1177510 w 2538421"/>
                  <a:gd name="connsiteY235" fmla="*/ 3423630 h 3857989"/>
                  <a:gd name="connsiteX236" fmla="*/ 1202942 w 2538421"/>
                  <a:gd name="connsiteY236" fmla="*/ 3448490 h 3857989"/>
                  <a:gd name="connsiteX237" fmla="*/ 1206199 w 2538421"/>
                  <a:gd name="connsiteY237" fmla="*/ 3450357 h 3857989"/>
                  <a:gd name="connsiteX238" fmla="*/ 1206171 w 2538421"/>
                  <a:gd name="connsiteY238" fmla="*/ 3452576 h 3857989"/>
                  <a:gd name="connsiteX239" fmla="*/ 1174814 w 2538421"/>
                  <a:gd name="connsiteY239" fmla="*/ 3465836 h 3857989"/>
                  <a:gd name="connsiteX240" fmla="*/ 1150097 w 2538421"/>
                  <a:gd name="connsiteY240" fmla="*/ 3444414 h 3857989"/>
                  <a:gd name="connsiteX241" fmla="*/ 1206190 w 2538421"/>
                  <a:gd name="connsiteY241" fmla="*/ 3466388 h 3857989"/>
                  <a:gd name="connsiteX242" fmla="*/ 1206913 w 2538421"/>
                  <a:gd name="connsiteY242" fmla="*/ 3493248 h 3857989"/>
                  <a:gd name="connsiteX243" fmla="*/ 1185873 w 2538421"/>
                  <a:gd name="connsiteY243" fmla="*/ 3475589 h 3857989"/>
                  <a:gd name="connsiteX244" fmla="*/ 1206190 w 2538421"/>
                  <a:gd name="connsiteY244" fmla="*/ 3466388 h 3857989"/>
                  <a:gd name="connsiteX245" fmla="*/ 1206552 w 2538421"/>
                  <a:gd name="connsiteY245" fmla="*/ 3430669 h 3857989"/>
                  <a:gd name="connsiteX246" fmla="*/ 1190721 w 2538421"/>
                  <a:gd name="connsiteY246" fmla="*/ 3415439 h 3857989"/>
                  <a:gd name="connsiteX247" fmla="*/ 1207361 w 2538421"/>
                  <a:gd name="connsiteY247" fmla="*/ 3405428 h 3857989"/>
                  <a:gd name="connsiteX248" fmla="*/ 1206552 w 2538421"/>
                  <a:gd name="connsiteY248" fmla="*/ 3430669 h 3857989"/>
                  <a:gd name="connsiteX249" fmla="*/ 1179796 w 2538421"/>
                  <a:gd name="connsiteY249" fmla="*/ 3405618 h 3857989"/>
                  <a:gd name="connsiteX250" fmla="*/ 1145677 w 2538421"/>
                  <a:gd name="connsiteY250" fmla="*/ 3378920 h 3857989"/>
                  <a:gd name="connsiteX251" fmla="*/ 1144287 w 2538421"/>
                  <a:gd name="connsiteY251" fmla="*/ 3364346 h 3857989"/>
                  <a:gd name="connsiteX252" fmla="*/ 1208533 w 2538421"/>
                  <a:gd name="connsiteY252" fmla="*/ 3375205 h 3857989"/>
                  <a:gd name="connsiteX253" fmla="*/ 1207904 w 2538421"/>
                  <a:gd name="connsiteY253" fmla="*/ 3391445 h 3857989"/>
                  <a:gd name="connsiteX254" fmla="*/ 1179796 w 2538421"/>
                  <a:gd name="connsiteY254" fmla="*/ 3405618 h 3857989"/>
                  <a:gd name="connsiteX255" fmla="*/ 1141258 w 2538421"/>
                  <a:gd name="connsiteY255" fmla="*/ 3550236 h 3857989"/>
                  <a:gd name="connsiteX256" fmla="*/ 1142925 w 2538421"/>
                  <a:gd name="connsiteY256" fmla="*/ 3530929 h 3857989"/>
                  <a:gd name="connsiteX257" fmla="*/ 1157422 w 2538421"/>
                  <a:gd name="connsiteY257" fmla="*/ 3541531 h 3857989"/>
                  <a:gd name="connsiteX258" fmla="*/ 1141086 w 2538421"/>
                  <a:gd name="connsiteY258" fmla="*/ 3552341 h 3857989"/>
                  <a:gd name="connsiteX259" fmla="*/ 1141258 w 2538421"/>
                  <a:gd name="connsiteY259" fmla="*/ 3550236 h 3857989"/>
                  <a:gd name="connsiteX260" fmla="*/ 1143820 w 2538421"/>
                  <a:gd name="connsiteY260" fmla="*/ 3518461 h 3857989"/>
                  <a:gd name="connsiteX261" fmla="*/ 1144791 w 2538421"/>
                  <a:gd name="connsiteY261" fmla="*/ 3503640 h 3857989"/>
                  <a:gd name="connsiteX262" fmla="*/ 1174405 w 2538421"/>
                  <a:gd name="connsiteY262" fmla="*/ 3481847 h 3857989"/>
                  <a:gd name="connsiteX263" fmla="*/ 1189892 w 2538421"/>
                  <a:gd name="connsiteY263" fmla="*/ 3495534 h 3857989"/>
                  <a:gd name="connsiteX264" fmla="*/ 1207818 w 2538421"/>
                  <a:gd name="connsiteY264" fmla="*/ 3507984 h 3857989"/>
                  <a:gd name="connsiteX265" fmla="*/ 1208190 w 2538421"/>
                  <a:gd name="connsiteY265" fmla="*/ 3512689 h 3857989"/>
                  <a:gd name="connsiteX266" fmla="*/ 1168880 w 2538421"/>
                  <a:gd name="connsiteY266" fmla="*/ 3534368 h 3857989"/>
                  <a:gd name="connsiteX267" fmla="*/ 1143820 w 2538421"/>
                  <a:gd name="connsiteY267" fmla="*/ 3518461 h 3857989"/>
                  <a:gd name="connsiteX268" fmla="*/ 1209428 w 2538421"/>
                  <a:gd name="connsiteY268" fmla="*/ 3525414 h 3857989"/>
                  <a:gd name="connsiteX269" fmla="*/ 1217867 w 2538421"/>
                  <a:gd name="connsiteY269" fmla="*/ 3570572 h 3857989"/>
                  <a:gd name="connsiteX270" fmla="*/ 1182396 w 2538421"/>
                  <a:gd name="connsiteY270" fmla="*/ 3543845 h 3857989"/>
                  <a:gd name="connsiteX271" fmla="*/ 1209428 w 2538421"/>
                  <a:gd name="connsiteY271" fmla="*/ 3525414 h 3857989"/>
                  <a:gd name="connsiteX272" fmla="*/ 1108539 w 2538421"/>
                  <a:gd name="connsiteY272" fmla="*/ 3529424 h 3857989"/>
                  <a:gd name="connsiteX273" fmla="*/ 1119531 w 2538421"/>
                  <a:gd name="connsiteY273" fmla="*/ 3476418 h 3857989"/>
                  <a:gd name="connsiteX274" fmla="*/ 1119103 w 2538421"/>
                  <a:gd name="connsiteY274" fmla="*/ 3429802 h 3857989"/>
                  <a:gd name="connsiteX275" fmla="*/ 1121998 w 2538421"/>
                  <a:gd name="connsiteY275" fmla="*/ 3354888 h 3857989"/>
                  <a:gd name="connsiteX276" fmla="*/ 1134590 w 2538421"/>
                  <a:gd name="connsiteY276" fmla="*/ 3360070 h 3857989"/>
                  <a:gd name="connsiteX277" fmla="*/ 1134276 w 2538421"/>
                  <a:gd name="connsiteY277" fmla="*/ 3379291 h 3857989"/>
                  <a:gd name="connsiteX278" fmla="*/ 1134304 w 2538421"/>
                  <a:gd name="connsiteY278" fmla="*/ 3383806 h 3857989"/>
                  <a:gd name="connsiteX279" fmla="*/ 1127208 w 2538421"/>
                  <a:gd name="connsiteY279" fmla="*/ 3569572 h 3857989"/>
                  <a:gd name="connsiteX280" fmla="*/ 1101777 w 2538421"/>
                  <a:gd name="connsiteY280" fmla="*/ 3590556 h 3857989"/>
                  <a:gd name="connsiteX281" fmla="*/ 1079679 w 2538421"/>
                  <a:gd name="connsiteY281" fmla="*/ 3602929 h 3857989"/>
                  <a:gd name="connsiteX282" fmla="*/ 1108539 w 2538421"/>
                  <a:gd name="connsiteY282" fmla="*/ 3529424 h 3857989"/>
                  <a:gd name="connsiteX283" fmla="*/ 1294639 w 2538421"/>
                  <a:gd name="connsiteY283" fmla="*/ 3803640 h 3857989"/>
                  <a:gd name="connsiteX284" fmla="*/ 1247938 w 2538421"/>
                  <a:gd name="connsiteY284" fmla="*/ 3823709 h 3857989"/>
                  <a:gd name="connsiteX285" fmla="*/ 1045522 w 2538421"/>
                  <a:gd name="connsiteY285" fmla="*/ 3751099 h 3857989"/>
                  <a:gd name="connsiteX286" fmla="*/ 1044836 w 2538421"/>
                  <a:gd name="connsiteY286" fmla="*/ 3749509 h 3857989"/>
                  <a:gd name="connsiteX287" fmla="*/ 1041331 w 2538421"/>
                  <a:gd name="connsiteY287" fmla="*/ 3720858 h 3857989"/>
                  <a:gd name="connsiteX288" fmla="*/ 1296468 w 2538421"/>
                  <a:gd name="connsiteY288" fmla="*/ 3780522 h 3857989"/>
                  <a:gd name="connsiteX289" fmla="*/ 1294639 w 2538421"/>
                  <a:gd name="connsiteY289" fmla="*/ 3803640 h 3857989"/>
                  <a:gd name="connsiteX290" fmla="*/ 1269131 w 2538421"/>
                  <a:gd name="connsiteY290" fmla="*/ 3676166 h 3857989"/>
                  <a:gd name="connsiteX291" fmla="*/ 1296687 w 2538421"/>
                  <a:gd name="connsiteY291" fmla="*/ 3769530 h 3857989"/>
                  <a:gd name="connsiteX292" fmla="*/ 1045417 w 2538421"/>
                  <a:gd name="connsiteY292" fmla="*/ 3703227 h 3857989"/>
                  <a:gd name="connsiteX293" fmla="*/ 1069525 w 2538421"/>
                  <a:gd name="connsiteY293" fmla="*/ 3630046 h 3857989"/>
                  <a:gd name="connsiteX294" fmla="*/ 1084832 w 2538421"/>
                  <a:gd name="connsiteY294" fmla="*/ 3615387 h 3857989"/>
                  <a:gd name="connsiteX295" fmla="*/ 1121569 w 2538421"/>
                  <a:gd name="connsiteY295" fmla="*/ 3733231 h 3857989"/>
                  <a:gd name="connsiteX296" fmla="*/ 1185663 w 2538421"/>
                  <a:gd name="connsiteY296" fmla="*/ 3753976 h 3857989"/>
                  <a:gd name="connsiteX297" fmla="*/ 1269131 w 2538421"/>
                  <a:gd name="connsiteY297" fmla="*/ 3676166 h 3857989"/>
                  <a:gd name="connsiteX298" fmla="*/ 1256405 w 2538421"/>
                  <a:gd name="connsiteY298" fmla="*/ 3655507 h 3857989"/>
                  <a:gd name="connsiteX299" fmla="*/ 1257825 w 2538421"/>
                  <a:gd name="connsiteY299" fmla="*/ 3697426 h 3857989"/>
                  <a:gd name="connsiteX300" fmla="*/ 1189235 w 2538421"/>
                  <a:gd name="connsiteY300" fmla="*/ 3742222 h 3857989"/>
                  <a:gd name="connsiteX301" fmla="*/ 1096452 w 2538421"/>
                  <a:gd name="connsiteY301" fmla="*/ 3678748 h 3857989"/>
                  <a:gd name="connsiteX302" fmla="*/ 1096947 w 2538421"/>
                  <a:gd name="connsiteY302" fmla="*/ 3607263 h 3857989"/>
                  <a:gd name="connsiteX303" fmla="*/ 1139134 w 2538421"/>
                  <a:gd name="connsiteY303" fmla="*/ 3571601 h 3857989"/>
                  <a:gd name="connsiteX304" fmla="*/ 1171338 w 2538421"/>
                  <a:gd name="connsiteY304" fmla="*/ 3551322 h 3857989"/>
                  <a:gd name="connsiteX305" fmla="*/ 1195988 w 2538421"/>
                  <a:gd name="connsiteY305" fmla="*/ 3568963 h 3857989"/>
                  <a:gd name="connsiteX306" fmla="*/ 1220296 w 2538421"/>
                  <a:gd name="connsiteY306" fmla="*/ 3578830 h 3857989"/>
                  <a:gd name="connsiteX307" fmla="*/ 1237298 w 2538421"/>
                  <a:gd name="connsiteY307" fmla="*/ 3618683 h 3857989"/>
                  <a:gd name="connsiteX308" fmla="*/ 1256405 w 2538421"/>
                  <a:gd name="connsiteY308" fmla="*/ 3655507 h 3857989"/>
                  <a:gd name="connsiteX309" fmla="*/ 1678134 w 2538421"/>
                  <a:gd name="connsiteY309" fmla="*/ 3704161 h 3857989"/>
                  <a:gd name="connsiteX310" fmla="*/ 1404681 w 2538421"/>
                  <a:gd name="connsiteY310" fmla="*/ 3707313 h 3857989"/>
                  <a:gd name="connsiteX311" fmla="*/ 1249147 w 2538421"/>
                  <a:gd name="connsiteY311" fmla="*/ 3577459 h 3857989"/>
                  <a:gd name="connsiteX312" fmla="*/ 1250157 w 2538421"/>
                  <a:gd name="connsiteY312" fmla="*/ 3557323 h 3857989"/>
                  <a:gd name="connsiteX313" fmla="*/ 1434123 w 2538421"/>
                  <a:gd name="connsiteY313" fmla="*/ 3689368 h 3857989"/>
                  <a:gd name="connsiteX314" fmla="*/ 1443905 w 2538421"/>
                  <a:gd name="connsiteY314" fmla="*/ 3694902 h 3857989"/>
                  <a:gd name="connsiteX315" fmla="*/ 1677601 w 2538421"/>
                  <a:gd name="connsiteY315" fmla="*/ 3694978 h 3857989"/>
                  <a:gd name="connsiteX316" fmla="*/ 1678134 w 2538421"/>
                  <a:gd name="connsiteY316" fmla="*/ 3704161 h 3857989"/>
                  <a:gd name="connsiteX317" fmla="*/ 1640263 w 2538421"/>
                  <a:gd name="connsiteY317" fmla="*/ 3634590 h 3857989"/>
                  <a:gd name="connsiteX318" fmla="*/ 1673400 w 2538421"/>
                  <a:gd name="connsiteY318" fmla="*/ 3680948 h 3857989"/>
                  <a:gd name="connsiteX319" fmla="*/ 1449201 w 2538421"/>
                  <a:gd name="connsiteY319" fmla="*/ 3684110 h 3857989"/>
                  <a:gd name="connsiteX320" fmla="*/ 1443257 w 2538421"/>
                  <a:gd name="connsiteY320" fmla="*/ 3617168 h 3857989"/>
                  <a:gd name="connsiteX321" fmla="*/ 1539184 w 2538421"/>
                  <a:gd name="connsiteY321" fmla="*/ 3651611 h 3857989"/>
                  <a:gd name="connsiteX322" fmla="*/ 1640263 w 2538421"/>
                  <a:gd name="connsiteY322" fmla="*/ 3634590 h 3857989"/>
                  <a:gd name="connsiteX323" fmla="*/ 1465165 w 2538421"/>
                  <a:gd name="connsiteY323" fmla="*/ 3534815 h 3857989"/>
                  <a:gd name="connsiteX324" fmla="*/ 1606583 w 2538421"/>
                  <a:gd name="connsiteY324" fmla="*/ 3610882 h 3857989"/>
                  <a:gd name="connsiteX325" fmla="*/ 1631614 w 2538421"/>
                  <a:gd name="connsiteY325" fmla="*/ 3627103 h 3857989"/>
                  <a:gd name="connsiteX326" fmla="*/ 1536431 w 2538421"/>
                  <a:gd name="connsiteY326" fmla="*/ 3639410 h 3857989"/>
                  <a:gd name="connsiteX327" fmla="*/ 1438819 w 2538421"/>
                  <a:gd name="connsiteY327" fmla="*/ 3606244 h 3857989"/>
                  <a:gd name="connsiteX328" fmla="*/ 1415501 w 2538421"/>
                  <a:gd name="connsiteY328" fmla="*/ 3568144 h 3857989"/>
                  <a:gd name="connsiteX329" fmla="*/ 1429160 w 2538421"/>
                  <a:gd name="connsiteY329" fmla="*/ 3529882 h 3857989"/>
                  <a:gd name="connsiteX330" fmla="*/ 1465165 w 2538421"/>
                  <a:gd name="connsiteY330" fmla="*/ 3534815 h 3857989"/>
                  <a:gd name="connsiteX331" fmla="*/ 1455411 w 2538421"/>
                  <a:gd name="connsiteY331" fmla="*/ 3520423 h 3857989"/>
                  <a:gd name="connsiteX332" fmla="*/ 1432608 w 2538421"/>
                  <a:gd name="connsiteY332" fmla="*/ 3516289 h 3857989"/>
                  <a:gd name="connsiteX333" fmla="*/ 1439485 w 2538421"/>
                  <a:gd name="connsiteY333" fmla="*/ 3492810 h 3857989"/>
                  <a:gd name="connsiteX334" fmla="*/ 1455411 w 2538421"/>
                  <a:gd name="connsiteY334" fmla="*/ 3520423 h 3857989"/>
                  <a:gd name="connsiteX335" fmla="*/ 1433894 w 2538421"/>
                  <a:gd name="connsiteY335" fmla="*/ 3483780 h 3857989"/>
                  <a:gd name="connsiteX336" fmla="*/ 1418083 w 2538421"/>
                  <a:gd name="connsiteY336" fmla="*/ 3513470 h 3857989"/>
                  <a:gd name="connsiteX337" fmla="*/ 1392851 w 2538421"/>
                  <a:gd name="connsiteY337" fmla="*/ 3507955 h 3857989"/>
                  <a:gd name="connsiteX338" fmla="*/ 1408186 w 2538421"/>
                  <a:gd name="connsiteY338" fmla="*/ 3472227 h 3857989"/>
                  <a:gd name="connsiteX339" fmla="*/ 1410968 w 2538421"/>
                  <a:gd name="connsiteY339" fmla="*/ 3472617 h 3857989"/>
                  <a:gd name="connsiteX340" fmla="*/ 1433894 w 2538421"/>
                  <a:gd name="connsiteY340" fmla="*/ 3483780 h 3857989"/>
                  <a:gd name="connsiteX341" fmla="*/ 1420102 w 2538421"/>
                  <a:gd name="connsiteY341" fmla="*/ 3453844 h 3857989"/>
                  <a:gd name="connsiteX342" fmla="*/ 1424579 w 2538421"/>
                  <a:gd name="connsiteY342" fmla="*/ 3463140 h 3857989"/>
                  <a:gd name="connsiteX343" fmla="*/ 1415263 w 2538421"/>
                  <a:gd name="connsiteY343" fmla="*/ 3461006 h 3857989"/>
                  <a:gd name="connsiteX344" fmla="*/ 1420102 w 2538421"/>
                  <a:gd name="connsiteY344" fmla="*/ 3453844 h 3857989"/>
                  <a:gd name="connsiteX345" fmla="*/ 1431799 w 2538421"/>
                  <a:gd name="connsiteY345" fmla="*/ 3374672 h 3857989"/>
                  <a:gd name="connsiteX346" fmla="*/ 1395785 w 2538421"/>
                  <a:gd name="connsiteY346" fmla="*/ 3399494 h 3857989"/>
                  <a:gd name="connsiteX347" fmla="*/ 1391356 w 2538421"/>
                  <a:gd name="connsiteY347" fmla="*/ 3404628 h 3857989"/>
                  <a:gd name="connsiteX348" fmla="*/ 1367467 w 2538421"/>
                  <a:gd name="connsiteY348" fmla="*/ 3397932 h 3857989"/>
                  <a:gd name="connsiteX349" fmla="*/ 1386765 w 2538421"/>
                  <a:gd name="connsiteY349" fmla="*/ 3356031 h 3857989"/>
                  <a:gd name="connsiteX350" fmla="*/ 1431275 w 2538421"/>
                  <a:gd name="connsiteY350" fmla="*/ 3351402 h 3857989"/>
                  <a:gd name="connsiteX351" fmla="*/ 1435952 w 2538421"/>
                  <a:gd name="connsiteY351" fmla="*/ 3352707 h 3857989"/>
                  <a:gd name="connsiteX352" fmla="*/ 1431799 w 2538421"/>
                  <a:gd name="connsiteY352" fmla="*/ 3374672 h 3857989"/>
                  <a:gd name="connsiteX353" fmla="*/ 2515420 w 2538421"/>
                  <a:gd name="connsiteY353" fmla="*/ 721940 h 3857989"/>
                  <a:gd name="connsiteX354" fmla="*/ 2505381 w 2538421"/>
                  <a:gd name="connsiteY354" fmla="*/ 1573904 h 3857989"/>
                  <a:gd name="connsiteX355" fmla="*/ 983486 w 2538421"/>
                  <a:gd name="connsiteY355" fmla="*/ 1584667 h 3857989"/>
                  <a:gd name="connsiteX356" fmla="*/ 36958 w 2538421"/>
                  <a:gd name="connsiteY356" fmla="*/ 1591515 h 3857989"/>
                  <a:gd name="connsiteX357" fmla="*/ 20737 w 2538421"/>
                  <a:gd name="connsiteY357" fmla="*/ 351132 h 3857989"/>
                  <a:gd name="connsiteX358" fmla="*/ 521599 w 2538421"/>
                  <a:gd name="connsiteY358" fmla="*/ 341969 h 3857989"/>
                  <a:gd name="connsiteX359" fmla="*/ 536115 w 2538421"/>
                  <a:gd name="connsiteY359" fmla="*/ 348608 h 3857989"/>
                  <a:gd name="connsiteX360" fmla="*/ 548812 w 2538421"/>
                  <a:gd name="connsiteY360" fmla="*/ 387431 h 3857989"/>
                  <a:gd name="connsiteX361" fmla="*/ 585845 w 2538421"/>
                  <a:gd name="connsiteY361" fmla="*/ 380459 h 3857989"/>
                  <a:gd name="connsiteX362" fmla="*/ 618621 w 2538421"/>
                  <a:gd name="connsiteY362" fmla="*/ 372039 h 3857989"/>
                  <a:gd name="connsiteX363" fmla="*/ 623488 w 2538421"/>
                  <a:gd name="connsiteY363" fmla="*/ 345655 h 3857989"/>
                  <a:gd name="connsiteX364" fmla="*/ 655302 w 2538421"/>
                  <a:gd name="connsiteY364" fmla="*/ 354627 h 3857989"/>
                  <a:gd name="connsiteX365" fmla="*/ 661531 w 2538421"/>
                  <a:gd name="connsiteY365" fmla="*/ 336416 h 3857989"/>
                  <a:gd name="connsiteX366" fmla="*/ 913239 w 2538421"/>
                  <a:gd name="connsiteY366" fmla="*/ 335130 h 3857989"/>
                  <a:gd name="connsiteX367" fmla="*/ 1957160 w 2538421"/>
                  <a:gd name="connsiteY367" fmla="*/ 305812 h 3857989"/>
                  <a:gd name="connsiteX368" fmla="*/ 1962922 w 2538421"/>
                  <a:gd name="connsiteY368" fmla="*/ 304297 h 3857989"/>
                  <a:gd name="connsiteX369" fmla="*/ 2000317 w 2538421"/>
                  <a:gd name="connsiteY369" fmla="*/ 303211 h 3857989"/>
                  <a:gd name="connsiteX370" fmla="*/ 2009004 w 2538421"/>
                  <a:gd name="connsiteY370" fmla="*/ 330072 h 3857989"/>
                  <a:gd name="connsiteX371" fmla="*/ 2042075 w 2538421"/>
                  <a:gd name="connsiteY371" fmla="*/ 333444 h 3857989"/>
                  <a:gd name="connsiteX372" fmla="*/ 2074527 w 2538421"/>
                  <a:gd name="connsiteY372" fmla="*/ 342883 h 3857989"/>
                  <a:gd name="connsiteX373" fmla="*/ 2087643 w 2538421"/>
                  <a:gd name="connsiteY373" fmla="*/ 298782 h 3857989"/>
                  <a:gd name="connsiteX374" fmla="*/ 2520021 w 2538421"/>
                  <a:gd name="connsiteY374" fmla="*/ 289972 h 3857989"/>
                  <a:gd name="connsiteX375" fmla="*/ 2515420 w 2538421"/>
                  <a:gd name="connsiteY375" fmla="*/ 721940 h 385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2538421" h="3857989">
                    <a:moveTo>
                      <a:pt x="2529231" y="271550"/>
                    </a:moveTo>
                    <a:cubicBezTo>
                      <a:pt x="2388471" y="274608"/>
                      <a:pt x="2247710" y="277770"/>
                      <a:pt x="2106950" y="280390"/>
                    </a:cubicBezTo>
                    <a:cubicBezTo>
                      <a:pt x="2115313" y="268436"/>
                      <a:pt x="2121542" y="254672"/>
                      <a:pt x="2121580" y="239994"/>
                    </a:cubicBezTo>
                    <a:cubicBezTo>
                      <a:pt x="2121552" y="234622"/>
                      <a:pt x="2114008" y="232374"/>
                      <a:pt x="2111322" y="237213"/>
                    </a:cubicBezTo>
                    <a:cubicBezTo>
                      <a:pt x="2103483" y="251986"/>
                      <a:pt x="2100549" y="270293"/>
                      <a:pt x="2086471" y="280932"/>
                    </a:cubicBezTo>
                    <a:cubicBezTo>
                      <a:pt x="2086071" y="281009"/>
                      <a:pt x="2085690" y="281094"/>
                      <a:pt x="2085328" y="281218"/>
                    </a:cubicBezTo>
                    <a:cubicBezTo>
                      <a:pt x="2080423" y="274055"/>
                      <a:pt x="2084185" y="262711"/>
                      <a:pt x="2084871" y="254796"/>
                    </a:cubicBezTo>
                    <a:cubicBezTo>
                      <a:pt x="2085995" y="237889"/>
                      <a:pt x="2076841" y="207885"/>
                      <a:pt x="2103178" y="208276"/>
                    </a:cubicBezTo>
                    <a:cubicBezTo>
                      <a:pt x="2112160" y="208057"/>
                      <a:pt x="2126476" y="206723"/>
                      <a:pt x="2134210" y="212248"/>
                    </a:cubicBezTo>
                    <a:cubicBezTo>
                      <a:pt x="2141307" y="217315"/>
                      <a:pt x="2140497" y="232203"/>
                      <a:pt x="2141335" y="239946"/>
                    </a:cubicBezTo>
                    <a:cubicBezTo>
                      <a:pt x="2142583" y="251395"/>
                      <a:pt x="2142716" y="263111"/>
                      <a:pt x="2144555" y="274465"/>
                    </a:cubicBezTo>
                    <a:cubicBezTo>
                      <a:pt x="2145459" y="280056"/>
                      <a:pt x="2153641" y="279218"/>
                      <a:pt x="2155051" y="274465"/>
                    </a:cubicBezTo>
                    <a:cubicBezTo>
                      <a:pt x="2158556" y="262683"/>
                      <a:pt x="2157232" y="249443"/>
                      <a:pt x="2155937" y="237403"/>
                    </a:cubicBezTo>
                    <a:cubicBezTo>
                      <a:pt x="2154880" y="227554"/>
                      <a:pt x="2154946" y="215543"/>
                      <a:pt x="2149527" y="206885"/>
                    </a:cubicBezTo>
                    <a:cubicBezTo>
                      <a:pt x="2141659" y="191283"/>
                      <a:pt x="2098425" y="189483"/>
                      <a:pt x="2084918" y="197312"/>
                    </a:cubicBezTo>
                    <a:cubicBezTo>
                      <a:pt x="2073955" y="195417"/>
                      <a:pt x="2062059" y="194712"/>
                      <a:pt x="2051848" y="198503"/>
                    </a:cubicBezTo>
                    <a:cubicBezTo>
                      <a:pt x="2037398" y="195150"/>
                      <a:pt x="2021692" y="198655"/>
                      <a:pt x="2007318" y="201218"/>
                    </a:cubicBezTo>
                    <a:cubicBezTo>
                      <a:pt x="1999193" y="192798"/>
                      <a:pt x="1980639" y="188283"/>
                      <a:pt x="1969104" y="187711"/>
                    </a:cubicBezTo>
                    <a:cubicBezTo>
                      <a:pt x="1971914" y="168509"/>
                      <a:pt x="1966847" y="150745"/>
                      <a:pt x="1954274" y="135667"/>
                    </a:cubicBezTo>
                    <a:cubicBezTo>
                      <a:pt x="1952254" y="133238"/>
                      <a:pt x="1947635" y="133333"/>
                      <a:pt x="1945596" y="135667"/>
                    </a:cubicBezTo>
                    <a:cubicBezTo>
                      <a:pt x="1935824" y="146916"/>
                      <a:pt x="1930994" y="161117"/>
                      <a:pt x="1925280" y="174662"/>
                    </a:cubicBezTo>
                    <a:cubicBezTo>
                      <a:pt x="1919574" y="188168"/>
                      <a:pt x="1914554" y="201675"/>
                      <a:pt x="1913602" y="216486"/>
                    </a:cubicBezTo>
                    <a:cubicBezTo>
                      <a:pt x="1912106" y="240032"/>
                      <a:pt x="1918517" y="263254"/>
                      <a:pt x="1914907" y="286752"/>
                    </a:cubicBezTo>
                    <a:cubicBezTo>
                      <a:pt x="1873749" y="288276"/>
                      <a:pt x="1832582" y="289533"/>
                      <a:pt x="1791415" y="290791"/>
                    </a:cubicBezTo>
                    <a:cubicBezTo>
                      <a:pt x="1763916" y="259063"/>
                      <a:pt x="1732541" y="230850"/>
                      <a:pt x="1703442" y="200580"/>
                    </a:cubicBezTo>
                    <a:cubicBezTo>
                      <a:pt x="1677277" y="174395"/>
                      <a:pt x="1651226" y="144992"/>
                      <a:pt x="1615431" y="132314"/>
                    </a:cubicBezTo>
                    <a:cubicBezTo>
                      <a:pt x="1546146" y="115416"/>
                      <a:pt x="1470184" y="129190"/>
                      <a:pt x="1404605" y="154774"/>
                    </a:cubicBezTo>
                    <a:cubicBezTo>
                      <a:pt x="1400852" y="145325"/>
                      <a:pt x="1412396" y="106787"/>
                      <a:pt x="1394823" y="110587"/>
                    </a:cubicBezTo>
                    <a:cubicBezTo>
                      <a:pt x="1374649" y="115293"/>
                      <a:pt x="1385326" y="183682"/>
                      <a:pt x="1398071" y="192474"/>
                    </a:cubicBezTo>
                    <a:cubicBezTo>
                      <a:pt x="1374325" y="213610"/>
                      <a:pt x="1349379" y="234279"/>
                      <a:pt x="1321033" y="248824"/>
                    </a:cubicBezTo>
                    <a:cubicBezTo>
                      <a:pt x="1297544" y="260882"/>
                      <a:pt x="1270236" y="246538"/>
                      <a:pt x="1248700" y="233174"/>
                    </a:cubicBezTo>
                    <a:cubicBezTo>
                      <a:pt x="1216286" y="212791"/>
                      <a:pt x="1184835" y="190931"/>
                      <a:pt x="1153364" y="169137"/>
                    </a:cubicBezTo>
                    <a:cubicBezTo>
                      <a:pt x="1157917" y="157888"/>
                      <a:pt x="1157203" y="144239"/>
                      <a:pt x="1157793" y="132390"/>
                    </a:cubicBezTo>
                    <a:cubicBezTo>
                      <a:pt x="1158498" y="118160"/>
                      <a:pt x="1158946" y="103910"/>
                      <a:pt x="1158803" y="89661"/>
                    </a:cubicBezTo>
                    <a:cubicBezTo>
                      <a:pt x="1158517" y="61295"/>
                      <a:pt x="1154993" y="33168"/>
                      <a:pt x="1147887" y="5698"/>
                    </a:cubicBezTo>
                    <a:cubicBezTo>
                      <a:pt x="1145306" y="-4284"/>
                      <a:pt x="1130332" y="-55"/>
                      <a:pt x="1132504" y="9937"/>
                    </a:cubicBezTo>
                    <a:cubicBezTo>
                      <a:pt x="1142096" y="56581"/>
                      <a:pt x="1139181" y="104491"/>
                      <a:pt x="1134457" y="151602"/>
                    </a:cubicBezTo>
                    <a:cubicBezTo>
                      <a:pt x="1116445" y="145439"/>
                      <a:pt x="1096119" y="143849"/>
                      <a:pt x="1077554" y="141229"/>
                    </a:cubicBezTo>
                    <a:cubicBezTo>
                      <a:pt x="1034940" y="136029"/>
                      <a:pt x="991372" y="125380"/>
                      <a:pt x="948595" y="134476"/>
                    </a:cubicBezTo>
                    <a:cubicBezTo>
                      <a:pt x="904809" y="144001"/>
                      <a:pt x="869176" y="173081"/>
                      <a:pt x="837591" y="203389"/>
                    </a:cubicBezTo>
                    <a:cubicBezTo>
                      <a:pt x="799929" y="239051"/>
                      <a:pt x="761296" y="274560"/>
                      <a:pt x="729902" y="316051"/>
                    </a:cubicBezTo>
                    <a:cubicBezTo>
                      <a:pt x="720034" y="316356"/>
                      <a:pt x="710166" y="316699"/>
                      <a:pt x="700298" y="317042"/>
                    </a:cubicBezTo>
                    <a:cubicBezTo>
                      <a:pt x="701993" y="310746"/>
                      <a:pt x="699088" y="304459"/>
                      <a:pt x="698679" y="298068"/>
                    </a:cubicBezTo>
                    <a:cubicBezTo>
                      <a:pt x="698012" y="278885"/>
                      <a:pt x="702660" y="259092"/>
                      <a:pt x="696450" y="240356"/>
                    </a:cubicBezTo>
                    <a:cubicBezTo>
                      <a:pt x="692449" y="227916"/>
                      <a:pt x="686496" y="216572"/>
                      <a:pt x="679933" y="205323"/>
                    </a:cubicBezTo>
                    <a:cubicBezTo>
                      <a:pt x="674885" y="197960"/>
                      <a:pt x="657788" y="160317"/>
                      <a:pt x="647205" y="173586"/>
                    </a:cubicBezTo>
                    <a:cubicBezTo>
                      <a:pt x="636947" y="189759"/>
                      <a:pt x="634356" y="208238"/>
                      <a:pt x="639624" y="226478"/>
                    </a:cubicBezTo>
                    <a:cubicBezTo>
                      <a:pt x="627051" y="228812"/>
                      <a:pt x="611811" y="235098"/>
                      <a:pt x="603228" y="244709"/>
                    </a:cubicBezTo>
                    <a:cubicBezTo>
                      <a:pt x="588579" y="243985"/>
                      <a:pt x="572910" y="242842"/>
                      <a:pt x="558947" y="247862"/>
                    </a:cubicBezTo>
                    <a:cubicBezTo>
                      <a:pt x="548403" y="245633"/>
                      <a:pt x="536420" y="247690"/>
                      <a:pt x="526086" y="250843"/>
                    </a:cubicBezTo>
                    <a:cubicBezTo>
                      <a:pt x="512922" y="245957"/>
                      <a:pt x="477308" y="251348"/>
                      <a:pt x="467583" y="262140"/>
                    </a:cubicBezTo>
                    <a:cubicBezTo>
                      <a:pt x="458887" y="271065"/>
                      <a:pt x="460439" y="284828"/>
                      <a:pt x="460630" y="296239"/>
                    </a:cubicBezTo>
                    <a:cubicBezTo>
                      <a:pt x="460801" y="306726"/>
                      <a:pt x="461030" y="317899"/>
                      <a:pt x="463697" y="328243"/>
                    </a:cubicBezTo>
                    <a:cubicBezTo>
                      <a:pt x="312497" y="329596"/>
                      <a:pt x="161307" y="328567"/>
                      <a:pt x="10097" y="331139"/>
                    </a:cubicBezTo>
                    <a:cubicBezTo>
                      <a:pt x="4687" y="331234"/>
                      <a:pt x="-66" y="335692"/>
                      <a:pt x="1" y="341235"/>
                    </a:cubicBezTo>
                    <a:cubicBezTo>
                      <a:pt x="4163" y="709929"/>
                      <a:pt x="8611" y="1078632"/>
                      <a:pt x="13450" y="1447316"/>
                    </a:cubicBezTo>
                    <a:cubicBezTo>
                      <a:pt x="13898" y="1482006"/>
                      <a:pt x="14336" y="1516696"/>
                      <a:pt x="14783" y="1551386"/>
                    </a:cubicBezTo>
                    <a:cubicBezTo>
                      <a:pt x="14993" y="1567731"/>
                      <a:pt x="14250" y="1584429"/>
                      <a:pt x="15412" y="1600745"/>
                    </a:cubicBezTo>
                    <a:cubicBezTo>
                      <a:pt x="14745" y="1607232"/>
                      <a:pt x="19346" y="1613804"/>
                      <a:pt x="26261" y="1613709"/>
                    </a:cubicBezTo>
                    <a:cubicBezTo>
                      <a:pt x="328127" y="1611365"/>
                      <a:pt x="629994" y="1609041"/>
                      <a:pt x="931860" y="1606727"/>
                    </a:cubicBezTo>
                    <a:cubicBezTo>
                      <a:pt x="899389" y="2005796"/>
                      <a:pt x="1015699" y="2511716"/>
                      <a:pt x="990486" y="2893764"/>
                    </a:cubicBezTo>
                    <a:cubicBezTo>
                      <a:pt x="989267" y="2991310"/>
                      <a:pt x="1023433" y="3082797"/>
                      <a:pt x="1050275" y="3175047"/>
                    </a:cubicBezTo>
                    <a:cubicBezTo>
                      <a:pt x="1087137" y="3289937"/>
                      <a:pt x="997621" y="3274088"/>
                      <a:pt x="1107301" y="3338601"/>
                    </a:cubicBezTo>
                    <a:cubicBezTo>
                      <a:pt x="1086279" y="3363489"/>
                      <a:pt x="1082831" y="3399437"/>
                      <a:pt x="1091651" y="3430088"/>
                    </a:cubicBezTo>
                    <a:cubicBezTo>
                      <a:pt x="1096271" y="3491934"/>
                      <a:pt x="1086022" y="3512127"/>
                      <a:pt x="1062124" y="3566734"/>
                    </a:cubicBezTo>
                    <a:cubicBezTo>
                      <a:pt x="1044188" y="3614063"/>
                      <a:pt x="1024738" y="3661288"/>
                      <a:pt x="1013346" y="3710723"/>
                    </a:cubicBezTo>
                    <a:cubicBezTo>
                      <a:pt x="992782" y="3832500"/>
                      <a:pt x="1198817" y="3893889"/>
                      <a:pt x="1284180" y="3835977"/>
                    </a:cubicBezTo>
                    <a:cubicBezTo>
                      <a:pt x="1292810" y="3829500"/>
                      <a:pt x="1310507" y="3819813"/>
                      <a:pt x="1305831" y="3807326"/>
                    </a:cubicBezTo>
                    <a:cubicBezTo>
                      <a:pt x="1317251" y="3731192"/>
                      <a:pt x="1295296" y="3695121"/>
                      <a:pt x="1262263" y="3636943"/>
                    </a:cubicBezTo>
                    <a:cubicBezTo>
                      <a:pt x="1263092" y="3629894"/>
                      <a:pt x="1256863" y="3625065"/>
                      <a:pt x="1253786" y="3619302"/>
                    </a:cubicBezTo>
                    <a:cubicBezTo>
                      <a:pt x="1252729" y="3609777"/>
                      <a:pt x="1249157" y="3599976"/>
                      <a:pt x="1249395" y="3589917"/>
                    </a:cubicBezTo>
                    <a:cubicBezTo>
                      <a:pt x="1312603" y="3630151"/>
                      <a:pt x="1349198" y="3708009"/>
                      <a:pt x="1422121" y="3732707"/>
                    </a:cubicBezTo>
                    <a:cubicBezTo>
                      <a:pt x="1485348" y="3755014"/>
                      <a:pt x="1675677" y="3793038"/>
                      <a:pt x="1691260" y="3699255"/>
                    </a:cubicBezTo>
                    <a:cubicBezTo>
                      <a:pt x="1686497" y="3647668"/>
                      <a:pt x="1639644" y="3605815"/>
                      <a:pt x="1593143" y="3589374"/>
                    </a:cubicBezTo>
                    <a:cubicBezTo>
                      <a:pt x="1577226" y="3584355"/>
                      <a:pt x="1560501" y="3582993"/>
                      <a:pt x="1544641" y="3577535"/>
                    </a:cubicBezTo>
                    <a:cubicBezTo>
                      <a:pt x="1469099" y="3553475"/>
                      <a:pt x="1449182" y="3468864"/>
                      <a:pt x="1417711" y="3405418"/>
                    </a:cubicBezTo>
                    <a:cubicBezTo>
                      <a:pt x="1443353" y="3392150"/>
                      <a:pt x="1470985" y="3375424"/>
                      <a:pt x="1451744" y="3342801"/>
                    </a:cubicBezTo>
                    <a:cubicBezTo>
                      <a:pt x="1493749" y="3329285"/>
                      <a:pt x="1504532" y="3329647"/>
                      <a:pt x="1505970" y="3281441"/>
                    </a:cubicBezTo>
                    <a:cubicBezTo>
                      <a:pt x="1514019" y="3215642"/>
                      <a:pt x="1534688" y="3152844"/>
                      <a:pt x="1565882" y="3094465"/>
                    </a:cubicBezTo>
                    <a:cubicBezTo>
                      <a:pt x="1624213" y="2975898"/>
                      <a:pt x="1718482" y="2873352"/>
                      <a:pt x="1737894" y="2738630"/>
                    </a:cubicBezTo>
                    <a:cubicBezTo>
                      <a:pt x="1793377" y="2363440"/>
                      <a:pt x="1788643" y="1975678"/>
                      <a:pt x="1729903" y="1600650"/>
                    </a:cubicBezTo>
                    <a:cubicBezTo>
                      <a:pt x="1988821" y="1598831"/>
                      <a:pt x="2247729" y="1596373"/>
                      <a:pt x="2506648" y="1594554"/>
                    </a:cubicBezTo>
                    <a:cubicBezTo>
                      <a:pt x="2515020" y="1594763"/>
                      <a:pt x="2526364" y="1595525"/>
                      <a:pt x="2526802" y="1584200"/>
                    </a:cubicBezTo>
                    <a:cubicBezTo>
                      <a:pt x="2530574" y="1150470"/>
                      <a:pt x="2534518" y="716615"/>
                      <a:pt x="2538308" y="282952"/>
                    </a:cubicBezTo>
                    <a:cubicBezTo>
                      <a:pt x="2539147" y="277361"/>
                      <a:pt x="2535251" y="271426"/>
                      <a:pt x="2529231" y="271550"/>
                    </a:cubicBezTo>
                    <a:close/>
                    <a:moveTo>
                      <a:pt x="2074727" y="207276"/>
                    </a:moveTo>
                    <a:cubicBezTo>
                      <a:pt x="2066507" y="220220"/>
                      <a:pt x="2070345" y="235841"/>
                      <a:pt x="2070479" y="250176"/>
                    </a:cubicBezTo>
                    <a:cubicBezTo>
                      <a:pt x="2070402" y="262778"/>
                      <a:pt x="2065773" y="276313"/>
                      <a:pt x="2072955" y="287895"/>
                    </a:cubicBezTo>
                    <a:cubicBezTo>
                      <a:pt x="2072965" y="295791"/>
                      <a:pt x="2074660" y="303935"/>
                      <a:pt x="2073450" y="311908"/>
                    </a:cubicBezTo>
                    <a:cubicBezTo>
                      <a:pt x="2072555" y="320004"/>
                      <a:pt x="2069526" y="330253"/>
                      <a:pt x="2062744" y="335473"/>
                    </a:cubicBezTo>
                    <a:cubicBezTo>
                      <a:pt x="2060525" y="337178"/>
                      <a:pt x="2060306" y="337749"/>
                      <a:pt x="2058248" y="335996"/>
                    </a:cubicBezTo>
                    <a:cubicBezTo>
                      <a:pt x="2054438" y="330596"/>
                      <a:pt x="2052924" y="323585"/>
                      <a:pt x="2051200" y="317289"/>
                    </a:cubicBezTo>
                    <a:cubicBezTo>
                      <a:pt x="2046352" y="288305"/>
                      <a:pt x="2044094" y="258311"/>
                      <a:pt x="2043551" y="228935"/>
                    </a:cubicBezTo>
                    <a:cubicBezTo>
                      <a:pt x="2043894" y="210647"/>
                      <a:pt x="2059639" y="207361"/>
                      <a:pt x="2074727" y="207276"/>
                    </a:cubicBezTo>
                    <a:close/>
                    <a:moveTo>
                      <a:pt x="2036893" y="209533"/>
                    </a:moveTo>
                    <a:cubicBezTo>
                      <a:pt x="2025978" y="225716"/>
                      <a:pt x="2033083" y="248500"/>
                      <a:pt x="2032902" y="266959"/>
                    </a:cubicBezTo>
                    <a:cubicBezTo>
                      <a:pt x="2034064" y="285304"/>
                      <a:pt x="2034217" y="304640"/>
                      <a:pt x="2038798" y="322614"/>
                    </a:cubicBezTo>
                    <a:cubicBezTo>
                      <a:pt x="2020872" y="335282"/>
                      <a:pt x="2016843" y="322290"/>
                      <a:pt x="2013719" y="306155"/>
                    </a:cubicBezTo>
                    <a:cubicBezTo>
                      <a:pt x="2009023" y="289219"/>
                      <a:pt x="2004537" y="272198"/>
                      <a:pt x="2001299" y="254910"/>
                    </a:cubicBezTo>
                    <a:cubicBezTo>
                      <a:pt x="1992936" y="215010"/>
                      <a:pt x="1998231" y="213581"/>
                      <a:pt x="2036893" y="209533"/>
                    </a:cubicBezTo>
                    <a:close/>
                    <a:moveTo>
                      <a:pt x="1981067" y="201865"/>
                    </a:moveTo>
                    <a:cubicBezTo>
                      <a:pt x="1986201" y="203142"/>
                      <a:pt x="1991250" y="204713"/>
                      <a:pt x="1996403" y="205790"/>
                    </a:cubicBezTo>
                    <a:cubicBezTo>
                      <a:pt x="1987783" y="211124"/>
                      <a:pt x="1984639" y="220849"/>
                      <a:pt x="1985363" y="230593"/>
                    </a:cubicBezTo>
                    <a:cubicBezTo>
                      <a:pt x="1987125" y="251748"/>
                      <a:pt x="1992393" y="272550"/>
                      <a:pt x="1997650" y="293058"/>
                    </a:cubicBezTo>
                    <a:cubicBezTo>
                      <a:pt x="1990783" y="294801"/>
                      <a:pt x="1990669" y="303983"/>
                      <a:pt x="1985649" y="308145"/>
                    </a:cubicBezTo>
                    <a:cubicBezTo>
                      <a:pt x="1973790" y="317185"/>
                      <a:pt x="1971438" y="302649"/>
                      <a:pt x="1968647" y="294125"/>
                    </a:cubicBezTo>
                    <a:cubicBezTo>
                      <a:pt x="1964465" y="280780"/>
                      <a:pt x="1959846" y="267416"/>
                      <a:pt x="1957693" y="253462"/>
                    </a:cubicBezTo>
                    <a:cubicBezTo>
                      <a:pt x="1955331" y="236946"/>
                      <a:pt x="1955579" y="211943"/>
                      <a:pt x="1968637" y="199913"/>
                    </a:cubicBezTo>
                    <a:cubicBezTo>
                      <a:pt x="1972028" y="198560"/>
                      <a:pt x="1977743" y="201037"/>
                      <a:pt x="1981067" y="201865"/>
                    </a:cubicBezTo>
                    <a:close/>
                    <a:moveTo>
                      <a:pt x="1925222" y="204370"/>
                    </a:moveTo>
                    <a:cubicBezTo>
                      <a:pt x="1927661" y="197655"/>
                      <a:pt x="1931433" y="190940"/>
                      <a:pt x="1934395" y="184349"/>
                    </a:cubicBezTo>
                    <a:cubicBezTo>
                      <a:pt x="1939338" y="173376"/>
                      <a:pt x="1943539" y="160641"/>
                      <a:pt x="1950130" y="150183"/>
                    </a:cubicBezTo>
                    <a:cubicBezTo>
                      <a:pt x="1958484" y="161946"/>
                      <a:pt x="1961351" y="176567"/>
                      <a:pt x="1960970" y="190645"/>
                    </a:cubicBezTo>
                    <a:cubicBezTo>
                      <a:pt x="1935986" y="215886"/>
                      <a:pt x="1950683" y="255196"/>
                      <a:pt x="1958007" y="285162"/>
                    </a:cubicBezTo>
                    <a:cubicBezTo>
                      <a:pt x="1955226" y="285142"/>
                      <a:pt x="1953912" y="285123"/>
                      <a:pt x="1953235" y="285162"/>
                    </a:cubicBezTo>
                    <a:cubicBezTo>
                      <a:pt x="1945177" y="285609"/>
                      <a:pt x="1937109" y="285914"/>
                      <a:pt x="1929042" y="286228"/>
                    </a:cubicBezTo>
                    <a:cubicBezTo>
                      <a:pt x="1929975" y="278218"/>
                      <a:pt x="1927918" y="268740"/>
                      <a:pt x="1927099" y="261987"/>
                    </a:cubicBezTo>
                    <a:cubicBezTo>
                      <a:pt x="1924898" y="243013"/>
                      <a:pt x="1919098" y="223135"/>
                      <a:pt x="1925222" y="204370"/>
                    </a:cubicBezTo>
                    <a:close/>
                    <a:moveTo>
                      <a:pt x="838267" y="228983"/>
                    </a:moveTo>
                    <a:cubicBezTo>
                      <a:pt x="840096" y="226926"/>
                      <a:pt x="840572" y="224697"/>
                      <a:pt x="840163" y="222735"/>
                    </a:cubicBezTo>
                    <a:cubicBezTo>
                      <a:pt x="869005" y="195350"/>
                      <a:pt x="899123" y="166690"/>
                      <a:pt x="938080" y="154945"/>
                    </a:cubicBezTo>
                    <a:cubicBezTo>
                      <a:pt x="980342" y="141963"/>
                      <a:pt x="1024634" y="153431"/>
                      <a:pt x="1067239" y="158841"/>
                    </a:cubicBezTo>
                    <a:cubicBezTo>
                      <a:pt x="1089756" y="161517"/>
                      <a:pt x="1112330" y="166890"/>
                      <a:pt x="1135133" y="166251"/>
                    </a:cubicBezTo>
                    <a:cubicBezTo>
                      <a:pt x="1135828" y="171443"/>
                      <a:pt x="1138848" y="177805"/>
                      <a:pt x="1144658" y="177634"/>
                    </a:cubicBezTo>
                    <a:cubicBezTo>
                      <a:pt x="1178053" y="202751"/>
                      <a:pt x="1211314" y="228354"/>
                      <a:pt x="1246814" y="250471"/>
                    </a:cubicBezTo>
                    <a:cubicBezTo>
                      <a:pt x="1297944" y="284057"/>
                      <a:pt x="1328748" y="270598"/>
                      <a:pt x="1373353" y="235555"/>
                    </a:cubicBezTo>
                    <a:cubicBezTo>
                      <a:pt x="1382221" y="228726"/>
                      <a:pt x="1430018" y="193226"/>
                      <a:pt x="1412006" y="183177"/>
                    </a:cubicBezTo>
                    <a:cubicBezTo>
                      <a:pt x="1410310" y="177148"/>
                      <a:pt x="1407653" y="171281"/>
                      <a:pt x="1406453" y="165147"/>
                    </a:cubicBezTo>
                    <a:cubicBezTo>
                      <a:pt x="1469546" y="150126"/>
                      <a:pt x="1535869" y="133438"/>
                      <a:pt x="1600953" y="145163"/>
                    </a:cubicBezTo>
                    <a:cubicBezTo>
                      <a:pt x="1637291" y="154117"/>
                      <a:pt x="1662951" y="183225"/>
                      <a:pt x="1688431" y="208742"/>
                    </a:cubicBezTo>
                    <a:cubicBezTo>
                      <a:pt x="1716415" y="236022"/>
                      <a:pt x="1742676" y="265197"/>
                      <a:pt x="1771651" y="291400"/>
                    </a:cubicBezTo>
                    <a:cubicBezTo>
                      <a:pt x="1737580" y="292420"/>
                      <a:pt x="1703509" y="293401"/>
                      <a:pt x="1669438" y="294353"/>
                    </a:cubicBezTo>
                    <a:cubicBezTo>
                      <a:pt x="1679582" y="266454"/>
                      <a:pt x="1690850" y="233565"/>
                      <a:pt x="1682401" y="204047"/>
                    </a:cubicBezTo>
                    <a:cubicBezTo>
                      <a:pt x="1680801" y="197493"/>
                      <a:pt x="1670867" y="197493"/>
                      <a:pt x="1669238" y="204047"/>
                    </a:cubicBezTo>
                    <a:cubicBezTo>
                      <a:pt x="1659503" y="233898"/>
                      <a:pt x="1658399" y="267121"/>
                      <a:pt x="1642768" y="295106"/>
                    </a:cubicBezTo>
                    <a:cubicBezTo>
                      <a:pt x="1395813" y="301116"/>
                      <a:pt x="1148849" y="306945"/>
                      <a:pt x="901875" y="312013"/>
                    </a:cubicBezTo>
                    <a:cubicBezTo>
                      <a:pt x="877825" y="297696"/>
                      <a:pt x="858822" y="277580"/>
                      <a:pt x="844135" y="254043"/>
                    </a:cubicBezTo>
                    <a:cubicBezTo>
                      <a:pt x="840591" y="248157"/>
                      <a:pt x="832333" y="235670"/>
                      <a:pt x="838267" y="228983"/>
                    </a:cubicBezTo>
                    <a:close/>
                    <a:moveTo>
                      <a:pt x="779955" y="279751"/>
                    </a:moveTo>
                    <a:cubicBezTo>
                      <a:pt x="792852" y="267569"/>
                      <a:pt x="805644" y="255272"/>
                      <a:pt x="818513" y="243071"/>
                    </a:cubicBezTo>
                    <a:cubicBezTo>
                      <a:pt x="824380" y="270550"/>
                      <a:pt x="843754" y="294001"/>
                      <a:pt x="863871" y="312755"/>
                    </a:cubicBezTo>
                    <a:cubicBezTo>
                      <a:pt x="823485" y="313584"/>
                      <a:pt x="783108" y="314508"/>
                      <a:pt x="742741" y="315699"/>
                    </a:cubicBezTo>
                    <a:cubicBezTo>
                      <a:pt x="754562" y="303164"/>
                      <a:pt x="767487" y="291534"/>
                      <a:pt x="779955" y="279751"/>
                    </a:cubicBezTo>
                    <a:close/>
                    <a:moveTo>
                      <a:pt x="653616" y="187073"/>
                    </a:moveTo>
                    <a:cubicBezTo>
                      <a:pt x="659912" y="194922"/>
                      <a:pt x="664731" y="204218"/>
                      <a:pt x="669923" y="212638"/>
                    </a:cubicBezTo>
                    <a:cubicBezTo>
                      <a:pt x="676857" y="223878"/>
                      <a:pt x="685677" y="234374"/>
                      <a:pt x="688915" y="247366"/>
                    </a:cubicBezTo>
                    <a:cubicBezTo>
                      <a:pt x="692040" y="259882"/>
                      <a:pt x="689001" y="272865"/>
                      <a:pt x="687515" y="285409"/>
                    </a:cubicBezTo>
                    <a:cubicBezTo>
                      <a:pt x="686410" y="294706"/>
                      <a:pt x="683696" y="309203"/>
                      <a:pt x="689696" y="317461"/>
                    </a:cubicBezTo>
                    <a:cubicBezTo>
                      <a:pt x="680924" y="317880"/>
                      <a:pt x="672161" y="318766"/>
                      <a:pt x="663407" y="319528"/>
                    </a:cubicBezTo>
                    <a:cubicBezTo>
                      <a:pt x="666789" y="289610"/>
                      <a:pt x="675790" y="249214"/>
                      <a:pt x="647910" y="228354"/>
                    </a:cubicBezTo>
                    <a:cubicBezTo>
                      <a:pt x="646101" y="214429"/>
                      <a:pt x="646796" y="199789"/>
                      <a:pt x="653616" y="187073"/>
                    </a:cubicBezTo>
                    <a:close/>
                    <a:moveTo>
                      <a:pt x="631194" y="241404"/>
                    </a:moveTo>
                    <a:cubicBezTo>
                      <a:pt x="640557" y="236603"/>
                      <a:pt x="645186" y="238499"/>
                      <a:pt x="649834" y="247728"/>
                    </a:cubicBezTo>
                    <a:cubicBezTo>
                      <a:pt x="662893" y="270284"/>
                      <a:pt x="660121" y="298030"/>
                      <a:pt x="655521" y="322576"/>
                    </a:cubicBezTo>
                    <a:cubicBezTo>
                      <a:pt x="653501" y="324909"/>
                      <a:pt x="652959" y="328234"/>
                      <a:pt x="653930" y="331043"/>
                    </a:cubicBezTo>
                    <a:cubicBezTo>
                      <a:pt x="652235" y="338616"/>
                      <a:pt x="651425" y="354685"/>
                      <a:pt x="639709" y="348674"/>
                    </a:cubicBezTo>
                    <a:cubicBezTo>
                      <a:pt x="633375" y="345550"/>
                      <a:pt x="632337" y="335301"/>
                      <a:pt x="624793" y="334701"/>
                    </a:cubicBezTo>
                    <a:cubicBezTo>
                      <a:pt x="626136" y="324519"/>
                      <a:pt x="627327" y="314308"/>
                      <a:pt x="628108" y="304069"/>
                    </a:cubicBezTo>
                    <a:cubicBezTo>
                      <a:pt x="628546" y="285438"/>
                      <a:pt x="635404" y="258282"/>
                      <a:pt x="615001" y="247919"/>
                    </a:cubicBezTo>
                    <a:cubicBezTo>
                      <a:pt x="620478" y="246014"/>
                      <a:pt x="625774" y="243461"/>
                      <a:pt x="631194" y="241404"/>
                    </a:cubicBezTo>
                    <a:close/>
                    <a:moveTo>
                      <a:pt x="604095" y="257891"/>
                    </a:moveTo>
                    <a:cubicBezTo>
                      <a:pt x="622155" y="261473"/>
                      <a:pt x="616116" y="284057"/>
                      <a:pt x="616316" y="297458"/>
                    </a:cubicBezTo>
                    <a:cubicBezTo>
                      <a:pt x="615354" y="315022"/>
                      <a:pt x="613106" y="332491"/>
                      <a:pt x="610610" y="349903"/>
                    </a:cubicBezTo>
                    <a:cubicBezTo>
                      <a:pt x="609696" y="365810"/>
                      <a:pt x="606743" y="379859"/>
                      <a:pt x="587912" y="368972"/>
                    </a:cubicBezTo>
                    <a:cubicBezTo>
                      <a:pt x="590265" y="341988"/>
                      <a:pt x="586103" y="315003"/>
                      <a:pt x="584740" y="288124"/>
                    </a:cubicBezTo>
                    <a:cubicBezTo>
                      <a:pt x="584064" y="277303"/>
                      <a:pt x="583455" y="265035"/>
                      <a:pt x="575368" y="256882"/>
                    </a:cubicBezTo>
                    <a:cubicBezTo>
                      <a:pt x="584979" y="256977"/>
                      <a:pt x="594761" y="255824"/>
                      <a:pt x="604095" y="257891"/>
                    </a:cubicBezTo>
                    <a:close/>
                    <a:moveTo>
                      <a:pt x="571129" y="276960"/>
                    </a:moveTo>
                    <a:cubicBezTo>
                      <a:pt x="574082" y="296744"/>
                      <a:pt x="574034" y="317489"/>
                      <a:pt x="574968" y="337463"/>
                    </a:cubicBezTo>
                    <a:cubicBezTo>
                      <a:pt x="575530" y="353456"/>
                      <a:pt x="576720" y="370925"/>
                      <a:pt x="569986" y="385746"/>
                    </a:cubicBezTo>
                    <a:cubicBezTo>
                      <a:pt x="567996" y="387060"/>
                      <a:pt x="566853" y="385841"/>
                      <a:pt x="565052" y="384545"/>
                    </a:cubicBezTo>
                    <a:cubicBezTo>
                      <a:pt x="551127" y="374144"/>
                      <a:pt x="550689" y="355304"/>
                      <a:pt x="549365" y="339559"/>
                    </a:cubicBezTo>
                    <a:cubicBezTo>
                      <a:pt x="553660" y="330272"/>
                      <a:pt x="551298" y="320052"/>
                      <a:pt x="549003" y="310536"/>
                    </a:cubicBezTo>
                    <a:cubicBezTo>
                      <a:pt x="545069" y="294239"/>
                      <a:pt x="548460" y="273055"/>
                      <a:pt x="537573" y="259406"/>
                    </a:cubicBezTo>
                    <a:cubicBezTo>
                      <a:pt x="552479" y="257596"/>
                      <a:pt x="568424" y="258892"/>
                      <a:pt x="571129" y="276960"/>
                    </a:cubicBezTo>
                    <a:close/>
                    <a:moveTo>
                      <a:pt x="479985" y="271322"/>
                    </a:moveTo>
                    <a:cubicBezTo>
                      <a:pt x="487814" y="265550"/>
                      <a:pt x="501759" y="264473"/>
                      <a:pt x="511169" y="263902"/>
                    </a:cubicBezTo>
                    <a:cubicBezTo>
                      <a:pt x="520980" y="263302"/>
                      <a:pt x="526914" y="267274"/>
                      <a:pt x="529629" y="276732"/>
                    </a:cubicBezTo>
                    <a:cubicBezTo>
                      <a:pt x="532420" y="286466"/>
                      <a:pt x="531362" y="296944"/>
                      <a:pt x="533239" y="306879"/>
                    </a:cubicBezTo>
                    <a:cubicBezTo>
                      <a:pt x="534001" y="313851"/>
                      <a:pt x="541049" y="328815"/>
                      <a:pt x="536163" y="334749"/>
                    </a:cubicBezTo>
                    <a:cubicBezTo>
                      <a:pt x="520704" y="325900"/>
                      <a:pt x="515037" y="308603"/>
                      <a:pt x="505359" y="294429"/>
                    </a:cubicBezTo>
                    <a:cubicBezTo>
                      <a:pt x="502568" y="290638"/>
                      <a:pt x="494329" y="291134"/>
                      <a:pt x="495091" y="297211"/>
                    </a:cubicBezTo>
                    <a:cubicBezTo>
                      <a:pt x="496444" y="307907"/>
                      <a:pt x="501054" y="318651"/>
                      <a:pt x="507750" y="327786"/>
                    </a:cubicBezTo>
                    <a:cubicBezTo>
                      <a:pt x="497453" y="327910"/>
                      <a:pt x="487166" y="328034"/>
                      <a:pt x="476870" y="328129"/>
                    </a:cubicBezTo>
                    <a:cubicBezTo>
                      <a:pt x="476717" y="319223"/>
                      <a:pt x="475803" y="310241"/>
                      <a:pt x="475613" y="301354"/>
                    </a:cubicBezTo>
                    <a:cubicBezTo>
                      <a:pt x="475451" y="293124"/>
                      <a:pt x="472403" y="276922"/>
                      <a:pt x="479985" y="271322"/>
                    </a:cubicBezTo>
                    <a:close/>
                    <a:moveTo>
                      <a:pt x="1375497" y="3511765"/>
                    </a:moveTo>
                    <a:cubicBezTo>
                      <a:pt x="1368067" y="3499449"/>
                      <a:pt x="1361866" y="3485924"/>
                      <a:pt x="1358904" y="3471941"/>
                    </a:cubicBezTo>
                    <a:cubicBezTo>
                      <a:pt x="1359752" y="3472103"/>
                      <a:pt x="1360599" y="3472074"/>
                      <a:pt x="1361342" y="3471769"/>
                    </a:cubicBezTo>
                    <a:cubicBezTo>
                      <a:pt x="1363790" y="3470798"/>
                      <a:pt x="1365695" y="3469417"/>
                      <a:pt x="1367305" y="3467788"/>
                    </a:cubicBezTo>
                    <a:cubicBezTo>
                      <a:pt x="1375992" y="3468645"/>
                      <a:pt x="1384698" y="3469445"/>
                      <a:pt x="1393375" y="3470388"/>
                    </a:cubicBezTo>
                    <a:cubicBezTo>
                      <a:pt x="1385450" y="3482971"/>
                      <a:pt x="1377582" y="3496992"/>
                      <a:pt x="1375497" y="3511765"/>
                    </a:cubicBezTo>
                    <a:close/>
                    <a:moveTo>
                      <a:pt x="1386155" y="3519328"/>
                    </a:moveTo>
                    <a:cubicBezTo>
                      <a:pt x="1395261" y="3521776"/>
                      <a:pt x="1404405" y="3524119"/>
                      <a:pt x="1413577" y="3526300"/>
                    </a:cubicBezTo>
                    <a:cubicBezTo>
                      <a:pt x="1410587" y="3536759"/>
                      <a:pt x="1407939" y="3546074"/>
                      <a:pt x="1407443" y="3557247"/>
                    </a:cubicBezTo>
                    <a:cubicBezTo>
                      <a:pt x="1398318" y="3544998"/>
                      <a:pt x="1388946" y="3532844"/>
                      <a:pt x="1380611" y="3520004"/>
                    </a:cubicBezTo>
                    <a:cubicBezTo>
                      <a:pt x="1382535" y="3520614"/>
                      <a:pt x="1384707" y="3520499"/>
                      <a:pt x="1386155" y="3519328"/>
                    </a:cubicBezTo>
                    <a:close/>
                    <a:moveTo>
                      <a:pt x="1373992" y="3457958"/>
                    </a:moveTo>
                    <a:cubicBezTo>
                      <a:pt x="1380926" y="3446090"/>
                      <a:pt x="1388374" y="3434527"/>
                      <a:pt x="1395870" y="3423011"/>
                    </a:cubicBezTo>
                    <a:cubicBezTo>
                      <a:pt x="1399147" y="3425230"/>
                      <a:pt x="1402395" y="3427488"/>
                      <a:pt x="1405710" y="3429669"/>
                    </a:cubicBezTo>
                    <a:cubicBezTo>
                      <a:pt x="1406738" y="3430345"/>
                      <a:pt x="1407805" y="3430641"/>
                      <a:pt x="1408843" y="3430650"/>
                    </a:cubicBezTo>
                    <a:cubicBezTo>
                      <a:pt x="1411130" y="3435250"/>
                      <a:pt x="1413377" y="3439880"/>
                      <a:pt x="1415616" y="3444528"/>
                    </a:cubicBezTo>
                    <a:cubicBezTo>
                      <a:pt x="1410206" y="3448948"/>
                      <a:pt x="1405386" y="3454167"/>
                      <a:pt x="1400995" y="3459720"/>
                    </a:cubicBezTo>
                    <a:cubicBezTo>
                      <a:pt x="1392003" y="3459073"/>
                      <a:pt x="1382993" y="3458511"/>
                      <a:pt x="1373992" y="3457958"/>
                    </a:cubicBezTo>
                    <a:close/>
                    <a:moveTo>
                      <a:pt x="1377716" y="3422525"/>
                    </a:moveTo>
                    <a:cubicBezTo>
                      <a:pt x="1370429" y="3433317"/>
                      <a:pt x="1363019" y="3444118"/>
                      <a:pt x="1356580" y="3455434"/>
                    </a:cubicBezTo>
                    <a:cubicBezTo>
                      <a:pt x="1355342" y="3438413"/>
                      <a:pt x="1359247" y="3421068"/>
                      <a:pt x="1364914" y="3404980"/>
                    </a:cubicBezTo>
                    <a:cubicBezTo>
                      <a:pt x="1370743" y="3408714"/>
                      <a:pt x="1377078" y="3411714"/>
                      <a:pt x="1383136" y="3415058"/>
                    </a:cubicBezTo>
                    <a:cubicBezTo>
                      <a:pt x="1381288" y="3417515"/>
                      <a:pt x="1379459" y="3419992"/>
                      <a:pt x="1377716" y="3422525"/>
                    </a:cubicBezTo>
                    <a:close/>
                    <a:moveTo>
                      <a:pt x="1421417" y="3600843"/>
                    </a:moveTo>
                    <a:cubicBezTo>
                      <a:pt x="1435790" y="3623512"/>
                      <a:pt x="1437447" y="3649611"/>
                      <a:pt x="1434351" y="3675576"/>
                    </a:cubicBezTo>
                    <a:cubicBezTo>
                      <a:pt x="1371429" y="3637114"/>
                      <a:pt x="1319213" y="3577030"/>
                      <a:pt x="1250767" y="3550875"/>
                    </a:cubicBezTo>
                    <a:cubicBezTo>
                      <a:pt x="1256072" y="3501687"/>
                      <a:pt x="1265340" y="3453253"/>
                      <a:pt x="1268045" y="3403828"/>
                    </a:cubicBezTo>
                    <a:cubicBezTo>
                      <a:pt x="1285542" y="3375129"/>
                      <a:pt x="1288819" y="3339734"/>
                      <a:pt x="1297334" y="3307587"/>
                    </a:cubicBezTo>
                    <a:cubicBezTo>
                      <a:pt x="1316384" y="3331733"/>
                      <a:pt x="1345464" y="3349011"/>
                      <a:pt x="1376411" y="3354621"/>
                    </a:cubicBezTo>
                    <a:cubicBezTo>
                      <a:pt x="1307269" y="3469950"/>
                      <a:pt x="1358371" y="3506402"/>
                      <a:pt x="1421417" y="3600843"/>
                    </a:cubicBezTo>
                    <a:close/>
                    <a:moveTo>
                      <a:pt x="1238851" y="3582974"/>
                    </a:moveTo>
                    <a:cubicBezTo>
                      <a:pt x="1238908" y="3585536"/>
                      <a:pt x="1239022" y="3588098"/>
                      <a:pt x="1239175" y="3590670"/>
                    </a:cubicBezTo>
                    <a:cubicBezTo>
                      <a:pt x="1212610" y="3521109"/>
                      <a:pt x="1221087" y="3444614"/>
                      <a:pt x="1222354" y="3371681"/>
                    </a:cubicBezTo>
                    <a:cubicBezTo>
                      <a:pt x="1233631" y="3367928"/>
                      <a:pt x="1244213" y="3362175"/>
                      <a:pt x="1253272" y="3354564"/>
                    </a:cubicBezTo>
                    <a:cubicBezTo>
                      <a:pt x="1256053" y="3370309"/>
                      <a:pt x="1242718" y="3390007"/>
                      <a:pt x="1253119" y="3403656"/>
                    </a:cubicBezTo>
                    <a:cubicBezTo>
                      <a:pt x="1250414" y="3461235"/>
                      <a:pt x="1239289" y="3518356"/>
                      <a:pt x="1238784" y="3576049"/>
                    </a:cubicBezTo>
                    <a:cubicBezTo>
                      <a:pt x="1237117" y="3577859"/>
                      <a:pt x="1236813" y="3581107"/>
                      <a:pt x="1238851" y="3582974"/>
                    </a:cubicBezTo>
                    <a:close/>
                    <a:moveTo>
                      <a:pt x="1371448" y="2050992"/>
                    </a:moveTo>
                    <a:cubicBezTo>
                      <a:pt x="1528897" y="2879800"/>
                      <a:pt x="1417206" y="2590717"/>
                      <a:pt x="1271207" y="3286232"/>
                    </a:cubicBezTo>
                    <a:cubicBezTo>
                      <a:pt x="1294315" y="2919910"/>
                      <a:pt x="1325671" y="2414847"/>
                      <a:pt x="1371448" y="2050992"/>
                    </a:cubicBezTo>
                    <a:close/>
                    <a:moveTo>
                      <a:pt x="1146544" y="3396474"/>
                    </a:moveTo>
                    <a:cubicBezTo>
                      <a:pt x="1153745" y="3402123"/>
                      <a:pt x="1160346" y="3408285"/>
                      <a:pt x="1167223" y="3414286"/>
                    </a:cubicBezTo>
                    <a:cubicBezTo>
                      <a:pt x="1159574" y="3420058"/>
                      <a:pt x="1152726" y="3426316"/>
                      <a:pt x="1146792" y="3433574"/>
                    </a:cubicBezTo>
                    <a:cubicBezTo>
                      <a:pt x="1146830" y="3421239"/>
                      <a:pt x="1146906" y="3408838"/>
                      <a:pt x="1146544" y="3396474"/>
                    </a:cubicBezTo>
                    <a:close/>
                    <a:moveTo>
                      <a:pt x="1146592" y="3453586"/>
                    </a:moveTo>
                    <a:cubicBezTo>
                      <a:pt x="1152297" y="3460120"/>
                      <a:pt x="1158222" y="3466416"/>
                      <a:pt x="1164413" y="3472474"/>
                    </a:cubicBezTo>
                    <a:cubicBezTo>
                      <a:pt x="1157812" y="3477008"/>
                      <a:pt x="1151535" y="3481999"/>
                      <a:pt x="1145601" y="3487381"/>
                    </a:cubicBezTo>
                    <a:cubicBezTo>
                      <a:pt x="1146087" y="3476113"/>
                      <a:pt x="1146411" y="3464845"/>
                      <a:pt x="1146592" y="3453586"/>
                    </a:cubicBezTo>
                    <a:close/>
                    <a:moveTo>
                      <a:pt x="1150097" y="3444414"/>
                    </a:moveTo>
                    <a:cubicBezTo>
                      <a:pt x="1158669" y="3436822"/>
                      <a:pt x="1167966" y="3429907"/>
                      <a:pt x="1177510" y="3423630"/>
                    </a:cubicBezTo>
                    <a:cubicBezTo>
                      <a:pt x="1186178" y="3431717"/>
                      <a:pt x="1194560" y="3440080"/>
                      <a:pt x="1202942" y="3448490"/>
                    </a:cubicBezTo>
                    <a:cubicBezTo>
                      <a:pt x="1203875" y="3449424"/>
                      <a:pt x="1204999" y="3450043"/>
                      <a:pt x="1206199" y="3450357"/>
                    </a:cubicBezTo>
                    <a:cubicBezTo>
                      <a:pt x="1206190" y="3451100"/>
                      <a:pt x="1206180" y="3451834"/>
                      <a:pt x="1206171" y="3452576"/>
                    </a:cubicBezTo>
                    <a:cubicBezTo>
                      <a:pt x="1194855" y="3454901"/>
                      <a:pt x="1184730" y="3460187"/>
                      <a:pt x="1174814" y="3465836"/>
                    </a:cubicBezTo>
                    <a:cubicBezTo>
                      <a:pt x="1166651" y="3458615"/>
                      <a:pt x="1158422" y="3451472"/>
                      <a:pt x="1150097" y="3444414"/>
                    </a:cubicBezTo>
                    <a:close/>
                    <a:moveTo>
                      <a:pt x="1206190" y="3466388"/>
                    </a:moveTo>
                    <a:cubicBezTo>
                      <a:pt x="1206266" y="3475361"/>
                      <a:pt x="1206485" y="3484314"/>
                      <a:pt x="1206913" y="3493248"/>
                    </a:cubicBezTo>
                    <a:cubicBezTo>
                      <a:pt x="1199703" y="3487390"/>
                      <a:pt x="1192731" y="3481771"/>
                      <a:pt x="1185873" y="3475589"/>
                    </a:cubicBezTo>
                    <a:cubicBezTo>
                      <a:pt x="1192607" y="3472236"/>
                      <a:pt x="1199189" y="3469284"/>
                      <a:pt x="1206190" y="3466388"/>
                    </a:cubicBezTo>
                    <a:close/>
                    <a:moveTo>
                      <a:pt x="1206552" y="3430669"/>
                    </a:moveTo>
                    <a:cubicBezTo>
                      <a:pt x="1201408" y="3425468"/>
                      <a:pt x="1196112" y="3420401"/>
                      <a:pt x="1190721" y="3415439"/>
                    </a:cubicBezTo>
                    <a:cubicBezTo>
                      <a:pt x="1196369" y="3412162"/>
                      <a:pt x="1201694" y="3408742"/>
                      <a:pt x="1207361" y="3405428"/>
                    </a:cubicBezTo>
                    <a:cubicBezTo>
                      <a:pt x="1207056" y="3413838"/>
                      <a:pt x="1206771" y="3422249"/>
                      <a:pt x="1206552" y="3430669"/>
                    </a:cubicBezTo>
                    <a:close/>
                    <a:moveTo>
                      <a:pt x="1179796" y="3405618"/>
                    </a:moveTo>
                    <a:cubicBezTo>
                      <a:pt x="1168671" y="3396331"/>
                      <a:pt x="1158031" y="3386749"/>
                      <a:pt x="1145677" y="3378920"/>
                    </a:cubicBezTo>
                    <a:cubicBezTo>
                      <a:pt x="1145325" y="3374052"/>
                      <a:pt x="1144877" y="3369185"/>
                      <a:pt x="1144287" y="3364346"/>
                    </a:cubicBezTo>
                    <a:cubicBezTo>
                      <a:pt x="1163327" y="3375919"/>
                      <a:pt x="1186559" y="3379206"/>
                      <a:pt x="1208533" y="3375205"/>
                    </a:cubicBezTo>
                    <a:cubicBezTo>
                      <a:pt x="1208333" y="3380606"/>
                      <a:pt x="1208114" y="3386025"/>
                      <a:pt x="1207904" y="3391445"/>
                    </a:cubicBezTo>
                    <a:cubicBezTo>
                      <a:pt x="1197722" y="3395388"/>
                      <a:pt x="1188949" y="3400056"/>
                      <a:pt x="1179796" y="3405618"/>
                    </a:cubicBezTo>
                    <a:close/>
                    <a:moveTo>
                      <a:pt x="1141258" y="3550236"/>
                    </a:moveTo>
                    <a:cubicBezTo>
                      <a:pt x="1141858" y="3543807"/>
                      <a:pt x="1142410" y="3537368"/>
                      <a:pt x="1142925" y="3530929"/>
                    </a:cubicBezTo>
                    <a:cubicBezTo>
                      <a:pt x="1147687" y="3534549"/>
                      <a:pt x="1152535" y="3538063"/>
                      <a:pt x="1157422" y="3541531"/>
                    </a:cubicBezTo>
                    <a:cubicBezTo>
                      <a:pt x="1151935" y="3545026"/>
                      <a:pt x="1146420" y="3548627"/>
                      <a:pt x="1141086" y="3552341"/>
                    </a:cubicBezTo>
                    <a:cubicBezTo>
                      <a:pt x="1141134" y="3551627"/>
                      <a:pt x="1141201" y="3550922"/>
                      <a:pt x="1141258" y="3550236"/>
                    </a:cubicBezTo>
                    <a:close/>
                    <a:moveTo>
                      <a:pt x="1143820" y="3518461"/>
                    </a:moveTo>
                    <a:cubicBezTo>
                      <a:pt x="1144191" y="3513527"/>
                      <a:pt x="1144515" y="3508583"/>
                      <a:pt x="1144791" y="3503640"/>
                    </a:cubicBezTo>
                    <a:cubicBezTo>
                      <a:pt x="1153926" y="3495392"/>
                      <a:pt x="1163832" y="3488124"/>
                      <a:pt x="1174405" y="3481847"/>
                    </a:cubicBezTo>
                    <a:cubicBezTo>
                      <a:pt x="1179510" y="3486476"/>
                      <a:pt x="1184673" y="3491039"/>
                      <a:pt x="1189892" y="3495534"/>
                    </a:cubicBezTo>
                    <a:cubicBezTo>
                      <a:pt x="1195350" y="3500201"/>
                      <a:pt x="1200684" y="3506155"/>
                      <a:pt x="1207818" y="3507984"/>
                    </a:cubicBezTo>
                    <a:cubicBezTo>
                      <a:pt x="1207933" y="3509555"/>
                      <a:pt x="1208056" y="3511117"/>
                      <a:pt x="1208190" y="3512689"/>
                    </a:cubicBezTo>
                    <a:cubicBezTo>
                      <a:pt x="1194864" y="3519528"/>
                      <a:pt x="1181682" y="3526595"/>
                      <a:pt x="1168880" y="3534368"/>
                    </a:cubicBezTo>
                    <a:cubicBezTo>
                      <a:pt x="1160717" y="3528748"/>
                      <a:pt x="1152402" y="3523347"/>
                      <a:pt x="1143820" y="3518461"/>
                    </a:cubicBezTo>
                    <a:close/>
                    <a:moveTo>
                      <a:pt x="1209428" y="3525414"/>
                    </a:moveTo>
                    <a:cubicBezTo>
                      <a:pt x="1211162" y="3540645"/>
                      <a:pt x="1213810" y="3555799"/>
                      <a:pt x="1217867" y="3570572"/>
                    </a:cubicBezTo>
                    <a:cubicBezTo>
                      <a:pt x="1207428" y="3560285"/>
                      <a:pt x="1194055" y="3552799"/>
                      <a:pt x="1182396" y="3543845"/>
                    </a:cubicBezTo>
                    <a:cubicBezTo>
                      <a:pt x="1191407" y="3537711"/>
                      <a:pt x="1200389" y="3531520"/>
                      <a:pt x="1209428" y="3525414"/>
                    </a:cubicBezTo>
                    <a:close/>
                    <a:moveTo>
                      <a:pt x="1108539" y="3529424"/>
                    </a:moveTo>
                    <a:cubicBezTo>
                      <a:pt x="1116112" y="3512679"/>
                      <a:pt x="1120512" y="3494849"/>
                      <a:pt x="1119531" y="3476418"/>
                    </a:cubicBezTo>
                    <a:cubicBezTo>
                      <a:pt x="1119712" y="3460930"/>
                      <a:pt x="1120941" y="3445223"/>
                      <a:pt x="1119103" y="3429802"/>
                    </a:cubicBezTo>
                    <a:cubicBezTo>
                      <a:pt x="1113102" y="3405152"/>
                      <a:pt x="1109073" y="3378100"/>
                      <a:pt x="1121998" y="3354888"/>
                    </a:cubicBezTo>
                    <a:cubicBezTo>
                      <a:pt x="1125313" y="3359289"/>
                      <a:pt x="1130018" y="3360718"/>
                      <a:pt x="1134590" y="3360070"/>
                    </a:cubicBezTo>
                    <a:cubicBezTo>
                      <a:pt x="1134333" y="3366471"/>
                      <a:pt x="1134257" y="3372881"/>
                      <a:pt x="1134276" y="3379291"/>
                    </a:cubicBezTo>
                    <a:cubicBezTo>
                      <a:pt x="1133600" y="3380587"/>
                      <a:pt x="1133504" y="3382206"/>
                      <a:pt x="1134304" y="3383806"/>
                    </a:cubicBezTo>
                    <a:cubicBezTo>
                      <a:pt x="1135981" y="3445747"/>
                      <a:pt x="1133723" y="3508088"/>
                      <a:pt x="1127208" y="3569572"/>
                    </a:cubicBezTo>
                    <a:cubicBezTo>
                      <a:pt x="1125637" y="3582060"/>
                      <a:pt x="1111683" y="3586336"/>
                      <a:pt x="1101777" y="3590556"/>
                    </a:cubicBezTo>
                    <a:cubicBezTo>
                      <a:pt x="1094071" y="3594032"/>
                      <a:pt x="1086632" y="3598128"/>
                      <a:pt x="1079679" y="3602929"/>
                    </a:cubicBezTo>
                    <a:cubicBezTo>
                      <a:pt x="1089089" y="3578335"/>
                      <a:pt x="1098900" y="3553903"/>
                      <a:pt x="1108539" y="3529424"/>
                    </a:cubicBezTo>
                    <a:close/>
                    <a:moveTo>
                      <a:pt x="1294639" y="3803640"/>
                    </a:moveTo>
                    <a:cubicBezTo>
                      <a:pt x="1279189" y="3811050"/>
                      <a:pt x="1264549" y="3819041"/>
                      <a:pt x="1247938" y="3823709"/>
                    </a:cubicBezTo>
                    <a:cubicBezTo>
                      <a:pt x="1178281" y="3840330"/>
                      <a:pt x="1080660" y="3818251"/>
                      <a:pt x="1045522" y="3751099"/>
                    </a:cubicBezTo>
                    <a:cubicBezTo>
                      <a:pt x="1045446" y="3750957"/>
                      <a:pt x="1044884" y="3749623"/>
                      <a:pt x="1044836" y="3749509"/>
                    </a:cubicBezTo>
                    <a:cubicBezTo>
                      <a:pt x="1041045" y="3740317"/>
                      <a:pt x="1038292" y="3730688"/>
                      <a:pt x="1041331" y="3720858"/>
                    </a:cubicBezTo>
                    <a:cubicBezTo>
                      <a:pt x="1091471" y="3804049"/>
                      <a:pt x="1216753" y="3847121"/>
                      <a:pt x="1296468" y="3780522"/>
                    </a:cubicBezTo>
                    <a:cubicBezTo>
                      <a:pt x="1296163" y="3788247"/>
                      <a:pt x="1295515" y="3795972"/>
                      <a:pt x="1294639" y="3803640"/>
                    </a:cubicBezTo>
                    <a:close/>
                    <a:moveTo>
                      <a:pt x="1269131" y="3676166"/>
                    </a:moveTo>
                    <a:cubicBezTo>
                      <a:pt x="1286723" y="3704322"/>
                      <a:pt x="1297430" y="3735984"/>
                      <a:pt x="1296687" y="3769530"/>
                    </a:cubicBezTo>
                    <a:cubicBezTo>
                      <a:pt x="1210609" y="3831748"/>
                      <a:pt x="1095061" y="3792009"/>
                      <a:pt x="1045417" y="3703227"/>
                    </a:cubicBezTo>
                    <a:cubicBezTo>
                      <a:pt x="1052494" y="3678509"/>
                      <a:pt x="1060714" y="3654173"/>
                      <a:pt x="1069525" y="3630046"/>
                    </a:cubicBezTo>
                    <a:cubicBezTo>
                      <a:pt x="1073964" y="3624569"/>
                      <a:pt x="1079231" y="3619674"/>
                      <a:pt x="1084832" y="3615387"/>
                    </a:cubicBezTo>
                    <a:cubicBezTo>
                      <a:pt x="1076135" y="3657669"/>
                      <a:pt x="1080955" y="3709161"/>
                      <a:pt x="1121569" y="3733231"/>
                    </a:cubicBezTo>
                    <a:cubicBezTo>
                      <a:pt x="1140705" y="3745404"/>
                      <a:pt x="1163422" y="3750976"/>
                      <a:pt x="1185663" y="3753976"/>
                    </a:cubicBezTo>
                    <a:cubicBezTo>
                      <a:pt x="1243547" y="3764511"/>
                      <a:pt x="1275255" y="3734869"/>
                      <a:pt x="1269131" y="3676166"/>
                    </a:cubicBezTo>
                    <a:close/>
                    <a:moveTo>
                      <a:pt x="1256405" y="3655507"/>
                    </a:moveTo>
                    <a:cubicBezTo>
                      <a:pt x="1253853" y="3669156"/>
                      <a:pt x="1259320" y="3683415"/>
                      <a:pt x="1257825" y="3697426"/>
                    </a:cubicBezTo>
                    <a:cubicBezTo>
                      <a:pt x="1255367" y="3737965"/>
                      <a:pt x="1224954" y="3748376"/>
                      <a:pt x="1189235" y="3742222"/>
                    </a:cubicBezTo>
                    <a:cubicBezTo>
                      <a:pt x="1149763" y="3737231"/>
                      <a:pt x="1106796" y="3721620"/>
                      <a:pt x="1096452" y="3678748"/>
                    </a:cubicBezTo>
                    <a:cubicBezTo>
                      <a:pt x="1090651" y="3654697"/>
                      <a:pt x="1096633" y="3631323"/>
                      <a:pt x="1096947" y="3607263"/>
                    </a:cubicBezTo>
                    <a:cubicBezTo>
                      <a:pt x="1112549" y="3597557"/>
                      <a:pt x="1136124" y="3593061"/>
                      <a:pt x="1139134" y="3571601"/>
                    </a:cubicBezTo>
                    <a:cubicBezTo>
                      <a:pt x="1150554" y="3566876"/>
                      <a:pt x="1160746" y="3557961"/>
                      <a:pt x="1171338" y="3551322"/>
                    </a:cubicBezTo>
                    <a:cubicBezTo>
                      <a:pt x="1179605" y="3557133"/>
                      <a:pt x="1187816" y="3563019"/>
                      <a:pt x="1195988" y="3568963"/>
                    </a:cubicBezTo>
                    <a:cubicBezTo>
                      <a:pt x="1201570" y="3572668"/>
                      <a:pt x="1213971" y="3585193"/>
                      <a:pt x="1220296" y="3578830"/>
                    </a:cubicBezTo>
                    <a:cubicBezTo>
                      <a:pt x="1224630" y="3592623"/>
                      <a:pt x="1230259" y="3606053"/>
                      <a:pt x="1237298" y="3618683"/>
                    </a:cubicBezTo>
                    <a:cubicBezTo>
                      <a:pt x="1240079" y="3629046"/>
                      <a:pt x="1248890" y="3643648"/>
                      <a:pt x="1256405" y="3655507"/>
                    </a:cubicBezTo>
                    <a:close/>
                    <a:moveTo>
                      <a:pt x="1678134" y="3704161"/>
                    </a:moveTo>
                    <a:cubicBezTo>
                      <a:pt x="1619698" y="3771835"/>
                      <a:pt x="1477204" y="3735564"/>
                      <a:pt x="1404681" y="3707313"/>
                    </a:cubicBezTo>
                    <a:cubicBezTo>
                      <a:pt x="1347255" y="3671547"/>
                      <a:pt x="1311765" y="3606024"/>
                      <a:pt x="1249147" y="3577459"/>
                    </a:cubicBezTo>
                    <a:cubicBezTo>
                      <a:pt x="1249214" y="3570744"/>
                      <a:pt x="1249585" y="3564000"/>
                      <a:pt x="1250157" y="3557323"/>
                    </a:cubicBezTo>
                    <a:cubicBezTo>
                      <a:pt x="1317118" y="3591565"/>
                      <a:pt x="1369762" y="3651392"/>
                      <a:pt x="1434123" y="3689368"/>
                    </a:cubicBezTo>
                    <a:cubicBezTo>
                      <a:pt x="1435085" y="3693683"/>
                      <a:pt x="1440066" y="3695893"/>
                      <a:pt x="1443905" y="3694902"/>
                    </a:cubicBezTo>
                    <a:cubicBezTo>
                      <a:pt x="1513114" y="3732526"/>
                      <a:pt x="1609564" y="3738774"/>
                      <a:pt x="1677601" y="3694978"/>
                    </a:cubicBezTo>
                    <a:cubicBezTo>
                      <a:pt x="1678106" y="3697998"/>
                      <a:pt x="1678306" y="3701074"/>
                      <a:pt x="1678134" y="3704161"/>
                    </a:cubicBezTo>
                    <a:close/>
                    <a:moveTo>
                      <a:pt x="1640263" y="3634590"/>
                    </a:moveTo>
                    <a:cubicBezTo>
                      <a:pt x="1654274" y="3647658"/>
                      <a:pt x="1665780" y="3663403"/>
                      <a:pt x="1673400" y="3680948"/>
                    </a:cubicBezTo>
                    <a:cubicBezTo>
                      <a:pt x="1610888" y="3725801"/>
                      <a:pt x="1514762" y="3718648"/>
                      <a:pt x="1449201" y="3684110"/>
                    </a:cubicBezTo>
                    <a:cubicBezTo>
                      <a:pt x="1451906" y="3662336"/>
                      <a:pt x="1450439" y="3637790"/>
                      <a:pt x="1443257" y="3617168"/>
                    </a:cubicBezTo>
                    <a:cubicBezTo>
                      <a:pt x="1470908" y="3636847"/>
                      <a:pt x="1506579" y="3644943"/>
                      <a:pt x="1539184" y="3651611"/>
                    </a:cubicBezTo>
                    <a:cubicBezTo>
                      <a:pt x="1572512" y="3659574"/>
                      <a:pt x="1616060" y="3664565"/>
                      <a:pt x="1640263" y="3634590"/>
                    </a:cubicBezTo>
                    <a:close/>
                    <a:moveTo>
                      <a:pt x="1465165" y="3534815"/>
                    </a:moveTo>
                    <a:cubicBezTo>
                      <a:pt x="1500084" y="3589861"/>
                      <a:pt x="1551347" y="3592204"/>
                      <a:pt x="1606583" y="3610882"/>
                    </a:cubicBezTo>
                    <a:cubicBezTo>
                      <a:pt x="1615412" y="3615416"/>
                      <a:pt x="1623813" y="3620874"/>
                      <a:pt x="1631614" y="3627103"/>
                    </a:cubicBezTo>
                    <a:cubicBezTo>
                      <a:pt x="1603477" y="3653687"/>
                      <a:pt x="1570721" y="3647439"/>
                      <a:pt x="1536431" y="3639410"/>
                    </a:cubicBezTo>
                    <a:cubicBezTo>
                      <a:pt x="1502512" y="3632894"/>
                      <a:pt x="1469699" y="3621712"/>
                      <a:pt x="1438819" y="3606244"/>
                    </a:cubicBezTo>
                    <a:cubicBezTo>
                      <a:pt x="1432589" y="3592708"/>
                      <a:pt x="1424284" y="3580231"/>
                      <a:pt x="1415501" y="3568144"/>
                    </a:cubicBezTo>
                    <a:cubicBezTo>
                      <a:pt x="1426265" y="3563143"/>
                      <a:pt x="1425350" y="3540321"/>
                      <a:pt x="1429160" y="3529882"/>
                    </a:cubicBezTo>
                    <a:cubicBezTo>
                      <a:pt x="1440933" y="3531882"/>
                      <a:pt x="1453221" y="3536673"/>
                      <a:pt x="1465165" y="3534815"/>
                    </a:cubicBezTo>
                    <a:close/>
                    <a:moveTo>
                      <a:pt x="1455411" y="3520423"/>
                    </a:moveTo>
                    <a:cubicBezTo>
                      <a:pt x="1447801" y="3519023"/>
                      <a:pt x="1440219" y="3517689"/>
                      <a:pt x="1432608" y="3516289"/>
                    </a:cubicBezTo>
                    <a:cubicBezTo>
                      <a:pt x="1434656" y="3508393"/>
                      <a:pt x="1436866" y="3500526"/>
                      <a:pt x="1439485" y="3492810"/>
                    </a:cubicBezTo>
                    <a:cubicBezTo>
                      <a:pt x="1444477" y="3502230"/>
                      <a:pt x="1449725" y="3511479"/>
                      <a:pt x="1455411" y="3520423"/>
                    </a:cubicBezTo>
                    <a:close/>
                    <a:moveTo>
                      <a:pt x="1433894" y="3483780"/>
                    </a:moveTo>
                    <a:cubicBezTo>
                      <a:pt x="1427893" y="3493305"/>
                      <a:pt x="1422369" y="3503078"/>
                      <a:pt x="1418083" y="3513470"/>
                    </a:cubicBezTo>
                    <a:cubicBezTo>
                      <a:pt x="1409653" y="3511746"/>
                      <a:pt x="1401243" y="3509908"/>
                      <a:pt x="1392851" y="3507955"/>
                    </a:cubicBezTo>
                    <a:cubicBezTo>
                      <a:pt x="1396632" y="3495601"/>
                      <a:pt x="1401576" y="3483342"/>
                      <a:pt x="1408186" y="3472227"/>
                    </a:cubicBezTo>
                    <a:cubicBezTo>
                      <a:pt x="1409110" y="3472360"/>
                      <a:pt x="1410044" y="3472474"/>
                      <a:pt x="1410968" y="3472617"/>
                    </a:cubicBezTo>
                    <a:cubicBezTo>
                      <a:pt x="1419740" y="3473646"/>
                      <a:pt x="1428036" y="3476884"/>
                      <a:pt x="1433894" y="3483780"/>
                    </a:cubicBezTo>
                    <a:close/>
                    <a:moveTo>
                      <a:pt x="1420102" y="3453844"/>
                    </a:moveTo>
                    <a:cubicBezTo>
                      <a:pt x="1421588" y="3456939"/>
                      <a:pt x="1423083" y="3460044"/>
                      <a:pt x="1424579" y="3463140"/>
                    </a:cubicBezTo>
                    <a:cubicBezTo>
                      <a:pt x="1421597" y="3462149"/>
                      <a:pt x="1418464" y="3461473"/>
                      <a:pt x="1415263" y="3461006"/>
                    </a:cubicBezTo>
                    <a:cubicBezTo>
                      <a:pt x="1416864" y="3458606"/>
                      <a:pt x="1418473" y="3456225"/>
                      <a:pt x="1420102" y="3453844"/>
                    </a:cubicBezTo>
                    <a:close/>
                    <a:moveTo>
                      <a:pt x="1431799" y="3374672"/>
                    </a:moveTo>
                    <a:cubicBezTo>
                      <a:pt x="1424112" y="3382625"/>
                      <a:pt x="1399109" y="3387845"/>
                      <a:pt x="1395785" y="3399494"/>
                    </a:cubicBezTo>
                    <a:cubicBezTo>
                      <a:pt x="1394232" y="3401085"/>
                      <a:pt x="1392775" y="3402894"/>
                      <a:pt x="1391356" y="3404628"/>
                    </a:cubicBezTo>
                    <a:cubicBezTo>
                      <a:pt x="1383631" y="3400970"/>
                      <a:pt x="1375411" y="3398436"/>
                      <a:pt x="1367467" y="3397932"/>
                    </a:cubicBezTo>
                    <a:cubicBezTo>
                      <a:pt x="1372429" y="3383330"/>
                      <a:pt x="1380554" y="3370052"/>
                      <a:pt x="1386765" y="3356031"/>
                    </a:cubicBezTo>
                    <a:cubicBezTo>
                      <a:pt x="1401681" y="3357441"/>
                      <a:pt x="1416816" y="3356088"/>
                      <a:pt x="1431275" y="3351402"/>
                    </a:cubicBezTo>
                    <a:cubicBezTo>
                      <a:pt x="1432742" y="3352183"/>
                      <a:pt x="1434351" y="3352650"/>
                      <a:pt x="1435952" y="3352707"/>
                    </a:cubicBezTo>
                    <a:cubicBezTo>
                      <a:pt x="1439019" y="3360156"/>
                      <a:pt x="1439657" y="3367728"/>
                      <a:pt x="1431799" y="3374672"/>
                    </a:cubicBezTo>
                    <a:close/>
                    <a:moveTo>
                      <a:pt x="2515420" y="721940"/>
                    </a:moveTo>
                    <a:cubicBezTo>
                      <a:pt x="2511724" y="1005956"/>
                      <a:pt x="2510705" y="1289954"/>
                      <a:pt x="2505381" y="1573904"/>
                    </a:cubicBezTo>
                    <a:cubicBezTo>
                      <a:pt x="2017196" y="1583886"/>
                      <a:pt x="1473480" y="1565131"/>
                      <a:pt x="983486" y="1584667"/>
                    </a:cubicBezTo>
                    <a:cubicBezTo>
                      <a:pt x="667970" y="1587067"/>
                      <a:pt x="352435" y="1589782"/>
                      <a:pt x="36958" y="1591515"/>
                    </a:cubicBezTo>
                    <a:cubicBezTo>
                      <a:pt x="32138" y="1178054"/>
                      <a:pt x="25594" y="764574"/>
                      <a:pt x="20737" y="351132"/>
                    </a:cubicBezTo>
                    <a:cubicBezTo>
                      <a:pt x="187596" y="345741"/>
                      <a:pt x="354931" y="348055"/>
                      <a:pt x="521599" y="341969"/>
                    </a:cubicBezTo>
                    <a:cubicBezTo>
                      <a:pt x="525705" y="345217"/>
                      <a:pt x="531248" y="348474"/>
                      <a:pt x="536115" y="348608"/>
                    </a:cubicBezTo>
                    <a:cubicBezTo>
                      <a:pt x="536963" y="362324"/>
                      <a:pt x="540097" y="376459"/>
                      <a:pt x="548812" y="387431"/>
                    </a:cubicBezTo>
                    <a:cubicBezTo>
                      <a:pt x="563262" y="405729"/>
                      <a:pt x="581016" y="405472"/>
                      <a:pt x="585845" y="380459"/>
                    </a:cubicBezTo>
                    <a:cubicBezTo>
                      <a:pt x="595085" y="390003"/>
                      <a:pt x="613687" y="384222"/>
                      <a:pt x="618621" y="372039"/>
                    </a:cubicBezTo>
                    <a:cubicBezTo>
                      <a:pt x="621840" y="364095"/>
                      <a:pt x="622602" y="354570"/>
                      <a:pt x="623488" y="345655"/>
                    </a:cubicBezTo>
                    <a:cubicBezTo>
                      <a:pt x="628641" y="356809"/>
                      <a:pt x="646272" y="364200"/>
                      <a:pt x="655302" y="354627"/>
                    </a:cubicBezTo>
                    <a:cubicBezTo>
                      <a:pt x="659502" y="350179"/>
                      <a:pt x="660817" y="343207"/>
                      <a:pt x="661531" y="336416"/>
                    </a:cubicBezTo>
                    <a:cubicBezTo>
                      <a:pt x="744989" y="339654"/>
                      <a:pt x="830828" y="336806"/>
                      <a:pt x="913239" y="335130"/>
                    </a:cubicBezTo>
                    <a:cubicBezTo>
                      <a:pt x="1258158" y="327491"/>
                      <a:pt x="1621118" y="318661"/>
                      <a:pt x="1957160" y="305812"/>
                    </a:cubicBezTo>
                    <a:cubicBezTo>
                      <a:pt x="1959284" y="305678"/>
                      <a:pt x="1961227" y="305183"/>
                      <a:pt x="1962922" y="304297"/>
                    </a:cubicBezTo>
                    <a:cubicBezTo>
                      <a:pt x="1968151" y="327434"/>
                      <a:pt x="1993536" y="322871"/>
                      <a:pt x="2000317" y="303211"/>
                    </a:cubicBezTo>
                    <a:cubicBezTo>
                      <a:pt x="2002489" y="312213"/>
                      <a:pt x="2004289" y="322366"/>
                      <a:pt x="2009004" y="330072"/>
                    </a:cubicBezTo>
                    <a:cubicBezTo>
                      <a:pt x="2015929" y="341397"/>
                      <a:pt x="2034103" y="343559"/>
                      <a:pt x="2042075" y="333444"/>
                    </a:cubicBezTo>
                    <a:cubicBezTo>
                      <a:pt x="2047295" y="351398"/>
                      <a:pt x="2061392" y="357637"/>
                      <a:pt x="2074527" y="342883"/>
                    </a:cubicBezTo>
                    <a:cubicBezTo>
                      <a:pt x="2085414" y="331082"/>
                      <a:pt x="2088319" y="314346"/>
                      <a:pt x="2087643" y="298782"/>
                    </a:cubicBezTo>
                    <a:cubicBezTo>
                      <a:pt x="2231775" y="296230"/>
                      <a:pt x="2375898" y="293020"/>
                      <a:pt x="2520021" y="289972"/>
                    </a:cubicBezTo>
                    <a:cubicBezTo>
                      <a:pt x="2518544" y="433961"/>
                      <a:pt x="2516953" y="577951"/>
                      <a:pt x="2515420" y="721940"/>
                    </a:cubicBezTo>
                    <a:close/>
                  </a:path>
                </a:pathLst>
              </a:custGeom>
              <a:solidFill>
                <a:srgbClr val="000000"/>
              </a:solidFill>
              <a:ln w="9525" cap="flat">
                <a:noFill/>
                <a:prstDash val="solid"/>
                <a:miter/>
              </a:ln>
            </p:spPr>
            <p:txBody>
              <a:bodyPr rtlCol="0" anchor="ctr"/>
              <a:lstStyle/>
              <a:p>
                <a:endParaRPr lang="en-US"/>
              </a:p>
            </p:txBody>
          </p:sp>
        </p:grpSp>
        <p:grpSp>
          <p:nvGrpSpPr>
            <p:cNvPr id="13" name="Graphic 3" descr="Woman holding sign">
              <a:extLst>
                <a:ext uri="{FF2B5EF4-FFF2-40B4-BE49-F238E27FC236}">
                  <a16:creationId xmlns:a16="http://schemas.microsoft.com/office/drawing/2014/main" id="{7E58ACA8-0470-0C7E-AE65-F0C2AD6818A3}"/>
                </a:ext>
              </a:extLst>
            </p:cNvPr>
            <p:cNvGrpSpPr>
              <a:grpSpLocks noGrp="1" noUngrp="1" noRot="1" noMove="1" noResize="1"/>
            </p:cNvGrpSpPr>
            <p:nvPr/>
          </p:nvGrpSpPr>
          <p:grpSpPr>
            <a:xfrm>
              <a:off x="5740536" y="1147424"/>
              <a:ext cx="636782" cy="820535"/>
              <a:chOff x="5740536" y="1147424"/>
              <a:chExt cx="636782" cy="820535"/>
            </a:xfrm>
          </p:grpSpPr>
          <p:sp>
            <p:nvSpPr>
              <p:cNvPr id="14" name="Freeform: Shape 13">
                <a:extLst>
                  <a:ext uri="{FF2B5EF4-FFF2-40B4-BE49-F238E27FC236}">
                    <a16:creationId xmlns:a16="http://schemas.microsoft.com/office/drawing/2014/main" id="{1E3DE2E9-F5EF-CF28-15B4-B751C96C5C76}"/>
                  </a:ext>
                </a:extLst>
              </p:cNvPr>
              <p:cNvSpPr>
                <a:spLocks noGrp="1" noRot="1" noMove="1" noResize="1" noEditPoints="1" noAdjustHandles="1" noChangeArrowheads="1" noChangeShapeType="1"/>
              </p:cNvSpPr>
              <p:nvPr/>
            </p:nvSpPr>
            <p:spPr>
              <a:xfrm>
                <a:off x="5828943" y="1251170"/>
                <a:ext cx="535778" cy="708975"/>
              </a:xfrm>
              <a:custGeom>
                <a:avLst/>
                <a:gdLst>
                  <a:gd name="connsiteX0" fmla="*/ 127064 w 535778"/>
                  <a:gd name="connsiteY0" fmla="*/ 28967 h 708975"/>
                  <a:gd name="connsiteX1" fmla="*/ 360237 w 535778"/>
                  <a:gd name="connsiteY1" fmla="*/ 55371 h 708975"/>
                  <a:gd name="connsiteX2" fmla="*/ 485500 w 535778"/>
                  <a:gd name="connsiteY2" fmla="*/ 7298 h 708975"/>
                  <a:gd name="connsiteX3" fmla="*/ 479689 w 535778"/>
                  <a:gd name="connsiteY3" fmla="*/ 77849 h 708975"/>
                  <a:gd name="connsiteX4" fmla="*/ 507483 w 535778"/>
                  <a:gd name="connsiteY4" fmla="*/ 224211 h 708975"/>
                  <a:gd name="connsiteX5" fmla="*/ 513437 w 535778"/>
                  <a:gd name="connsiteY5" fmla="*/ 345121 h 708975"/>
                  <a:gd name="connsiteX6" fmla="*/ 536392 w 535778"/>
                  <a:gd name="connsiteY6" fmla="*/ 492158 h 708975"/>
                  <a:gd name="connsiteX7" fmla="*/ 507483 w 535778"/>
                  <a:gd name="connsiteY7" fmla="*/ 601839 h 708975"/>
                  <a:gd name="connsiteX8" fmla="*/ 346435 w 535778"/>
                  <a:gd name="connsiteY8" fmla="*/ 709614 h 708975"/>
                  <a:gd name="connsiteX9" fmla="*/ 257271 w 535778"/>
                  <a:gd name="connsiteY9" fmla="*/ 683935 h 708975"/>
                  <a:gd name="connsiteX10" fmla="*/ 114444 w 535778"/>
                  <a:gd name="connsiteY10" fmla="*/ 585685 h 708975"/>
                  <a:gd name="connsiteX11" fmla="*/ 63980 w 535778"/>
                  <a:gd name="connsiteY11" fmla="*/ 569883 h 708975"/>
                  <a:gd name="connsiteX12" fmla="*/ 23585 w 535778"/>
                  <a:gd name="connsiteY12" fmla="*/ 458421 h 708975"/>
                  <a:gd name="connsiteX13" fmla="*/ 877 w 535778"/>
                  <a:gd name="connsiteY13" fmla="*/ 340187 h 708975"/>
                  <a:gd name="connsiteX14" fmla="*/ 127064 w 535778"/>
                  <a:gd name="connsiteY14" fmla="*/ 28967 h 70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778" h="708975">
                    <a:moveTo>
                      <a:pt x="127064" y="28967"/>
                    </a:moveTo>
                    <a:cubicBezTo>
                      <a:pt x="217095" y="24053"/>
                      <a:pt x="296867" y="-1246"/>
                      <a:pt x="360237" y="55371"/>
                    </a:cubicBezTo>
                    <a:cubicBezTo>
                      <a:pt x="360237" y="55371"/>
                      <a:pt x="468393" y="-21858"/>
                      <a:pt x="485500" y="7298"/>
                    </a:cubicBezTo>
                    <a:cubicBezTo>
                      <a:pt x="496958" y="26834"/>
                      <a:pt x="475432" y="53732"/>
                      <a:pt x="479689" y="77849"/>
                    </a:cubicBezTo>
                    <a:cubicBezTo>
                      <a:pt x="507483" y="125227"/>
                      <a:pt x="505912" y="205418"/>
                      <a:pt x="507483" y="224211"/>
                    </a:cubicBezTo>
                    <a:cubicBezTo>
                      <a:pt x="509274" y="245680"/>
                      <a:pt x="507360" y="294715"/>
                      <a:pt x="513437" y="345121"/>
                    </a:cubicBezTo>
                    <a:cubicBezTo>
                      <a:pt x="520761" y="405919"/>
                      <a:pt x="536106" y="469013"/>
                      <a:pt x="536392" y="492158"/>
                    </a:cubicBezTo>
                    <a:cubicBezTo>
                      <a:pt x="536935" y="536888"/>
                      <a:pt x="527410" y="564196"/>
                      <a:pt x="507483" y="601839"/>
                    </a:cubicBezTo>
                    <a:cubicBezTo>
                      <a:pt x="463268" y="659446"/>
                      <a:pt x="422635" y="706433"/>
                      <a:pt x="346435" y="709614"/>
                    </a:cubicBezTo>
                    <a:cubicBezTo>
                      <a:pt x="317308" y="710824"/>
                      <a:pt x="293104" y="698460"/>
                      <a:pt x="257271" y="683935"/>
                    </a:cubicBezTo>
                    <a:cubicBezTo>
                      <a:pt x="198092" y="659951"/>
                      <a:pt x="139647" y="621413"/>
                      <a:pt x="114444" y="585685"/>
                    </a:cubicBezTo>
                    <a:cubicBezTo>
                      <a:pt x="110901" y="580655"/>
                      <a:pt x="87964" y="595324"/>
                      <a:pt x="63980" y="569883"/>
                    </a:cubicBezTo>
                    <a:cubicBezTo>
                      <a:pt x="37996" y="542327"/>
                      <a:pt x="23585" y="489758"/>
                      <a:pt x="23585" y="458421"/>
                    </a:cubicBezTo>
                    <a:cubicBezTo>
                      <a:pt x="23585" y="418654"/>
                      <a:pt x="-2113" y="391079"/>
                      <a:pt x="877" y="340187"/>
                    </a:cubicBezTo>
                    <a:cubicBezTo>
                      <a:pt x="7545" y="226516"/>
                      <a:pt x="30729" y="34225"/>
                      <a:pt x="127064" y="28967"/>
                    </a:cubicBezTo>
                    <a:close/>
                  </a:path>
                </a:pathLst>
              </a:custGeom>
              <a:solidFill>
                <a:srgbClr val="FFFFFF"/>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C960BBA-0E15-B4D4-991D-950DA55456BB}"/>
                  </a:ext>
                </a:extLst>
              </p:cNvPr>
              <p:cNvSpPr>
                <a:spLocks noGrp="1" noRot="1" noMove="1" noResize="1" noEditPoints="1" noAdjustHandles="1" noChangeArrowheads="1" noChangeShapeType="1"/>
              </p:cNvSpPr>
              <p:nvPr/>
            </p:nvSpPr>
            <p:spPr>
              <a:xfrm>
                <a:off x="5821839" y="1247680"/>
                <a:ext cx="507180" cy="445045"/>
              </a:xfrm>
              <a:custGeom>
                <a:avLst/>
                <a:gdLst>
                  <a:gd name="connsiteX0" fmla="*/ 494509 w 507180"/>
                  <a:gd name="connsiteY0" fmla="*/ 8246 h 445045"/>
                  <a:gd name="connsiteX1" fmla="*/ 486889 w 507180"/>
                  <a:gd name="connsiteY1" fmla="*/ 81064 h 445045"/>
                  <a:gd name="connsiteX2" fmla="*/ 507815 w 507180"/>
                  <a:gd name="connsiteY2" fmla="*/ 145158 h 445045"/>
                  <a:gd name="connsiteX3" fmla="*/ 486803 w 507180"/>
                  <a:gd name="connsiteY3" fmla="*/ 156312 h 445045"/>
                  <a:gd name="connsiteX4" fmla="*/ 479030 w 507180"/>
                  <a:gd name="connsiteY4" fmla="*/ 157455 h 445045"/>
                  <a:gd name="connsiteX5" fmla="*/ 237619 w 507180"/>
                  <a:gd name="connsiteY5" fmla="*/ 207642 h 445045"/>
                  <a:gd name="connsiteX6" fmla="*/ 109413 w 507180"/>
                  <a:gd name="connsiteY6" fmla="*/ 365919 h 445045"/>
                  <a:gd name="connsiteX7" fmla="*/ 107889 w 507180"/>
                  <a:gd name="connsiteY7" fmla="*/ 368671 h 445045"/>
                  <a:gd name="connsiteX8" fmla="*/ 97926 w 507180"/>
                  <a:gd name="connsiteY8" fmla="*/ 436213 h 445045"/>
                  <a:gd name="connsiteX9" fmla="*/ 57645 w 507180"/>
                  <a:gd name="connsiteY9" fmla="*/ 445767 h 445045"/>
                  <a:gd name="connsiteX10" fmla="*/ 39862 w 507180"/>
                  <a:gd name="connsiteY10" fmla="*/ 439414 h 445045"/>
                  <a:gd name="connsiteX11" fmla="*/ 1123 w 507180"/>
                  <a:gd name="connsiteY11" fmla="*/ 343525 h 445045"/>
                  <a:gd name="connsiteX12" fmla="*/ 90020 w 507180"/>
                  <a:gd name="connsiteY12" fmla="*/ 45078 h 445045"/>
                  <a:gd name="connsiteX13" fmla="*/ 367436 w 507180"/>
                  <a:gd name="connsiteY13" fmla="*/ 58585 h 445045"/>
                  <a:gd name="connsiteX14" fmla="*/ 494509 w 507180"/>
                  <a:gd name="connsiteY14" fmla="*/ 8246 h 4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180" h="445045">
                    <a:moveTo>
                      <a:pt x="494509" y="8246"/>
                    </a:moveTo>
                    <a:cubicBezTo>
                      <a:pt x="505967" y="27781"/>
                      <a:pt x="482631" y="56947"/>
                      <a:pt x="486889" y="81064"/>
                    </a:cubicBezTo>
                    <a:cubicBezTo>
                      <a:pt x="497614" y="99352"/>
                      <a:pt x="503967" y="122517"/>
                      <a:pt x="507815" y="145158"/>
                    </a:cubicBezTo>
                    <a:lnTo>
                      <a:pt x="486803" y="156312"/>
                    </a:lnTo>
                    <a:lnTo>
                      <a:pt x="479030" y="157455"/>
                    </a:lnTo>
                    <a:cubicBezTo>
                      <a:pt x="352948" y="176047"/>
                      <a:pt x="272472" y="192773"/>
                      <a:pt x="237619" y="207642"/>
                    </a:cubicBezTo>
                    <a:cubicBezTo>
                      <a:pt x="202405" y="222663"/>
                      <a:pt x="159667" y="275422"/>
                      <a:pt x="109413" y="365919"/>
                    </a:cubicBezTo>
                    <a:lnTo>
                      <a:pt x="107889" y="368671"/>
                    </a:lnTo>
                    <a:lnTo>
                      <a:pt x="97926" y="436213"/>
                    </a:lnTo>
                    <a:lnTo>
                      <a:pt x="57645" y="445767"/>
                    </a:lnTo>
                    <a:lnTo>
                      <a:pt x="39862" y="439414"/>
                    </a:lnTo>
                    <a:cubicBezTo>
                      <a:pt x="8305" y="417792"/>
                      <a:pt x="-1829" y="393894"/>
                      <a:pt x="1123" y="343525"/>
                    </a:cubicBezTo>
                    <a:cubicBezTo>
                      <a:pt x="7800" y="229854"/>
                      <a:pt x="-6316" y="50336"/>
                      <a:pt x="90020" y="45078"/>
                    </a:cubicBezTo>
                    <a:cubicBezTo>
                      <a:pt x="180050" y="40164"/>
                      <a:pt x="304066" y="1968"/>
                      <a:pt x="367436" y="58585"/>
                    </a:cubicBezTo>
                    <a:cubicBezTo>
                      <a:pt x="435778" y="7541"/>
                      <a:pt x="483107" y="-11195"/>
                      <a:pt x="494509" y="8246"/>
                    </a:cubicBezTo>
                    <a:close/>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17F6119-52E8-0CCB-F32A-E409360355BA}"/>
                  </a:ext>
                </a:extLst>
              </p:cNvPr>
              <p:cNvSpPr>
                <a:spLocks noGrp="1" noRot="1" noMove="1" noResize="1" noEditPoints="1" noAdjustHandles="1" noChangeArrowheads="1" noChangeShapeType="1"/>
              </p:cNvSpPr>
              <p:nvPr/>
            </p:nvSpPr>
            <p:spPr>
              <a:xfrm>
                <a:off x="5740536" y="1147424"/>
                <a:ext cx="636782" cy="820535"/>
              </a:xfrm>
              <a:custGeom>
                <a:avLst/>
                <a:gdLst>
                  <a:gd name="connsiteX0" fmla="*/ 435480 w 636782"/>
                  <a:gd name="connsiteY0" fmla="*/ 821257 h 820535"/>
                  <a:gd name="connsiteX1" fmla="*/ 330762 w 636782"/>
                  <a:gd name="connsiteY1" fmla="*/ 780975 h 820535"/>
                  <a:gd name="connsiteX2" fmla="*/ 331534 w 636782"/>
                  <a:gd name="connsiteY2" fmla="*/ 779118 h 820535"/>
                  <a:gd name="connsiteX3" fmla="*/ 330353 w 636782"/>
                  <a:gd name="connsiteY3" fmla="*/ 778003 h 820535"/>
                  <a:gd name="connsiteX4" fmla="*/ 331076 w 636782"/>
                  <a:gd name="connsiteY4" fmla="*/ 775661 h 820535"/>
                  <a:gd name="connsiteX5" fmla="*/ 330857 w 636782"/>
                  <a:gd name="connsiteY5" fmla="*/ 775241 h 820535"/>
                  <a:gd name="connsiteX6" fmla="*/ 333239 w 636782"/>
                  <a:gd name="connsiteY6" fmla="*/ 773403 h 820535"/>
                  <a:gd name="connsiteX7" fmla="*/ 332753 w 636782"/>
                  <a:gd name="connsiteY7" fmla="*/ 772946 h 820535"/>
                  <a:gd name="connsiteX8" fmla="*/ 332267 w 636782"/>
                  <a:gd name="connsiteY8" fmla="*/ 771870 h 820535"/>
                  <a:gd name="connsiteX9" fmla="*/ 333229 w 636782"/>
                  <a:gd name="connsiteY9" fmla="*/ 771117 h 820535"/>
                  <a:gd name="connsiteX10" fmla="*/ 336868 w 636782"/>
                  <a:gd name="connsiteY10" fmla="*/ 771822 h 820535"/>
                  <a:gd name="connsiteX11" fmla="*/ 336877 w 636782"/>
                  <a:gd name="connsiteY11" fmla="*/ 771822 h 820535"/>
                  <a:gd name="connsiteX12" fmla="*/ 336982 w 636782"/>
                  <a:gd name="connsiteY12" fmla="*/ 771850 h 820535"/>
                  <a:gd name="connsiteX13" fmla="*/ 336001 w 636782"/>
                  <a:gd name="connsiteY13" fmla="*/ 768698 h 820535"/>
                  <a:gd name="connsiteX14" fmla="*/ 338258 w 636782"/>
                  <a:gd name="connsiteY14" fmla="*/ 769212 h 820535"/>
                  <a:gd name="connsiteX15" fmla="*/ 341907 w 636782"/>
                  <a:gd name="connsiteY15" fmla="*/ 770470 h 820535"/>
                  <a:gd name="connsiteX16" fmla="*/ 347231 w 636782"/>
                  <a:gd name="connsiteY16" fmla="*/ 775261 h 820535"/>
                  <a:gd name="connsiteX17" fmla="*/ 358223 w 636782"/>
                  <a:gd name="connsiteY17" fmla="*/ 783519 h 820535"/>
                  <a:gd name="connsiteX18" fmla="*/ 368481 w 636782"/>
                  <a:gd name="connsiteY18" fmla="*/ 789586 h 820535"/>
                  <a:gd name="connsiteX19" fmla="*/ 404400 w 636782"/>
                  <a:gd name="connsiteY19" fmla="*/ 801693 h 820535"/>
                  <a:gd name="connsiteX20" fmla="*/ 612921 w 636782"/>
                  <a:gd name="connsiteY20" fmla="*/ 571082 h 820535"/>
                  <a:gd name="connsiteX21" fmla="*/ 612912 w 636782"/>
                  <a:gd name="connsiteY21" fmla="*/ 570968 h 820535"/>
                  <a:gd name="connsiteX22" fmla="*/ 587994 w 636782"/>
                  <a:gd name="connsiteY22" fmla="*/ 378059 h 820535"/>
                  <a:gd name="connsiteX23" fmla="*/ 587899 w 636782"/>
                  <a:gd name="connsiteY23" fmla="*/ 374753 h 820535"/>
                  <a:gd name="connsiteX24" fmla="*/ 587871 w 636782"/>
                  <a:gd name="connsiteY24" fmla="*/ 374820 h 820535"/>
                  <a:gd name="connsiteX25" fmla="*/ 587832 w 636782"/>
                  <a:gd name="connsiteY25" fmla="*/ 366124 h 820535"/>
                  <a:gd name="connsiteX26" fmla="*/ 546294 w 636782"/>
                  <a:gd name="connsiteY26" fmla="*/ 363600 h 820535"/>
                  <a:gd name="connsiteX27" fmla="*/ 543665 w 636782"/>
                  <a:gd name="connsiteY27" fmla="*/ 364295 h 820535"/>
                  <a:gd name="connsiteX28" fmla="*/ 543246 w 636782"/>
                  <a:gd name="connsiteY28" fmla="*/ 366124 h 820535"/>
                  <a:gd name="connsiteX29" fmla="*/ 516909 w 636782"/>
                  <a:gd name="connsiteY29" fmla="*/ 361695 h 820535"/>
                  <a:gd name="connsiteX30" fmla="*/ 516900 w 636782"/>
                  <a:gd name="connsiteY30" fmla="*/ 361695 h 820535"/>
                  <a:gd name="connsiteX31" fmla="*/ 485934 w 636782"/>
                  <a:gd name="connsiteY31" fmla="*/ 360780 h 820535"/>
                  <a:gd name="connsiteX32" fmla="*/ 466931 w 636782"/>
                  <a:gd name="connsiteY32" fmla="*/ 356094 h 820535"/>
                  <a:gd name="connsiteX33" fmla="*/ 465484 w 636782"/>
                  <a:gd name="connsiteY33" fmla="*/ 357170 h 820535"/>
                  <a:gd name="connsiteX34" fmla="*/ 457683 w 636782"/>
                  <a:gd name="connsiteY34" fmla="*/ 365200 h 820535"/>
                  <a:gd name="connsiteX35" fmla="*/ 443138 w 636782"/>
                  <a:gd name="connsiteY35" fmla="*/ 367886 h 820535"/>
                  <a:gd name="connsiteX36" fmla="*/ 409410 w 636782"/>
                  <a:gd name="connsiteY36" fmla="*/ 364067 h 820535"/>
                  <a:gd name="connsiteX37" fmla="*/ 399752 w 636782"/>
                  <a:gd name="connsiteY37" fmla="*/ 368838 h 820535"/>
                  <a:gd name="connsiteX38" fmla="*/ 399742 w 636782"/>
                  <a:gd name="connsiteY38" fmla="*/ 368838 h 820535"/>
                  <a:gd name="connsiteX39" fmla="*/ 399742 w 636782"/>
                  <a:gd name="connsiteY39" fmla="*/ 368838 h 820535"/>
                  <a:gd name="connsiteX40" fmla="*/ 378816 w 636782"/>
                  <a:gd name="connsiteY40" fmla="*/ 376506 h 820535"/>
                  <a:gd name="connsiteX41" fmla="*/ 349393 w 636782"/>
                  <a:gd name="connsiteY41" fmla="*/ 372572 h 820535"/>
                  <a:gd name="connsiteX42" fmla="*/ 298072 w 636782"/>
                  <a:gd name="connsiteY42" fmla="*/ 372315 h 820535"/>
                  <a:gd name="connsiteX43" fmla="*/ 295986 w 636782"/>
                  <a:gd name="connsiteY43" fmla="*/ 370981 h 820535"/>
                  <a:gd name="connsiteX44" fmla="*/ 286681 w 636782"/>
                  <a:gd name="connsiteY44" fmla="*/ 355037 h 820535"/>
                  <a:gd name="connsiteX45" fmla="*/ 286737 w 636782"/>
                  <a:gd name="connsiteY45" fmla="*/ 348426 h 820535"/>
                  <a:gd name="connsiteX46" fmla="*/ 235446 w 636782"/>
                  <a:gd name="connsiteY46" fmla="*/ 420454 h 820535"/>
                  <a:gd name="connsiteX47" fmla="*/ 186954 w 636782"/>
                  <a:gd name="connsiteY47" fmla="*/ 517286 h 820535"/>
                  <a:gd name="connsiteX48" fmla="*/ 187973 w 636782"/>
                  <a:gd name="connsiteY48" fmla="*/ 518009 h 820535"/>
                  <a:gd name="connsiteX49" fmla="*/ 192926 w 636782"/>
                  <a:gd name="connsiteY49" fmla="*/ 520343 h 820535"/>
                  <a:gd name="connsiteX50" fmla="*/ 190145 w 636782"/>
                  <a:gd name="connsiteY50" fmla="*/ 526172 h 820535"/>
                  <a:gd name="connsiteX51" fmla="*/ 184563 w 636782"/>
                  <a:gd name="connsiteY51" fmla="*/ 538022 h 820535"/>
                  <a:gd name="connsiteX52" fmla="*/ 196107 w 636782"/>
                  <a:gd name="connsiteY52" fmla="*/ 546432 h 820535"/>
                  <a:gd name="connsiteX53" fmla="*/ 196260 w 636782"/>
                  <a:gd name="connsiteY53" fmla="*/ 574160 h 820535"/>
                  <a:gd name="connsiteX54" fmla="*/ 187201 w 636782"/>
                  <a:gd name="connsiteY54" fmla="*/ 556643 h 820535"/>
                  <a:gd name="connsiteX55" fmla="*/ 187078 w 636782"/>
                  <a:gd name="connsiteY55" fmla="*/ 556557 h 820535"/>
                  <a:gd name="connsiteX56" fmla="*/ 178439 w 636782"/>
                  <a:gd name="connsiteY56" fmla="*/ 553081 h 820535"/>
                  <a:gd name="connsiteX57" fmla="*/ 177076 w 636782"/>
                  <a:gd name="connsiteY57" fmla="*/ 553290 h 820535"/>
                  <a:gd name="connsiteX58" fmla="*/ 177267 w 636782"/>
                  <a:gd name="connsiteY58" fmla="*/ 554290 h 820535"/>
                  <a:gd name="connsiteX59" fmla="*/ 176286 w 636782"/>
                  <a:gd name="connsiteY59" fmla="*/ 554862 h 820535"/>
                  <a:gd name="connsiteX60" fmla="*/ 155721 w 636782"/>
                  <a:gd name="connsiteY60" fmla="*/ 554623 h 820535"/>
                  <a:gd name="connsiteX61" fmla="*/ 129699 w 636782"/>
                  <a:gd name="connsiteY61" fmla="*/ 583094 h 820535"/>
                  <a:gd name="connsiteX62" fmla="*/ 157007 w 636782"/>
                  <a:gd name="connsiteY62" fmla="*/ 665875 h 820535"/>
                  <a:gd name="connsiteX63" fmla="*/ 173066 w 636782"/>
                  <a:gd name="connsiteY63" fmla="*/ 678563 h 820535"/>
                  <a:gd name="connsiteX64" fmla="*/ 195983 w 636782"/>
                  <a:gd name="connsiteY64" fmla="*/ 678839 h 820535"/>
                  <a:gd name="connsiteX65" fmla="*/ 204222 w 636782"/>
                  <a:gd name="connsiteY65" fmla="*/ 673495 h 820535"/>
                  <a:gd name="connsiteX66" fmla="*/ 206937 w 636782"/>
                  <a:gd name="connsiteY66" fmla="*/ 671752 h 820535"/>
                  <a:gd name="connsiteX67" fmla="*/ 210480 w 636782"/>
                  <a:gd name="connsiteY67" fmla="*/ 675515 h 820535"/>
                  <a:gd name="connsiteX68" fmla="*/ 212338 w 636782"/>
                  <a:gd name="connsiteY68" fmla="*/ 676600 h 820535"/>
                  <a:gd name="connsiteX69" fmla="*/ 219405 w 636782"/>
                  <a:gd name="connsiteY69" fmla="*/ 681325 h 820535"/>
                  <a:gd name="connsiteX70" fmla="*/ 215424 w 636782"/>
                  <a:gd name="connsiteY70" fmla="*/ 685554 h 820535"/>
                  <a:gd name="connsiteX71" fmla="*/ 217110 w 636782"/>
                  <a:gd name="connsiteY71" fmla="*/ 687754 h 820535"/>
                  <a:gd name="connsiteX72" fmla="*/ 216348 w 636782"/>
                  <a:gd name="connsiteY72" fmla="*/ 689012 h 820535"/>
                  <a:gd name="connsiteX73" fmla="*/ 223596 w 636782"/>
                  <a:gd name="connsiteY73" fmla="*/ 698070 h 820535"/>
                  <a:gd name="connsiteX74" fmla="*/ 255277 w 636782"/>
                  <a:gd name="connsiteY74" fmla="*/ 734103 h 820535"/>
                  <a:gd name="connsiteX75" fmla="*/ 256448 w 636782"/>
                  <a:gd name="connsiteY75" fmla="*/ 736579 h 820535"/>
                  <a:gd name="connsiteX76" fmla="*/ 264487 w 636782"/>
                  <a:gd name="connsiteY76" fmla="*/ 742123 h 820535"/>
                  <a:gd name="connsiteX77" fmla="*/ 258915 w 636782"/>
                  <a:gd name="connsiteY77" fmla="*/ 740876 h 820535"/>
                  <a:gd name="connsiteX78" fmla="*/ 258096 w 636782"/>
                  <a:gd name="connsiteY78" fmla="*/ 740723 h 820535"/>
                  <a:gd name="connsiteX79" fmla="*/ 261268 w 636782"/>
                  <a:gd name="connsiteY79" fmla="*/ 744409 h 820535"/>
                  <a:gd name="connsiteX80" fmla="*/ 256458 w 636782"/>
                  <a:gd name="connsiteY80" fmla="*/ 742466 h 820535"/>
                  <a:gd name="connsiteX81" fmla="*/ 256610 w 636782"/>
                  <a:gd name="connsiteY81" fmla="*/ 743133 h 820535"/>
                  <a:gd name="connsiteX82" fmla="*/ 256029 w 636782"/>
                  <a:gd name="connsiteY82" fmla="*/ 743638 h 820535"/>
                  <a:gd name="connsiteX83" fmla="*/ 255305 w 636782"/>
                  <a:gd name="connsiteY83" fmla="*/ 743599 h 820535"/>
                  <a:gd name="connsiteX84" fmla="*/ 262182 w 636782"/>
                  <a:gd name="connsiteY84" fmla="*/ 748343 h 820535"/>
                  <a:gd name="connsiteX85" fmla="*/ 255391 w 636782"/>
                  <a:gd name="connsiteY85" fmla="*/ 746343 h 820535"/>
                  <a:gd name="connsiteX86" fmla="*/ 254876 w 636782"/>
                  <a:gd name="connsiteY86" fmla="*/ 746457 h 820535"/>
                  <a:gd name="connsiteX87" fmla="*/ 259772 w 636782"/>
                  <a:gd name="connsiteY87" fmla="*/ 750010 h 820535"/>
                  <a:gd name="connsiteX88" fmla="*/ 255077 w 636782"/>
                  <a:gd name="connsiteY88" fmla="*/ 749428 h 820535"/>
                  <a:gd name="connsiteX89" fmla="*/ 252181 w 636782"/>
                  <a:gd name="connsiteY89" fmla="*/ 749467 h 820535"/>
                  <a:gd name="connsiteX90" fmla="*/ 245809 w 636782"/>
                  <a:gd name="connsiteY90" fmla="*/ 745580 h 820535"/>
                  <a:gd name="connsiteX91" fmla="*/ 245780 w 636782"/>
                  <a:gd name="connsiteY91" fmla="*/ 745580 h 820535"/>
                  <a:gd name="connsiteX92" fmla="*/ 203803 w 636782"/>
                  <a:gd name="connsiteY92" fmla="*/ 700299 h 820535"/>
                  <a:gd name="connsiteX93" fmla="*/ 202413 w 636782"/>
                  <a:gd name="connsiteY93" fmla="*/ 697327 h 820535"/>
                  <a:gd name="connsiteX94" fmla="*/ 108629 w 636782"/>
                  <a:gd name="connsiteY94" fmla="*/ 584808 h 820535"/>
                  <a:gd name="connsiteX95" fmla="*/ 107391 w 636782"/>
                  <a:gd name="connsiteY95" fmla="*/ 583598 h 820535"/>
                  <a:gd name="connsiteX96" fmla="*/ 85198 w 636782"/>
                  <a:gd name="connsiteY96" fmla="*/ 511485 h 820535"/>
                  <a:gd name="connsiteX97" fmla="*/ 85474 w 636782"/>
                  <a:gd name="connsiteY97" fmla="*/ 509713 h 820535"/>
                  <a:gd name="connsiteX98" fmla="*/ 72892 w 636782"/>
                  <a:gd name="connsiteY98" fmla="*/ 459211 h 820535"/>
                  <a:gd name="connsiteX99" fmla="*/ 54023 w 636782"/>
                  <a:gd name="connsiteY99" fmla="*/ 445572 h 820535"/>
                  <a:gd name="connsiteX100" fmla="*/ 27315 w 636782"/>
                  <a:gd name="connsiteY100" fmla="*/ 362247 h 820535"/>
                  <a:gd name="connsiteX101" fmla="*/ 41193 w 636782"/>
                  <a:gd name="connsiteY101" fmla="*/ 229259 h 820535"/>
                  <a:gd name="connsiteX102" fmla="*/ 84055 w 636782"/>
                  <a:gd name="connsiteY102" fmla="*/ 180481 h 820535"/>
                  <a:gd name="connsiteX103" fmla="*/ 85122 w 636782"/>
                  <a:gd name="connsiteY103" fmla="*/ 174395 h 820535"/>
                  <a:gd name="connsiteX104" fmla="*/ 64329 w 636782"/>
                  <a:gd name="connsiteY104" fmla="*/ 184644 h 820535"/>
                  <a:gd name="connsiteX105" fmla="*/ 64329 w 636782"/>
                  <a:gd name="connsiteY105" fmla="*/ 184654 h 820535"/>
                  <a:gd name="connsiteX106" fmla="*/ 46784 w 636782"/>
                  <a:gd name="connsiteY106" fmla="*/ 203456 h 820535"/>
                  <a:gd name="connsiteX107" fmla="*/ 15199 w 636782"/>
                  <a:gd name="connsiteY107" fmla="*/ 194550 h 820535"/>
                  <a:gd name="connsiteX108" fmla="*/ 826 w 636782"/>
                  <a:gd name="connsiteY108" fmla="*/ 173537 h 820535"/>
                  <a:gd name="connsiteX109" fmla="*/ 10313 w 636782"/>
                  <a:gd name="connsiteY109" fmla="*/ 149401 h 820535"/>
                  <a:gd name="connsiteX110" fmla="*/ 10322 w 636782"/>
                  <a:gd name="connsiteY110" fmla="*/ 149401 h 820535"/>
                  <a:gd name="connsiteX111" fmla="*/ 10446 w 636782"/>
                  <a:gd name="connsiteY111" fmla="*/ 149325 h 820535"/>
                  <a:gd name="connsiteX112" fmla="*/ 12903 w 636782"/>
                  <a:gd name="connsiteY112" fmla="*/ 147173 h 820535"/>
                  <a:gd name="connsiteX113" fmla="*/ 40364 w 636782"/>
                  <a:gd name="connsiteY113" fmla="*/ 74706 h 820535"/>
                  <a:gd name="connsiteX114" fmla="*/ 64186 w 636782"/>
                  <a:gd name="connsiteY114" fmla="*/ 30186 h 820535"/>
                  <a:gd name="connsiteX115" fmla="*/ 90303 w 636782"/>
                  <a:gd name="connsiteY115" fmla="*/ 32044 h 820535"/>
                  <a:gd name="connsiteX116" fmla="*/ 178657 w 636782"/>
                  <a:gd name="connsiteY116" fmla="*/ 15290 h 820535"/>
                  <a:gd name="connsiteX117" fmla="*/ 230292 w 636782"/>
                  <a:gd name="connsiteY117" fmla="*/ 11194 h 820535"/>
                  <a:gd name="connsiteX118" fmla="*/ 236207 w 636782"/>
                  <a:gd name="connsiteY118" fmla="*/ 16575 h 820535"/>
                  <a:gd name="connsiteX119" fmla="*/ 316046 w 636782"/>
                  <a:gd name="connsiteY119" fmla="*/ 44026 h 820535"/>
                  <a:gd name="connsiteX120" fmla="*/ 473580 w 636782"/>
                  <a:gd name="connsiteY120" fmla="*/ 94814 h 820535"/>
                  <a:gd name="connsiteX121" fmla="*/ 498183 w 636782"/>
                  <a:gd name="connsiteY121" fmla="*/ 113425 h 820535"/>
                  <a:gd name="connsiteX122" fmla="*/ 565363 w 636782"/>
                  <a:gd name="connsiteY122" fmla="*/ 91451 h 820535"/>
                  <a:gd name="connsiteX123" fmla="*/ 571192 w 636782"/>
                  <a:gd name="connsiteY123" fmla="*/ 90908 h 820535"/>
                  <a:gd name="connsiteX124" fmla="*/ 579946 w 636782"/>
                  <a:gd name="connsiteY124" fmla="*/ 91870 h 820535"/>
                  <a:gd name="connsiteX125" fmla="*/ 583508 w 636782"/>
                  <a:gd name="connsiteY125" fmla="*/ 97738 h 820535"/>
                  <a:gd name="connsiteX126" fmla="*/ 584575 w 636782"/>
                  <a:gd name="connsiteY126" fmla="*/ 144544 h 820535"/>
                  <a:gd name="connsiteX127" fmla="*/ 572564 w 636782"/>
                  <a:gd name="connsiteY127" fmla="*/ 178929 h 820535"/>
                  <a:gd name="connsiteX128" fmla="*/ 580498 w 636782"/>
                  <a:gd name="connsiteY128" fmla="*/ 188435 h 820535"/>
                  <a:gd name="connsiteX129" fmla="*/ 582632 w 636782"/>
                  <a:gd name="connsiteY129" fmla="*/ 188597 h 820535"/>
                  <a:gd name="connsiteX130" fmla="*/ 600205 w 636782"/>
                  <a:gd name="connsiteY130" fmla="*/ 232231 h 820535"/>
                  <a:gd name="connsiteX131" fmla="*/ 607702 w 636782"/>
                  <a:gd name="connsiteY131" fmla="*/ 268016 h 820535"/>
                  <a:gd name="connsiteX132" fmla="*/ 630133 w 636782"/>
                  <a:gd name="connsiteY132" fmla="*/ 300058 h 820535"/>
                  <a:gd name="connsiteX133" fmla="*/ 634257 w 636782"/>
                  <a:gd name="connsiteY133" fmla="*/ 345369 h 820535"/>
                  <a:gd name="connsiteX134" fmla="*/ 608578 w 636782"/>
                  <a:gd name="connsiteY134" fmla="*/ 365543 h 820535"/>
                  <a:gd name="connsiteX135" fmla="*/ 606311 w 636782"/>
                  <a:gd name="connsiteY135" fmla="*/ 367686 h 820535"/>
                  <a:gd name="connsiteX136" fmla="*/ 606511 w 636782"/>
                  <a:gd name="connsiteY136" fmla="*/ 368286 h 820535"/>
                  <a:gd name="connsiteX137" fmla="*/ 602387 w 636782"/>
                  <a:gd name="connsiteY137" fmla="*/ 369581 h 820535"/>
                  <a:gd name="connsiteX138" fmla="*/ 613016 w 636782"/>
                  <a:gd name="connsiteY138" fmla="*/ 461116 h 820535"/>
                  <a:gd name="connsiteX139" fmla="*/ 634200 w 636782"/>
                  <a:gd name="connsiteY139" fmla="*/ 581608 h 820535"/>
                  <a:gd name="connsiteX140" fmla="*/ 435480 w 636782"/>
                  <a:gd name="connsiteY140" fmla="*/ 821257 h 820535"/>
                  <a:gd name="connsiteX141" fmla="*/ 184506 w 636782"/>
                  <a:gd name="connsiteY141" fmla="*/ 389146 h 820535"/>
                  <a:gd name="connsiteX142" fmla="*/ 182744 w 636782"/>
                  <a:gd name="connsiteY142" fmla="*/ 407195 h 820535"/>
                  <a:gd name="connsiteX143" fmla="*/ 157588 w 636782"/>
                  <a:gd name="connsiteY143" fmla="*/ 441228 h 820535"/>
                  <a:gd name="connsiteX144" fmla="*/ 134280 w 636782"/>
                  <a:gd name="connsiteY144" fmla="*/ 531982 h 820535"/>
                  <a:gd name="connsiteX145" fmla="*/ 146092 w 636782"/>
                  <a:gd name="connsiteY145" fmla="*/ 536469 h 820535"/>
                  <a:gd name="connsiteX146" fmla="*/ 167742 w 636782"/>
                  <a:gd name="connsiteY146" fmla="*/ 533335 h 820535"/>
                  <a:gd name="connsiteX147" fmla="*/ 167618 w 636782"/>
                  <a:gd name="connsiteY147" fmla="*/ 531630 h 820535"/>
                  <a:gd name="connsiteX148" fmla="*/ 220805 w 636782"/>
                  <a:gd name="connsiteY148" fmla="*/ 398261 h 820535"/>
                  <a:gd name="connsiteX149" fmla="*/ 328590 w 636782"/>
                  <a:gd name="connsiteY149" fmla="*/ 283389 h 820535"/>
                  <a:gd name="connsiteX150" fmla="*/ 335820 w 636782"/>
                  <a:gd name="connsiteY150" fmla="*/ 279732 h 820535"/>
                  <a:gd name="connsiteX151" fmla="*/ 311760 w 636782"/>
                  <a:gd name="connsiteY151" fmla="*/ 277951 h 820535"/>
                  <a:gd name="connsiteX152" fmla="*/ 236246 w 636782"/>
                  <a:gd name="connsiteY152" fmla="*/ 280237 h 820535"/>
                  <a:gd name="connsiteX153" fmla="*/ 109620 w 636782"/>
                  <a:gd name="connsiteY153" fmla="*/ 424922 h 820535"/>
                  <a:gd name="connsiteX154" fmla="*/ 105591 w 636782"/>
                  <a:gd name="connsiteY154" fmla="*/ 499788 h 820535"/>
                  <a:gd name="connsiteX155" fmla="*/ 112944 w 636782"/>
                  <a:gd name="connsiteY155" fmla="*/ 500379 h 820535"/>
                  <a:gd name="connsiteX156" fmla="*/ 116364 w 636782"/>
                  <a:gd name="connsiteY156" fmla="*/ 496987 h 820535"/>
                  <a:gd name="connsiteX157" fmla="*/ 120898 w 636782"/>
                  <a:gd name="connsiteY157" fmla="*/ 477376 h 820535"/>
                  <a:gd name="connsiteX158" fmla="*/ 167551 w 636782"/>
                  <a:gd name="connsiteY158" fmla="*/ 395784 h 820535"/>
                  <a:gd name="connsiteX159" fmla="*/ 184506 w 636782"/>
                  <a:gd name="connsiteY159" fmla="*/ 389146 h 820535"/>
                  <a:gd name="connsiteX160" fmla="*/ 368205 w 636782"/>
                  <a:gd name="connsiteY160" fmla="*/ 189521 h 820535"/>
                  <a:gd name="connsiteX161" fmla="*/ 368205 w 636782"/>
                  <a:gd name="connsiteY161" fmla="*/ 189521 h 820535"/>
                  <a:gd name="connsiteX162" fmla="*/ 356242 w 636782"/>
                  <a:gd name="connsiteY162" fmla="*/ 266082 h 820535"/>
                  <a:gd name="connsiteX163" fmla="*/ 356527 w 636782"/>
                  <a:gd name="connsiteY163" fmla="*/ 266082 h 820535"/>
                  <a:gd name="connsiteX164" fmla="*/ 376815 w 636782"/>
                  <a:gd name="connsiteY164" fmla="*/ 257177 h 820535"/>
                  <a:gd name="connsiteX165" fmla="*/ 447681 w 636782"/>
                  <a:gd name="connsiteY165" fmla="*/ 228345 h 820535"/>
                  <a:gd name="connsiteX166" fmla="*/ 447710 w 636782"/>
                  <a:gd name="connsiteY166" fmla="*/ 228345 h 820535"/>
                  <a:gd name="connsiteX167" fmla="*/ 425593 w 636782"/>
                  <a:gd name="connsiteY167" fmla="*/ 187549 h 820535"/>
                  <a:gd name="connsiteX168" fmla="*/ 384759 w 636782"/>
                  <a:gd name="connsiteY168" fmla="*/ 183672 h 820535"/>
                  <a:gd name="connsiteX169" fmla="*/ 398714 w 636782"/>
                  <a:gd name="connsiteY169" fmla="*/ 209352 h 820535"/>
                  <a:gd name="connsiteX170" fmla="*/ 387588 w 636782"/>
                  <a:gd name="connsiteY170" fmla="*/ 210600 h 820535"/>
                  <a:gd name="connsiteX171" fmla="*/ 368205 w 636782"/>
                  <a:gd name="connsiteY171" fmla="*/ 189521 h 820535"/>
                  <a:gd name="connsiteX172" fmla="*/ 236236 w 636782"/>
                  <a:gd name="connsiteY172" fmla="*/ 261263 h 820535"/>
                  <a:gd name="connsiteX173" fmla="*/ 249266 w 636782"/>
                  <a:gd name="connsiteY173" fmla="*/ 264625 h 820535"/>
                  <a:gd name="connsiteX174" fmla="*/ 328619 w 636782"/>
                  <a:gd name="connsiteY174" fmla="*/ 257929 h 820535"/>
                  <a:gd name="connsiteX175" fmla="*/ 330848 w 636782"/>
                  <a:gd name="connsiteY175" fmla="*/ 255224 h 820535"/>
                  <a:gd name="connsiteX176" fmla="*/ 326914 w 636782"/>
                  <a:gd name="connsiteY176" fmla="*/ 227002 h 820535"/>
                  <a:gd name="connsiteX177" fmla="*/ 318246 w 636782"/>
                  <a:gd name="connsiteY177" fmla="*/ 223925 h 820535"/>
                  <a:gd name="connsiteX178" fmla="*/ 293177 w 636782"/>
                  <a:gd name="connsiteY178" fmla="*/ 220858 h 820535"/>
                  <a:gd name="connsiteX179" fmla="*/ 261115 w 636782"/>
                  <a:gd name="connsiteY179" fmla="*/ 223877 h 820535"/>
                  <a:gd name="connsiteX180" fmla="*/ 259134 w 636782"/>
                  <a:gd name="connsiteY180" fmla="*/ 222391 h 820535"/>
                  <a:gd name="connsiteX181" fmla="*/ 255048 w 636782"/>
                  <a:gd name="connsiteY181" fmla="*/ 221086 h 820535"/>
                  <a:gd name="connsiteX182" fmla="*/ 258505 w 636782"/>
                  <a:gd name="connsiteY182" fmla="*/ 218839 h 820535"/>
                  <a:gd name="connsiteX183" fmla="*/ 257363 w 636782"/>
                  <a:gd name="connsiteY183" fmla="*/ 218781 h 820535"/>
                  <a:gd name="connsiteX184" fmla="*/ 252286 w 636782"/>
                  <a:gd name="connsiteY184" fmla="*/ 218629 h 820535"/>
                  <a:gd name="connsiteX185" fmla="*/ 253829 w 636782"/>
                  <a:gd name="connsiteY185" fmla="*/ 216562 h 820535"/>
                  <a:gd name="connsiteX186" fmla="*/ 255057 w 636782"/>
                  <a:gd name="connsiteY186" fmla="*/ 213019 h 820535"/>
                  <a:gd name="connsiteX187" fmla="*/ 255067 w 636782"/>
                  <a:gd name="connsiteY187" fmla="*/ 212504 h 820535"/>
                  <a:gd name="connsiteX188" fmla="*/ 252686 w 636782"/>
                  <a:gd name="connsiteY188" fmla="*/ 212790 h 820535"/>
                  <a:gd name="connsiteX189" fmla="*/ 254010 w 636782"/>
                  <a:gd name="connsiteY189" fmla="*/ 211028 h 820535"/>
                  <a:gd name="connsiteX190" fmla="*/ 254095 w 636782"/>
                  <a:gd name="connsiteY190" fmla="*/ 210990 h 820535"/>
                  <a:gd name="connsiteX191" fmla="*/ 255219 w 636782"/>
                  <a:gd name="connsiteY191" fmla="*/ 210647 h 820535"/>
                  <a:gd name="connsiteX192" fmla="*/ 256620 w 636782"/>
                  <a:gd name="connsiteY192" fmla="*/ 208990 h 820535"/>
                  <a:gd name="connsiteX193" fmla="*/ 268650 w 636782"/>
                  <a:gd name="connsiteY193" fmla="*/ 205618 h 820535"/>
                  <a:gd name="connsiteX194" fmla="*/ 276936 w 636782"/>
                  <a:gd name="connsiteY194" fmla="*/ 203665 h 820535"/>
                  <a:gd name="connsiteX195" fmla="*/ 329410 w 636782"/>
                  <a:gd name="connsiteY195" fmla="*/ 210752 h 820535"/>
                  <a:gd name="connsiteX196" fmla="*/ 332486 w 636782"/>
                  <a:gd name="connsiteY196" fmla="*/ 202208 h 820535"/>
                  <a:gd name="connsiteX197" fmla="*/ 331096 w 636782"/>
                  <a:gd name="connsiteY197" fmla="*/ 201379 h 820535"/>
                  <a:gd name="connsiteX198" fmla="*/ 330029 w 636782"/>
                  <a:gd name="connsiteY198" fmla="*/ 202218 h 820535"/>
                  <a:gd name="connsiteX199" fmla="*/ 154169 w 636782"/>
                  <a:gd name="connsiteY199" fmla="*/ 177834 h 820535"/>
                  <a:gd name="connsiteX200" fmla="*/ 232236 w 636782"/>
                  <a:gd name="connsiteY200" fmla="*/ 262273 h 820535"/>
                  <a:gd name="connsiteX201" fmla="*/ 236236 w 636782"/>
                  <a:gd name="connsiteY201" fmla="*/ 261263 h 820535"/>
                  <a:gd name="connsiteX202" fmla="*/ 557610 w 636782"/>
                  <a:gd name="connsiteY202" fmla="*/ 228078 h 820535"/>
                  <a:gd name="connsiteX203" fmla="*/ 558876 w 636782"/>
                  <a:gd name="connsiteY203" fmla="*/ 228840 h 820535"/>
                  <a:gd name="connsiteX204" fmla="*/ 581108 w 636782"/>
                  <a:gd name="connsiteY204" fmla="*/ 238898 h 820535"/>
                  <a:gd name="connsiteX205" fmla="*/ 580917 w 636782"/>
                  <a:gd name="connsiteY205" fmla="*/ 237555 h 820535"/>
                  <a:gd name="connsiteX206" fmla="*/ 572192 w 636782"/>
                  <a:gd name="connsiteY206" fmla="*/ 202236 h 820535"/>
                  <a:gd name="connsiteX207" fmla="*/ 565534 w 636782"/>
                  <a:gd name="connsiteY207" fmla="*/ 192702 h 820535"/>
                  <a:gd name="connsiteX208" fmla="*/ 538769 w 636782"/>
                  <a:gd name="connsiteY208" fmla="*/ 226126 h 820535"/>
                  <a:gd name="connsiteX209" fmla="*/ 557019 w 636782"/>
                  <a:gd name="connsiteY209" fmla="*/ 228335 h 820535"/>
                  <a:gd name="connsiteX210" fmla="*/ 557610 w 636782"/>
                  <a:gd name="connsiteY210" fmla="*/ 228078 h 820535"/>
                  <a:gd name="connsiteX211" fmla="*/ 557610 w 636782"/>
                  <a:gd name="connsiteY211" fmla="*/ 228078 h 820535"/>
                  <a:gd name="connsiteX212" fmla="*/ 481905 w 636782"/>
                  <a:gd name="connsiteY212" fmla="*/ 225116 h 820535"/>
                  <a:gd name="connsiteX213" fmla="*/ 504946 w 636782"/>
                  <a:gd name="connsiteY213" fmla="*/ 226478 h 820535"/>
                  <a:gd name="connsiteX214" fmla="*/ 567363 w 636782"/>
                  <a:gd name="connsiteY214" fmla="*/ 111720 h 820535"/>
                  <a:gd name="connsiteX215" fmla="*/ 456445 w 636782"/>
                  <a:gd name="connsiteY215" fmla="*/ 178186 h 820535"/>
                  <a:gd name="connsiteX216" fmla="*/ 457426 w 636782"/>
                  <a:gd name="connsiteY216" fmla="*/ 186787 h 820535"/>
                  <a:gd name="connsiteX217" fmla="*/ 449310 w 636782"/>
                  <a:gd name="connsiteY217" fmla="*/ 188730 h 820535"/>
                  <a:gd name="connsiteX218" fmla="*/ 448644 w 636782"/>
                  <a:gd name="connsiteY218" fmla="*/ 188539 h 820535"/>
                  <a:gd name="connsiteX219" fmla="*/ 459416 w 636782"/>
                  <a:gd name="connsiteY219" fmla="*/ 203246 h 820535"/>
                  <a:gd name="connsiteX220" fmla="*/ 461674 w 636782"/>
                  <a:gd name="connsiteY220" fmla="*/ 199932 h 820535"/>
                  <a:gd name="connsiteX221" fmla="*/ 512956 w 636782"/>
                  <a:gd name="connsiteY221" fmla="*/ 173928 h 820535"/>
                  <a:gd name="connsiteX222" fmla="*/ 512966 w 636782"/>
                  <a:gd name="connsiteY222" fmla="*/ 173928 h 820535"/>
                  <a:gd name="connsiteX223" fmla="*/ 515662 w 636782"/>
                  <a:gd name="connsiteY223" fmla="*/ 173185 h 820535"/>
                  <a:gd name="connsiteX224" fmla="*/ 515680 w 636782"/>
                  <a:gd name="connsiteY224" fmla="*/ 173461 h 820535"/>
                  <a:gd name="connsiteX225" fmla="*/ 518776 w 636782"/>
                  <a:gd name="connsiteY225" fmla="*/ 175976 h 820535"/>
                  <a:gd name="connsiteX226" fmla="*/ 520471 w 636782"/>
                  <a:gd name="connsiteY226" fmla="*/ 177548 h 820535"/>
                  <a:gd name="connsiteX227" fmla="*/ 525463 w 636782"/>
                  <a:gd name="connsiteY227" fmla="*/ 180710 h 820535"/>
                  <a:gd name="connsiteX228" fmla="*/ 523958 w 636782"/>
                  <a:gd name="connsiteY228" fmla="*/ 183882 h 820535"/>
                  <a:gd name="connsiteX229" fmla="*/ 521386 w 636782"/>
                  <a:gd name="connsiteY229" fmla="*/ 185454 h 820535"/>
                  <a:gd name="connsiteX230" fmla="*/ 521957 w 636782"/>
                  <a:gd name="connsiteY230" fmla="*/ 190464 h 820535"/>
                  <a:gd name="connsiteX231" fmla="*/ 522024 w 636782"/>
                  <a:gd name="connsiteY231" fmla="*/ 191226 h 820535"/>
                  <a:gd name="connsiteX232" fmla="*/ 467865 w 636782"/>
                  <a:gd name="connsiteY232" fmla="*/ 213076 h 820535"/>
                  <a:gd name="connsiteX233" fmla="*/ 463893 w 636782"/>
                  <a:gd name="connsiteY233" fmla="*/ 213924 h 820535"/>
                  <a:gd name="connsiteX234" fmla="*/ 466770 w 636782"/>
                  <a:gd name="connsiteY234" fmla="*/ 225735 h 820535"/>
                  <a:gd name="connsiteX235" fmla="*/ 481905 w 636782"/>
                  <a:gd name="connsiteY235" fmla="*/ 225116 h 820535"/>
                  <a:gd name="connsiteX236" fmla="*/ 210499 w 636782"/>
                  <a:gd name="connsiteY236" fmla="*/ 623318 h 820535"/>
                  <a:gd name="connsiteX237" fmla="*/ 204680 w 636782"/>
                  <a:gd name="connsiteY237" fmla="*/ 620403 h 820535"/>
                  <a:gd name="connsiteX238" fmla="*/ 203937 w 636782"/>
                  <a:gd name="connsiteY238" fmla="*/ 619956 h 820535"/>
                  <a:gd name="connsiteX239" fmla="*/ 162903 w 636782"/>
                  <a:gd name="connsiteY239" fmla="*/ 601172 h 820535"/>
                  <a:gd name="connsiteX240" fmla="*/ 171313 w 636782"/>
                  <a:gd name="connsiteY240" fmla="*/ 590723 h 820535"/>
                  <a:gd name="connsiteX241" fmla="*/ 176076 w 636782"/>
                  <a:gd name="connsiteY241" fmla="*/ 589561 h 820535"/>
                  <a:gd name="connsiteX242" fmla="*/ 213252 w 636782"/>
                  <a:gd name="connsiteY242" fmla="*/ 608278 h 820535"/>
                  <a:gd name="connsiteX243" fmla="*/ 215500 w 636782"/>
                  <a:gd name="connsiteY243" fmla="*/ 610526 h 820535"/>
                  <a:gd name="connsiteX244" fmla="*/ 210499 w 636782"/>
                  <a:gd name="connsiteY244" fmla="*/ 623318 h 8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636782" h="820535">
                    <a:moveTo>
                      <a:pt x="435480" y="821257"/>
                    </a:moveTo>
                    <a:cubicBezTo>
                      <a:pt x="397409" y="820847"/>
                      <a:pt x="358128" y="808198"/>
                      <a:pt x="330762" y="780975"/>
                    </a:cubicBezTo>
                    <a:cubicBezTo>
                      <a:pt x="329962" y="780356"/>
                      <a:pt x="330581" y="779080"/>
                      <a:pt x="331534" y="779118"/>
                    </a:cubicBezTo>
                    <a:cubicBezTo>
                      <a:pt x="331153" y="778746"/>
                      <a:pt x="330705" y="778404"/>
                      <a:pt x="330353" y="778003"/>
                    </a:cubicBezTo>
                    <a:cubicBezTo>
                      <a:pt x="329114" y="777404"/>
                      <a:pt x="329753" y="775461"/>
                      <a:pt x="331076" y="775661"/>
                    </a:cubicBezTo>
                    <a:cubicBezTo>
                      <a:pt x="330943" y="775546"/>
                      <a:pt x="330810" y="775461"/>
                      <a:pt x="330857" y="775241"/>
                    </a:cubicBezTo>
                    <a:cubicBezTo>
                      <a:pt x="328990" y="773660"/>
                      <a:pt x="331877" y="772679"/>
                      <a:pt x="333239" y="773403"/>
                    </a:cubicBezTo>
                    <a:lnTo>
                      <a:pt x="332753" y="772946"/>
                    </a:lnTo>
                    <a:cubicBezTo>
                      <a:pt x="332400" y="772708"/>
                      <a:pt x="332210" y="772298"/>
                      <a:pt x="332267" y="771870"/>
                    </a:cubicBezTo>
                    <a:cubicBezTo>
                      <a:pt x="332420" y="771460"/>
                      <a:pt x="332791" y="771165"/>
                      <a:pt x="333229" y="771117"/>
                    </a:cubicBezTo>
                    <a:cubicBezTo>
                      <a:pt x="334467" y="771174"/>
                      <a:pt x="335687" y="771460"/>
                      <a:pt x="336868" y="771822"/>
                    </a:cubicBezTo>
                    <a:lnTo>
                      <a:pt x="336877" y="771822"/>
                    </a:lnTo>
                    <a:lnTo>
                      <a:pt x="336982" y="771850"/>
                    </a:lnTo>
                    <a:cubicBezTo>
                      <a:pt x="335953" y="771031"/>
                      <a:pt x="334544" y="769870"/>
                      <a:pt x="336001" y="768698"/>
                    </a:cubicBezTo>
                    <a:cubicBezTo>
                      <a:pt x="336753" y="768393"/>
                      <a:pt x="337620" y="768803"/>
                      <a:pt x="338258" y="769212"/>
                    </a:cubicBezTo>
                    <a:cubicBezTo>
                      <a:pt x="339554" y="769345"/>
                      <a:pt x="340802" y="769774"/>
                      <a:pt x="341907" y="770470"/>
                    </a:cubicBezTo>
                    <a:cubicBezTo>
                      <a:pt x="343478" y="771984"/>
                      <a:pt x="345221" y="773546"/>
                      <a:pt x="347231" y="775261"/>
                    </a:cubicBezTo>
                    <a:cubicBezTo>
                      <a:pt x="351546" y="776708"/>
                      <a:pt x="353994" y="781090"/>
                      <a:pt x="358223" y="783519"/>
                    </a:cubicBezTo>
                    <a:cubicBezTo>
                      <a:pt x="361480" y="785595"/>
                      <a:pt x="365081" y="787538"/>
                      <a:pt x="368481" y="789586"/>
                    </a:cubicBezTo>
                    <a:cubicBezTo>
                      <a:pt x="380311" y="793558"/>
                      <a:pt x="392284" y="797749"/>
                      <a:pt x="404400" y="801693"/>
                    </a:cubicBezTo>
                    <a:cubicBezTo>
                      <a:pt x="525024" y="821819"/>
                      <a:pt x="631523" y="684402"/>
                      <a:pt x="612921" y="571082"/>
                    </a:cubicBezTo>
                    <a:cubicBezTo>
                      <a:pt x="612921" y="571045"/>
                      <a:pt x="612921" y="571006"/>
                      <a:pt x="612912" y="570968"/>
                    </a:cubicBezTo>
                    <a:cubicBezTo>
                      <a:pt x="601510" y="507608"/>
                      <a:pt x="585756" y="442666"/>
                      <a:pt x="587994" y="378059"/>
                    </a:cubicBezTo>
                    <a:cubicBezTo>
                      <a:pt x="587956" y="377363"/>
                      <a:pt x="588004" y="375430"/>
                      <a:pt x="587899" y="374753"/>
                    </a:cubicBezTo>
                    <a:cubicBezTo>
                      <a:pt x="587889" y="374753"/>
                      <a:pt x="587880" y="374820"/>
                      <a:pt x="587871" y="374820"/>
                    </a:cubicBezTo>
                    <a:cubicBezTo>
                      <a:pt x="587804" y="373410"/>
                      <a:pt x="587804" y="367495"/>
                      <a:pt x="587832" y="366124"/>
                    </a:cubicBezTo>
                    <a:cubicBezTo>
                      <a:pt x="574012" y="366743"/>
                      <a:pt x="560010" y="365714"/>
                      <a:pt x="546294" y="363600"/>
                    </a:cubicBezTo>
                    <a:cubicBezTo>
                      <a:pt x="546075" y="364723"/>
                      <a:pt x="544465" y="364133"/>
                      <a:pt x="543665" y="364295"/>
                    </a:cubicBezTo>
                    <a:cubicBezTo>
                      <a:pt x="543856" y="364895"/>
                      <a:pt x="544179" y="365962"/>
                      <a:pt x="543246" y="366124"/>
                    </a:cubicBezTo>
                    <a:cubicBezTo>
                      <a:pt x="534311" y="367019"/>
                      <a:pt x="525320" y="364580"/>
                      <a:pt x="516909" y="361695"/>
                    </a:cubicBezTo>
                    <a:lnTo>
                      <a:pt x="516900" y="361695"/>
                    </a:lnTo>
                    <a:cubicBezTo>
                      <a:pt x="506708" y="355579"/>
                      <a:pt x="496031" y="364333"/>
                      <a:pt x="485934" y="360780"/>
                    </a:cubicBezTo>
                    <a:cubicBezTo>
                      <a:pt x="479209" y="360961"/>
                      <a:pt x="473580" y="353351"/>
                      <a:pt x="466931" y="356094"/>
                    </a:cubicBezTo>
                    <a:lnTo>
                      <a:pt x="465484" y="357170"/>
                    </a:lnTo>
                    <a:cubicBezTo>
                      <a:pt x="463112" y="359961"/>
                      <a:pt x="460883" y="363228"/>
                      <a:pt x="457683" y="365200"/>
                    </a:cubicBezTo>
                    <a:cubicBezTo>
                      <a:pt x="453892" y="368971"/>
                      <a:pt x="448044" y="369677"/>
                      <a:pt x="443138" y="367886"/>
                    </a:cubicBezTo>
                    <a:cubicBezTo>
                      <a:pt x="432079" y="371420"/>
                      <a:pt x="419469" y="369705"/>
                      <a:pt x="409410" y="364067"/>
                    </a:cubicBezTo>
                    <a:cubicBezTo>
                      <a:pt x="406115" y="365457"/>
                      <a:pt x="402876" y="367181"/>
                      <a:pt x="399752" y="368838"/>
                    </a:cubicBezTo>
                    <a:lnTo>
                      <a:pt x="399742" y="368838"/>
                    </a:lnTo>
                    <a:lnTo>
                      <a:pt x="399742" y="368838"/>
                    </a:lnTo>
                    <a:cubicBezTo>
                      <a:pt x="393151" y="372172"/>
                      <a:pt x="386607" y="376354"/>
                      <a:pt x="378816" y="376506"/>
                    </a:cubicBezTo>
                    <a:cubicBezTo>
                      <a:pt x="368948" y="376030"/>
                      <a:pt x="359109" y="374372"/>
                      <a:pt x="349393" y="372572"/>
                    </a:cubicBezTo>
                    <a:cubicBezTo>
                      <a:pt x="333305" y="379297"/>
                      <a:pt x="313388" y="382554"/>
                      <a:pt x="298072" y="372315"/>
                    </a:cubicBezTo>
                    <a:cubicBezTo>
                      <a:pt x="297339" y="371934"/>
                      <a:pt x="296625" y="371515"/>
                      <a:pt x="295986" y="370981"/>
                    </a:cubicBezTo>
                    <a:cubicBezTo>
                      <a:pt x="289757" y="368248"/>
                      <a:pt x="285985" y="361809"/>
                      <a:pt x="286681" y="355037"/>
                    </a:cubicBezTo>
                    <a:cubicBezTo>
                      <a:pt x="286290" y="352846"/>
                      <a:pt x="286319" y="350607"/>
                      <a:pt x="286737" y="348426"/>
                    </a:cubicBezTo>
                    <a:cubicBezTo>
                      <a:pt x="265478" y="372039"/>
                      <a:pt x="250638" y="394613"/>
                      <a:pt x="235446" y="420454"/>
                    </a:cubicBezTo>
                    <a:cubicBezTo>
                      <a:pt x="210576" y="447267"/>
                      <a:pt x="188735" y="479709"/>
                      <a:pt x="186954" y="517286"/>
                    </a:cubicBezTo>
                    <a:cubicBezTo>
                      <a:pt x="187316" y="517486"/>
                      <a:pt x="187658" y="517733"/>
                      <a:pt x="187973" y="518009"/>
                    </a:cubicBezTo>
                    <a:cubicBezTo>
                      <a:pt x="189392" y="518505"/>
                      <a:pt x="192735" y="519429"/>
                      <a:pt x="192926" y="520343"/>
                    </a:cubicBezTo>
                    <a:cubicBezTo>
                      <a:pt x="193402" y="520476"/>
                      <a:pt x="190163" y="525925"/>
                      <a:pt x="190145" y="526172"/>
                    </a:cubicBezTo>
                    <a:cubicBezTo>
                      <a:pt x="189963" y="530077"/>
                      <a:pt x="186154" y="534374"/>
                      <a:pt x="184563" y="538022"/>
                    </a:cubicBezTo>
                    <a:cubicBezTo>
                      <a:pt x="188944" y="539984"/>
                      <a:pt x="193088" y="542641"/>
                      <a:pt x="196107" y="546432"/>
                    </a:cubicBezTo>
                    <a:cubicBezTo>
                      <a:pt x="210938" y="552099"/>
                      <a:pt x="222339" y="589790"/>
                      <a:pt x="196260" y="574160"/>
                    </a:cubicBezTo>
                    <a:cubicBezTo>
                      <a:pt x="194736" y="567682"/>
                      <a:pt x="191792" y="561500"/>
                      <a:pt x="187201" y="556643"/>
                    </a:cubicBezTo>
                    <a:lnTo>
                      <a:pt x="187078" y="556557"/>
                    </a:lnTo>
                    <a:cubicBezTo>
                      <a:pt x="184286" y="555328"/>
                      <a:pt x="181410" y="554061"/>
                      <a:pt x="178439" y="553081"/>
                    </a:cubicBezTo>
                    <a:cubicBezTo>
                      <a:pt x="177991" y="553166"/>
                      <a:pt x="177524" y="553223"/>
                      <a:pt x="177076" y="553290"/>
                    </a:cubicBezTo>
                    <a:cubicBezTo>
                      <a:pt x="177314" y="553566"/>
                      <a:pt x="177390" y="553947"/>
                      <a:pt x="177267" y="554290"/>
                    </a:cubicBezTo>
                    <a:cubicBezTo>
                      <a:pt x="177067" y="554643"/>
                      <a:pt x="176695" y="554862"/>
                      <a:pt x="176286" y="554862"/>
                    </a:cubicBezTo>
                    <a:cubicBezTo>
                      <a:pt x="169742" y="556329"/>
                      <a:pt x="162303" y="555795"/>
                      <a:pt x="155721" y="554623"/>
                    </a:cubicBezTo>
                    <a:cubicBezTo>
                      <a:pt x="143053" y="559205"/>
                      <a:pt x="134499" y="570949"/>
                      <a:pt x="129699" y="583094"/>
                    </a:cubicBezTo>
                    <a:cubicBezTo>
                      <a:pt x="121517" y="610821"/>
                      <a:pt x="138205" y="643768"/>
                      <a:pt x="157007" y="665875"/>
                    </a:cubicBezTo>
                    <a:cubicBezTo>
                      <a:pt x="162294" y="670333"/>
                      <a:pt x="166103" y="676782"/>
                      <a:pt x="173066" y="678563"/>
                    </a:cubicBezTo>
                    <a:cubicBezTo>
                      <a:pt x="180181" y="681897"/>
                      <a:pt x="188697" y="681401"/>
                      <a:pt x="195983" y="678839"/>
                    </a:cubicBezTo>
                    <a:cubicBezTo>
                      <a:pt x="199051" y="677677"/>
                      <a:pt x="200860" y="672924"/>
                      <a:pt x="204222" y="673495"/>
                    </a:cubicBezTo>
                    <a:cubicBezTo>
                      <a:pt x="205185" y="672772"/>
                      <a:pt x="205661" y="671029"/>
                      <a:pt x="206937" y="671752"/>
                    </a:cubicBezTo>
                    <a:cubicBezTo>
                      <a:pt x="208623" y="671838"/>
                      <a:pt x="212500" y="673600"/>
                      <a:pt x="210480" y="675515"/>
                    </a:cubicBezTo>
                    <a:cubicBezTo>
                      <a:pt x="211119" y="675839"/>
                      <a:pt x="211738" y="676200"/>
                      <a:pt x="212338" y="676600"/>
                    </a:cubicBezTo>
                    <a:cubicBezTo>
                      <a:pt x="215176" y="677525"/>
                      <a:pt x="219167" y="679715"/>
                      <a:pt x="219405" y="681325"/>
                    </a:cubicBezTo>
                    <a:cubicBezTo>
                      <a:pt x="218520" y="683078"/>
                      <a:pt x="217081" y="684506"/>
                      <a:pt x="215424" y="685554"/>
                    </a:cubicBezTo>
                    <a:cubicBezTo>
                      <a:pt x="216672" y="686449"/>
                      <a:pt x="217529" y="686897"/>
                      <a:pt x="217110" y="687754"/>
                    </a:cubicBezTo>
                    <a:cubicBezTo>
                      <a:pt x="216891" y="688193"/>
                      <a:pt x="216634" y="688612"/>
                      <a:pt x="216348" y="689012"/>
                    </a:cubicBezTo>
                    <a:cubicBezTo>
                      <a:pt x="218520" y="691688"/>
                      <a:pt x="220815" y="694565"/>
                      <a:pt x="223596" y="698070"/>
                    </a:cubicBezTo>
                    <a:cubicBezTo>
                      <a:pt x="231026" y="712567"/>
                      <a:pt x="240398" y="726340"/>
                      <a:pt x="255277" y="734103"/>
                    </a:cubicBezTo>
                    <a:cubicBezTo>
                      <a:pt x="256248" y="734579"/>
                      <a:pt x="257524" y="735512"/>
                      <a:pt x="256448" y="736579"/>
                    </a:cubicBezTo>
                    <a:cubicBezTo>
                      <a:pt x="258877" y="738675"/>
                      <a:pt x="262963" y="739456"/>
                      <a:pt x="264487" y="742123"/>
                    </a:cubicBezTo>
                    <a:cubicBezTo>
                      <a:pt x="263639" y="744524"/>
                      <a:pt x="260296" y="741637"/>
                      <a:pt x="258915" y="740876"/>
                    </a:cubicBezTo>
                    <a:cubicBezTo>
                      <a:pt x="258639" y="740856"/>
                      <a:pt x="258363" y="740809"/>
                      <a:pt x="258096" y="740723"/>
                    </a:cubicBezTo>
                    <a:cubicBezTo>
                      <a:pt x="258953" y="741361"/>
                      <a:pt x="263306" y="742971"/>
                      <a:pt x="261268" y="744409"/>
                    </a:cubicBezTo>
                    <a:cubicBezTo>
                      <a:pt x="259448" y="744514"/>
                      <a:pt x="258067" y="743209"/>
                      <a:pt x="256458" y="742466"/>
                    </a:cubicBezTo>
                    <a:cubicBezTo>
                      <a:pt x="256610" y="742656"/>
                      <a:pt x="256667" y="742904"/>
                      <a:pt x="256610" y="743133"/>
                    </a:cubicBezTo>
                    <a:cubicBezTo>
                      <a:pt x="256496" y="743381"/>
                      <a:pt x="256286" y="743561"/>
                      <a:pt x="256029" y="743638"/>
                    </a:cubicBezTo>
                    <a:cubicBezTo>
                      <a:pt x="255781" y="743638"/>
                      <a:pt x="255543" y="743638"/>
                      <a:pt x="255305" y="743599"/>
                    </a:cubicBezTo>
                    <a:cubicBezTo>
                      <a:pt x="257163" y="745171"/>
                      <a:pt x="261115" y="746123"/>
                      <a:pt x="262182" y="748343"/>
                    </a:cubicBezTo>
                    <a:cubicBezTo>
                      <a:pt x="261125" y="750972"/>
                      <a:pt x="257001" y="746952"/>
                      <a:pt x="255391" y="746343"/>
                    </a:cubicBezTo>
                    <a:cubicBezTo>
                      <a:pt x="255229" y="746409"/>
                      <a:pt x="255057" y="746447"/>
                      <a:pt x="254876" y="746457"/>
                    </a:cubicBezTo>
                    <a:cubicBezTo>
                      <a:pt x="256343" y="747638"/>
                      <a:pt x="258972" y="748333"/>
                      <a:pt x="259772" y="750010"/>
                    </a:cubicBezTo>
                    <a:cubicBezTo>
                      <a:pt x="259648" y="752620"/>
                      <a:pt x="256191" y="750086"/>
                      <a:pt x="255077" y="749428"/>
                    </a:cubicBezTo>
                    <a:cubicBezTo>
                      <a:pt x="254705" y="750762"/>
                      <a:pt x="252972" y="749981"/>
                      <a:pt x="252181" y="749467"/>
                    </a:cubicBezTo>
                    <a:cubicBezTo>
                      <a:pt x="250019" y="748152"/>
                      <a:pt x="247885" y="746866"/>
                      <a:pt x="245809" y="745580"/>
                    </a:cubicBezTo>
                    <a:lnTo>
                      <a:pt x="245780" y="745580"/>
                    </a:lnTo>
                    <a:cubicBezTo>
                      <a:pt x="228045" y="735503"/>
                      <a:pt x="210995" y="719015"/>
                      <a:pt x="203803" y="700299"/>
                    </a:cubicBezTo>
                    <a:cubicBezTo>
                      <a:pt x="203375" y="699404"/>
                      <a:pt x="202918" y="698422"/>
                      <a:pt x="202413" y="697327"/>
                    </a:cubicBezTo>
                    <a:cubicBezTo>
                      <a:pt x="147730" y="706947"/>
                      <a:pt x="100153" y="634338"/>
                      <a:pt x="108629" y="584808"/>
                    </a:cubicBezTo>
                    <a:cubicBezTo>
                      <a:pt x="108220" y="584408"/>
                      <a:pt x="107801" y="584008"/>
                      <a:pt x="107391" y="583598"/>
                    </a:cubicBezTo>
                    <a:cubicBezTo>
                      <a:pt x="87970" y="570588"/>
                      <a:pt x="78683" y="534488"/>
                      <a:pt x="85198" y="511485"/>
                    </a:cubicBezTo>
                    <a:cubicBezTo>
                      <a:pt x="85284" y="510903"/>
                      <a:pt x="85379" y="510294"/>
                      <a:pt x="85474" y="509713"/>
                    </a:cubicBezTo>
                    <a:cubicBezTo>
                      <a:pt x="72568" y="496845"/>
                      <a:pt x="65034" y="476633"/>
                      <a:pt x="72892" y="459211"/>
                    </a:cubicBezTo>
                    <a:cubicBezTo>
                      <a:pt x="64843" y="457983"/>
                      <a:pt x="58433" y="452115"/>
                      <a:pt x="54023" y="445572"/>
                    </a:cubicBezTo>
                    <a:cubicBezTo>
                      <a:pt x="31820" y="427188"/>
                      <a:pt x="25019" y="390689"/>
                      <a:pt x="27315" y="362247"/>
                    </a:cubicBezTo>
                    <a:cubicBezTo>
                      <a:pt x="13789" y="318213"/>
                      <a:pt x="22847" y="270569"/>
                      <a:pt x="41193" y="229259"/>
                    </a:cubicBezTo>
                    <a:cubicBezTo>
                      <a:pt x="52622" y="210876"/>
                      <a:pt x="69434" y="196312"/>
                      <a:pt x="84055" y="180481"/>
                    </a:cubicBezTo>
                    <a:cubicBezTo>
                      <a:pt x="85636" y="178872"/>
                      <a:pt x="86065" y="176452"/>
                      <a:pt x="85122" y="174395"/>
                    </a:cubicBezTo>
                    <a:cubicBezTo>
                      <a:pt x="78331" y="163432"/>
                      <a:pt x="70034" y="180481"/>
                      <a:pt x="64329" y="184644"/>
                    </a:cubicBezTo>
                    <a:lnTo>
                      <a:pt x="64329" y="184654"/>
                    </a:lnTo>
                    <a:cubicBezTo>
                      <a:pt x="58462" y="190731"/>
                      <a:pt x="52394" y="197008"/>
                      <a:pt x="46784" y="203456"/>
                    </a:cubicBezTo>
                    <a:cubicBezTo>
                      <a:pt x="35725" y="203922"/>
                      <a:pt x="24219" y="201065"/>
                      <a:pt x="15199" y="194550"/>
                    </a:cubicBezTo>
                    <a:cubicBezTo>
                      <a:pt x="7074" y="190902"/>
                      <a:pt x="73" y="182872"/>
                      <a:pt x="826" y="173537"/>
                    </a:cubicBezTo>
                    <a:cubicBezTo>
                      <a:pt x="-251" y="164794"/>
                      <a:pt x="3274" y="154878"/>
                      <a:pt x="10313" y="149401"/>
                    </a:cubicBezTo>
                    <a:lnTo>
                      <a:pt x="10322" y="149401"/>
                    </a:lnTo>
                    <a:cubicBezTo>
                      <a:pt x="10370" y="149383"/>
                      <a:pt x="10408" y="149353"/>
                      <a:pt x="10446" y="149325"/>
                    </a:cubicBezTo>
                    <a:cubicBezTo>
                      <a:pt x="11180" y="148525"/>
                      <a:pt x="12017" y="147801"/>
                      <a:pt x="12903" y="147173"/>
                    </a:cubicBezTo>
                    <a:cubicBezTo>
                      <a:pt x="-5499" y="121560"/>
                      <a:pt x="6217" y="77830"/>
                      <a:pt x="40364" y="74706"/>
                    </a:cubicBezTo>
                    <a:cubicBezTo>
                      <a:pt x="41431" y="54809"/>
                      <a:pt x="45745" y="37416"/>
                      <a:pt x="64186" y="30186"/>
                    </a:cubicBezTo>
                    <a:cubicBezTo>
                      <a:pt x="72387" y="26577"/>
                      <a:pt x="82826" y="26834"/>
                      <a:pt x="90303" y="32044"/>
                    </a:cubicBezTo>
                    <a:cubicBezTo>
                      <a:pt x="106201" y="107"/>
                      <a:pt x="152435" y="-9933"/>
                      <a:pt x="178657" y="15290"/>
                    </a:cubicBezTo>
                    <a:cubicBezTo>
                      <a:pt x="190326" y="-1227"/>
                      <a:pt x="216748" y="-5189"/>
                      <a:pt x="230292" y="11194"/>
                    </a:cubicBezTo>
                    <a:cubicBezTo>
                      <a:pt x="232426" y="12803"/>
                      <a:pt x="234398" y="14613"/>
                      <a:pt x="236207" y="16575"/>
                    </a:cubicBezTo>
                    <a:cubicBezTo>
                      <a:pt x="265592" y="-12190"/>
                      <a:pt x="304759" y="9717"/>
                      <a:pt x="316046" y="44026"/>
                    </a:cubicBezTo>
                    <a:cubicBezTo>
                      <a:pt x="373101" y="36130"/>
                      <a:pt x="434366" y="50703"/>
                      <a:pt x="473580" y="94814"/>
                    </a:cubicBezTo>
                    <a:cubicBezTo>
                      <a:pt x="482638" y="99786"/>
                      <a:pt x="490935" y="106062"/>
                      <a:pt x="498183" y="113425"/>
                    </a:cubicBezTo>
                    <a:cubicBezTo>
                      <a:pt x="518824" y="101405"/>
                      <a:pt x="541541" y="93937"/>
                      <a:pt x="565363" y="91451"/>
                    </a:cubicBezTo>
                    <a:lnTo>
                      <a:pt x="571192" y="90908"/>
                    </a:lnTo>
                    <a:cubicBezTo>
                      <a:pt x="573831" y="90966"/>
                      <a:pt x="577888" y="90890"/>
                      <a:pt x="579946" y="91870"/>
                    </a:cubicBezTo>
                    <a:cubicBezTo>
                      <a:pt x="582032" y="92870"/>
                      <a:pt x="582813" y="95909"/>
                      <a:pt x="583508" y="97738"/>
                    </a:cubicBezTo>
                    <a:cubicBezTo>
                      <a:pt x="589032" y="112397"/>
                      <a:pt x="586756" y="129551"/>
                      <a:pt x="584575" y="144544"/>
                    </a:cubicBezTo>
                    <a:cubicBezTo>
                      <a:pt x="581041" y="156231"/>
                      <a:pt x="577593" y="167813"/>
                      <a:pt x="572564" y="178929"/>
                    </a:cubicBezTo>
                    <a:cubicBezTo>
                      <a:pt x="575421" y="181919"/>
                      <a:pt x="577688" y="185415"/>
                      <a:pt x="580498" y="188435"/>
                    </a:cubicBezTo>
                    <a:cubicBezTo>
                      <a:pt x="580974" y="187559"/>
                      <a:pt x="582222" y="187759"/>
                      <a:pt x="582632" y="188597"/>
                    </a:cubicBezTo>
                    <a:cubicBezTo>
                      <a:pt x="594005" y="199941"/>
                      <a:pt x="597672" y="216886"/>
                      <a:pt x="600205" y="232231"/>
                    </a:cubicBezTo>
                    <a:cubicBezTo>
                      <a:pt x="603006" y="244785"/>
                      <a:pt x="608425" y="256605"/>
                      <a:pt x="607702" y="268016"/>
                    </a:cubicBezTo>
                    <a:cubicBezTo>
                      <a:pt x="617827" y="276732"/>
                      <a:pt x="625075" y="287761"/>
                      <a:pt x="630133" y="300058"/>
                    </a:cubicBezTo>
                    <a:cubicBezTo>
                      <a:pt x="637143" y="313631"/>
                      <a:pt x="640210" y="330910"/>
                      <a:pt x="634257" y="345369"/>
                    </a:cubicBezTo>
                    <a:cubicBezTo>
                      <a:pt x="631876" y="356265"/>
                      <a:pt x="620865" y="369791"/>
                      <a:pt x="608578" y="365543"/>
                    </a:cubicBezTo>
                    <a:cubicBezTo>
                      <a:pt x="610264" y="366914"/>
                      <a:pt x="607330" y="367495"/>
                      <a:pt x="606311" y="367686"/>
                    </a:cubicBezTo>
                    <a:cubicBezTo>
                      <a:pt x="606463" y="367848"/>
                      <a:pt x="606530" y="368067"/>
                      <a:pt x="606511" y="368286"/>
                    </a:cubicBezTo>
                    <a:cubicBezTo>
                      <a:pt x="605682" y="369477"/>
                      <a:pt x="603758" y="369743"/>
                      <a:pt x="602387" y="369581"/>
                    </a:cubicBezTo>
                    <a:cubicBezTo>
                      <a:pt x="608092" y="400728"/>
                      <a:pt x="608845" y="430179"/>
                      <a:pt x="613016" y="461116"/>
                    </a:cubicBezTo>
                    <a:cubicBezTo>
                      <a:pt x="616055" y="501074"/>
                      <a:pt x="630219" y="541422"/>
                      <a:pt x="634200" y="581608"/>
                    </a:cubicBezTo>
                    <a:cubicBezTo>
                      <a:pt x="647621" y="690631"/>
                      <a:pt x="548637" y="819314"/>
                      <a:pt x="435480" y="821257"/>
                    </a:cubicBezTo>
                    <a:close/>
                    <a:moveTo>
                      <a:pt x="184506" y="389146"/>
                    </a:moveTo>
                    <a:cubicBezTo>
                      <a:pt x="190869" y="394975"/>
                      <a:pt x="182972" y="406576"/>
                      <a:pt x="182744" y="407195"/>
                    </a:cubicBezTo>
                    <a:cubicBezTo>
                      <a:pt x="173057" y="417482"/>
                      <a:pt x="164380" y="428817"/>
                      <a:pt x="157588" y="441228"/>
                    </a:cubicBezTo>
                    <a:cubicBezTo>
                      <a:pt x="141595" y="468070"/>
                      <a:pt x="134062" y="501284"/>
                      <a:pt x="134280" y="531982"/>
                    </a:cubicBezTo>
                    <a:cubicBezTo>
                      <a:pt x="138090" y="533821"/>
                      <a:pt x="141967" y="535450"/>
                      <a:pt x="146092" y="536469"/>
                    </a:cubicBezTo>
                    <a:cubicBezTo>
                      <a:pt x="152949" y="533592"/>
                      <a:pt x="160322" y="532506"/>
                      <a:pt x="167742" y="533335"/>
                    </a:cubicBezTo>
                    <a:cubicBezTo>
                      <a:pt x="167685" y="532754"/>
                      <a:pt x="167656" y="532202"/>
                      <a:pt x="167618" y="531630"/>
                    </a:cubicBezTo>
                    <a:cubicBezTo>
                      <a:pt x="161045" y="482205"/>
                      <a:pt x="196003" y="436809"/>
                      <a:pt x="220805" y="398261"/>
                    </a:cubicBezTo>
                    <a:cubicBezTo>
                      <a:pt x="250057" y="354703"/>
                      <a:pt x="281966" y="306307"/>
                      <a:pt x="328590" y="283389"/>
                    </a:cubicBezTo>
                    <a:cubicBezTo>
                      <a:pt x="329276" y="283018"/>
                      <a:pt x="335277" y="280170"/>
                      <a:pt x="335820" y="279732"/>
                    </a:cubicBezTo>
                    <a:cubicBezTo>
                      <a:pt x="327924" y="279332"/>
                      <a:pt x="319827" y="278732"/>
                      <a:pt x="311760" y="277951"/>
                    </a:cubicBezTo>
                    <a:cubicBezTo>
                      <a:pt x="286242" y="279856"/>
                      <a:pt x="261249" y="286228"/>
                      <a:pt x="236246" y="280237"/>
                    </a:cubicBezTo>
                    <a:cubicBezTo>
                      <a:pt x="183906" y="316251"/>
                      <a:pt x="130918" y="364980"/>
                      <a:pt x="109620" y="424922"/>
                    </a:cubicBezTo>
                    <a:cubicBezTo>
                      <a:pt x="101686" y="447667"/>
                      <a:pt x="86798" y="478071"/>
                      <a:pt x="105591" y="499788"/>
                    </a:cubicBezTo>
                    <a:cubicBezTo>
                      <a:pt x="107373" y="501960"/>
                      <a:pt x="110744" y="501836"/>
                      <a:pt x="112944" y="500379"/>
                    </a:cubicBezTo>
                    <a:cubicBezTo>
                      <a:pt x="114363" y="501798"/>
                      <a:pt x="115716" y="500207"/>
                      <a:pt x="116364" y="496987"/>
                    </a:cubicBezTo>
                    <a:cubicBezTo>
                      <a:pt x="120326" y="492425"/>
                      <a:pt x="131480" y="480262"/>
                      <a:pt x="120898" y="477376"/>
                    </a:cubicBezTo>
                    <a:cubicBezTo>
                      <a:pt x="129328" y="446867"/>
                      <a:pt x="145177" y="418130"/>
                      <a:pt x="167551" y="395784"/>
                    </a:cubicBezTo>
                    <a:cubicBezTo>
                      <a:pt x="168237" y="395194"/>
                      <a:pt x="179915" y="384945"/>
                      <a:pt x="184506" y="389146"/>
                    </a:cubicBezTo>
                    <a:close/>
                    <a:moveTo>
                      <a:pt x="368205" y="189521"/>
                    </a:moveTo>
                    <a:lnTo>
                      <a:pt x="368205" y="189521"/>
                    </a:lnTo>
                    <a:cubicBezTo>
                      <a:pt x="340649" y="204608"/>
                      <a:pt x="341306" y="242051"/>
                      <a:pt x="356242" y="266082"/>
                    </a:cubicBezTo>
                    <a:lnTo>
                      <a:pt x="356527" y="266082"/>
                    </a:lnTo>
                    <a:cubicBezTo>
                      <a:pt x="363033" y="262568"/>
                      <a:pt x="369824" y="259587"/>
                      <a:pt x="376815" y="257177"/>
                    </a:cubicBezTo>
                    <a:cubicBezTo>
                      <a:pt x="398123" y="242747"/>
                      <a:pt x="422364" y="232974"/>
                      <a:pt x="447681" y="228345"/>
                    </a:cubicBezTo>
                    <a:lnTo>
                      <a:pt x="447710" y="228345"/>
                    </a:lnTo>
                    <a:cubicBezTo>
                      <a:pt x="445977" y="212447"/>
                      <a:pt x="437776" y="197817"/>
                      <a:pt x="425593" y="187549"/>
                    </a:cubicBezTo>
                    <a:cubicBezTo>
                      <a:pt x="413363" y="180443"/>
                      <a:pt x="398152" y="180539"/>
                      <a:pt x="384759" y="183672"/>
                    </a:cubicBezTo>
                    <a:cubicBezTo>
                      <a:pt x="390922" y="190188"/>
                      <a:pt x="401371" y="199741"/>
                      <a:pt x="398714" y="209352"/>
                    </a:cubicBezTo>
                    <a:cubicBezTo>
                      <a:pt x="395980" y="212771"/>
                      <a:pt x="391008" y="213323"/>
                      <a:pt x="387588" y="210600"/>
                    </a:cubicBezTo>
                    <a:cubicBezTo>
                      <a:pt x="382235" y="202608"/>
                      <a:pt x="377873" y="193426"/>
                      <a:pt x="368205" y="189521"/>
                    </a:cubicBezTo>
                    <a:close/>
                    <a:moveTo>
                      <a:pt x="236236" y="261263"/>
                    </a:moveTo>
                    <a:cubicBezTo>
                      <a:pt x="243742" y="265073"/>
                      <a:pt x="249190" y="264559"/>
                      <a:pt x="249266" y="264625"/>
                    </a:cubicBezTo>
                    <a:cubicBezTo>
                      <a:pt x="275708" y="266016"/>
                      <a:pt x="302597" y="258567"/>
                      <a:pt x="328619" y="257929"/>
                    </a:cubicBezTo>
                    <a:cubicBezTo>
                      <a:pt x="330172" y="257367"/>
                      <a:pt x="331724" y="257720"/>
                      <a:pt x="330848" y="255224"/>
                    </a:cubicBezTo>
                    <a:cubicBezTo>
                      <a:pt x="327695" y="246223"/>
                      <a:pt x="326647" y="236260"/>
                      <a:pt x="326914" y="227002"/>
                    </a:cubicBezTo>
                    <a:cubicBezTo>
                      <a:pt x="324076" y="225830"/>
                      <a:pt x="321180" y="224801"/>
                      <a:pt x="318246" y="223925"/>
                    </a:cubicBezTo>
                    <a:cubicBezTo>
                      <a:pt x="310017" y="222915"/>
                      <a:pt x="301463" y="221858"/>
                      <a:pt x="293177" y="220858"/>
                    </a:cubicBezTo>
                    <a:cubicBezTo>
                      <a:pt x="282185" y="221315"/>
                      <a:pt x="272012" y="222487"/>
                      <a:pt x="261115" y="223877"/>
                    </a:cubicBezTo>
                    <a:cubicBezTo>
                      <a:pt x="260287" y="223658"/>
                      <a:pt x="259572" y="223125"/>
                      <a:pt x="259134" y="222391"/>
                    </a:cubicBezTo>
                    <a:cubicBezTo>
                      <a:pt x="257706" y="222630"/>
                      <a:pt x="255286" y="223230"/>
                      <a:pt x="255048" y="221086"/>
                    </a:cubicBezTo>
                    <a:cubicBezTo>
                      <a:pt x="254896" y="219429"/>
                      <a:pt x="257391" y="219477"/>
                      <a:pt x="258505" y="218839"/>
                    </a:cubicBezTo>
                    <a:cubicBezTo>
                      <a:pt x="258153" y="218886"/>
                      <a:pt x="257696" y="218934"/>
                      <a:pt x="257363" y="218781"/>
                    </a:cubicBezTo>
                    <a:cubicBezTo>
                      <a:pt x="255838" y="218620"/>
                      <a:pt x="253210" y="220162"/>
                      <a:pt x="252286" y="218629"/>
                    </a:cubicBezTo>
                    <a:cubicBezTo>
                      <a:pt x="252133" y="217629"/>
                      <a:pt x="252886" y="216781"/>
                      <a:pt x="253829" y="216562"/>
                    </a:cubicBezTo>
                    <a:cubicBezTo>
                      <a:pt x="251571" y="214885"/>
                      <a:pt x="252790" y="213466"/>
                      <a:pt x="255057" y="213019"/>
                    </a:cubicBezTo>
                    <a:cubicBezTo>
                      <a:pt x="255010" y="212847"/>
                      <a:pt x="255019" y="212676"/>
                      <a:pt x="255067" y="212504"/>
                    </a:cubicBezTo>
                    <a:cubicBezTo>
                      <a:pt x="255039" y="212486"/>
                      <a:pt x="252686" y="212838"/>
                      <a:pt x="252686" y="212790"/>
                    </a:cubicBezTo>
                    <a:cubicBezTo>
                      <a:pt x="252981" y="212104"/>
                      <a:pt x="253438" y="211504"/>
                      <a:pt x="254010" y="211028"/>
                    </a:cubicBezTo>
                    <a:lnTo>
                      <a:pt x="254095" y="210990"/>
                    </a:lnTo>
                    <a:lnTo>
                      <a:pt x="255219" y="210647"/>
                    </a:lnTo>
                    <a:cubicBezTo>
                      <a:pt x="255543" y="209990"/>
                      <a:pt x="256020" y="209418"/>
                      <a:pt x="256620" y="208990"/>
                    </a:cubicBezTo>
                    <a:cubicBezTo>
                      <a:pt x="260591" y="207742"/>
                      <a:pt x="264506" y="206542"/>
                      <a:pt x="268650" y="205618"/>
                    </a:cubicBezTo>
                    <a:cubicBezTo>
                      <a:pt x="270926" y="204237"/>
                      <a:pt x="273888" y="204370"/>
                      <a:pt x="276936" y="203665"/>
                    </a:cubicBezTo>
                    <a:cubicBezTo>
                      <a:pt x="294138" y="200122"/>
                      <a:pt x="313236" y="204141"/>
                      <a:pt x="329410" y="210752"/>
                    </a:cubicBezTo>
                    <a:cubicBezTo>
                      <a:pt x="330210" y="207809"/>
                      <a:pt x="331343" y="205047"/>
                      <a:pt x="332486" y="202208"/>
                    </a:cubicBezTo>
                    <a:lnTo>
                      <a:pt x="331096" y="201379"/>
                    </a:lnTo>
                    <a:cubicBezTo>
                      <a:pt x="330905" y="201818"/>
                      <a:pt x="330505" y="202132"/>
                      <a:pt x="330029" y="202218"/>
                    </a:cubicBezTo>
                    <a:cubicBezTo>
                      <a:pt x="278870" y="168194"/>
                      <a:pt x="212909" y="161022"/>
                      <a:pt x="154169" y="177834"/>
                    </a:cubicBezTo>
                    <a:cubicBezTo>
                      <a:pt x="170961" y="212486"/>
                      <a:pt x="191412" y="252929"/>
                      <a:pt x="232236" y="262273"/>
                    </a:cubicBezTo>
                    <a:cubicBezTo>
                      <a:pt x="232893" y="261968"/>
                      <a:pt x="236236" y="261263"/>
                      <a:pt x="236236" y="261263"/>
                    </a:cubicBezTo>
                    <a:close/>
                    <a:moveTo>
                      <a:pt x="557610" y="228078"/>
                    </a:moveTo>
                    <a:cubicBezTo>
                      <a:pt x="557857" y="228040"/>
                      <a:pt x="558667" y="228735"/>
                      <a:pt x="558876" y="228840"/>
                    </a:cubicBezTo>
                    <a:cubicBezTo>
                      <a:pt x="566782" y="230964"/>
                      <a:pt x="574288" y="234355"/>
                      <a:pt x="581108" y="238898"/>
                    </a:cubicBezTo>
                    <a:cubicBezTo>
                      <a:pt x="581060" y="238565"/>
                      <a:pt x="580974" y="237908"/>
                      <a:pt x="580917" y="237555"/>
                    </a:cubicBezTo>
                    <a:cubicBezTo>
                      <a:pt x="581813" y="225153"/>
                      <a:pt x="576031" y="214743"/>
                      <a:pt x="572192" y="202236"/>
                    </a:cubicBezTo>
                    <a:cubicBezTo>
                      <a:pt x="570173" y="198922"/>
                      <a:pt x="567944" y="195741"/>
                      <a:pt x="565534" y="192702"/>
                    </a:cubicBezTo>
                    <a:cubicBezTo>
                      <a:pt x="558276" y="205218"/>
                      <a:pt x="549342" y="216324"/>
                      <a:pt x="538769" y="226126"/>
                    </a:cubicBezTo>
                    <a:cubicBezTo>
                      <a:pt x="545103" y="226106"/>
                      <a:pt x="550952" y="226878"/>
                      <a:pt x="557019" y="228335"/>
                    </a:cubicBezTo>
                    <a:cubicBezTo>
                      <a:pt x="557171" y="228182"/>
                      <a:pt x="557381" y="228097"/>
                      <a:pt x="557610" y="228078"/>
                    </a:cubicBezTo>
                    <a:lnTo>
                      <a:pt x="557610" y="228078"/>
                    </a:lnTo>
                    <a:close/>
                    <a:moveTo>
                      <a:pt x="481905" y="225116"/>
                    </a:moveTo>
                    <a:cubicBezTo>
                      <a:pt x="489601" y="225116"/>
                      <a:pt x="497297" y="225573"/>
                      <a:pt x="504946" y="226478"/>
                    </a:cubicBezTo>
                    <a:cubicBezTo>
                      <a:pt x="543551" y="203208"/>
                      <a:pt x="571354" y="157402"/>
                      <a:pt x="567363" y="111720"/>
                    </a:cubicBezTo>
                    <a:cubicBezTo>
                      <a:pt x="524634" y="119559"/>
                      <a:pt x="483372" y="143496"/>
                      <a:pt x="456445" y="178186"/>
                    </a:cubicBezTo>
                    <a:cubicBezTo>
                      <a:pt x="459845" y="178595"/>
                      <a:pt x="459607" y="184872"/>
                      <a:pt x="457426" y="186787"/>
                    </a:cubicBezTo>
                    <a:cubicBezTo>
                      <a:pt x="455159" y="188835"/>
                      <a:pt x="449644" y="188673"/>
                      <a:pt x="449310" y="188730"/>
                    </a:cubicBezTo>
                    <a:cubicBezTo>
                      <a:pt x="449215" y="188739"/>
                      <a:pt x="448729" y="188559"/>
                      <a:pt x="448644" y="188539"/>
                    </a:cubicBezTo>
                    <a:cubicBezTo>
                      <a:pt x="452873" y="192930"/>
                      <a:pt x="456483" y="197893"/>
                      <a:pt x="459416" y="203246"/>
                    </a:cubicBezTo>
                    <a:cubicBezTo>
                      <a:pt x="460931" y="201855"/>
                      <a:pt x="461674" y="199932"/>
                      <a:pt x="461674" y="199932"/>
                    </a:cubicBezTo>
                    <a:cubicBezTo>
                      <a:pt x="475323" y="186111"/>
                      <a:pt x="494897" y="179900"/>
                      <a:pt x="512956" y="173928"/>
                    </a:cubicBezTo>
                    <a:lnTo>
                      <a:pt x="512966" y="173928"/>
                    </a:lnTo>
                    <a:cubicBezTo>
                      <a:pt x="513795" y="173747"/>
                      <a:pt x="514795" y="173128"/>
                      <a:pt x="515662" y="173185"/>
                    </a:cubicBezTo>
                    <a:cubicBezTo>
                      <a:pt x="515709" y="173271"/>
                      <a:pt x="515719" y="173367"/>
                      <a:pt x="515680" y="173461"/>
                    </a:cubicBezTo>
                    <a:cubicBezTo>
                      <a:pt x="517109" y="172642"/>
                      <a:pt x="519557" y="174395"/>
                      <a:pt x="518776" y="175976"/>
                    </a:cubicBezTo>
                    <a:cubicBezTo>
                      <a:pt x="519329" y="176424"/>
                      <a:pt x="519938" y="176995"/>
                      <a:pt x="520471" y="177548"/>
                    </a:cubicBezTo>
                    <a:cubicBezTo>
                      <a:pt x="521881" y="176843"/>
                      <a:pt x="523891" y="179062"/>
                      <a:pt x="525463" y="180710"/>
                    </a:cubicBezTo>
                    <a:cubicBezTo>
                      <a:pt x="527549" y="182739"/>
                      <a:pt x="526110" y="183301"/>
                      <a:pt x="523958" y="183882"/>
                    </a:cubicBezTo>
                    <a:cubicBezTo>
                      <a:pt x="524053" y="185006"/>
                      <a:pt x="522072" y="185034"/>
                      <a:pt x="521386" y="185454"/>
                    </a:cubicBezTo>
                    <a:cubicBezTo>
                      <a:pt x="523396" y="187406"/>
                      <a:pt x="526625" y="189464"/>
                      <a:pt x="521957" y="190464"/>
                    </a:cubicBezTo>
                    <a:cubicBezTo>
                      <a:pt x="522081" y="190692"/>
                      <a:pt x="522110" y="190968"/>
                      <a:pt x="522024" y="191226"/>
                    </a:cubicBezTo>
                    <a:cubicBezTo>
                      <a:pt x="503632" y="197331"/>
                      <a:pt x="486562" y="207628"/>
                      <a:pt x="467865" y="213076"/>
                    </a:cubicBezTo>
                    <a:cubicBezTo>
                      <a:pt x="466589" y="213447"/>
                      <a:pt x="464398" y="213819"/>
                      <a:pt x="463893" y="213924"/>
                    </a:cubicBezTo>
                    <a:cubicBezTo>
                      <a:pt x="465570" y="218420"/>
                      <a:pt x="466141" y="220972"/>
                      <a:pt x="466770" y="225735"/>
                    </a:cubicBezTo>
                    <a:cubicBezTo>
                      <a:pt x="472018" y="225296"/>
                      <a:pt x="476733" y="225116"/>
                      <a:pt x="481905" y="225116"/>
                    </a:cubicBezTo>
                    <a:close/>
                    <a:moveTo>
                      <a:pt x="210499" y="623318"/>
                    </a:moveTo>
                    <a:cubicBezTo>
                      <a:pt x="208004" y="623108"/>
                      <a:pt x="206890" y="621508"/>
                      <a:pt x="204680" y="620403"/>
                    </a:cubicBezTo>
                    <a:cubicBezTo>
                      <a:pt x="204680" y="620403"/>
                      <a:pt x="203927" y="619956"/>
                      <a:pt x="203937" y="619956"/>
                    </a:cubicBezTo>
                    <a:cubicBezTo>
                      <a:pt x="191249" y="611840"/>
                      <a:pt x="176638" y="606230"/>
                      <a:pt x="162903" y="601172"/>
                    </a:cubicBezTo>
                    <a:cubicBezTo>
                      <a:pt x="164122" y="597981"/>
                      <a:pt x="167808" y="592733"/>
                      <a:pt x="171313" y="590723"/>
                    </a:cubicBezTo>
                    <a:cubicBezTo>
                      <a:pt x="173638" y="589390"/>
                      <a:pt x="176028" y="589638"/>
                      <a:pt x="176076" y="589561"/>
                    </a:cubicBezTo>
                    <a:cubicBezTo>
                      <a:pt x="182687" y="591447"/>
                      <a:pt x="205385" y="601191"/>
                      <a:pt x="213252" y="608278"/>
                    </a:cubicBezTo>
                    <a:cubicBezTo>
                      <a:pt x="213967" y="608916"/>
                      <a:pt x="215319" y="609345"/>
                      <a:pt x="215500" y="610526"/>
                    </a:cubicBezTo>
                    <a:cubicBezTo>
                      <a:pt x="215424" y="614440"/>
                      <a:pt x="215119" y="622880"/>
                      <a:pt x="210499" y="623318"/>
                    </a:cubicBezTo>
                    <a:close/>
                  </a:path>
                </a:pathLst>
              </a:custGeom>
              <a:solidFill>
                <a:srgbClr val="000000"/>
              </a:solidFill>
              <a:ln w="9525" cap="flat">
                <a:noFill/>
                <a:prstDash val="solid"/>
                <a:miter/>
              </a:ln>
            </p:spPr>
            <p:txBody>
              <a:bodyPr rtlCol="0" anchor="ctr"/>
              <a:lstStyle/>
              <a:p>
                <a:endParaRPr lang="en-US"/>
              </a:p>
            </p:txBody>
          </p:sp>
        </p:grpSp>
        <p:grpSp>
          <p:nvGrpSpPr>
            <p:cNvPr id="18" name="Graphic 3" descr="Woman holding sign">
              <a:extLst>
                <a:ext uri="{FF2B5EF4-FFF2-40B4-BE49-F238E27FC236}">
                  <a16:creationId xmlns:a16="http://schemas.microsoft.com/office/drawing/2014/main" id="{3BBFD8A6-3647-51FD-8A7C-E8250E2ED56F}"/>
                </a:ext>
              </a:extLst>
            </p:cNvPr>
            <p:cNvGrpSpPr>
              <a:grpSpLocks noGrp="1" noUngrp="1" noRot="1" noMove="1" noResize="1"/>
            </p:cNvGrpSpPr>
            <p:nvPr/>
          </p:nvGrpSpPr>
          <p:grpSpPr>
            <a:xfrm>
              <a:off x="6044015" y="1595469"/>
              <a:ext cx="263044" cy="274028"/>
              <a:chOff x="6044015" y="1595469"/>
              <a:chExt cx="263044" cy="274028"/>
            </a:xfrm>
            <a:solidFill>
              <a:srgbClr val="000000"/>
            </a:solidFill>
          </p:grpSpPr>
          <p:sp>
            <p:nvSpPr>
              <p:cNvPr id="19" name="Freeform: Shape 18">
                <a:extLst>
                  <a:ext uri="{FF2B5EF4-FFF2-40B4-BE49-F238E27FC236}">
                    <a16:creationId xmlns:a16="http://schemas.microsoft.com/office/drawing/2014/main" id="{E5B172F9-82B1-6BD3-CBC4-8C6F3831600B}"/>
                  </a:ext>
                </a:extLst>
              </p:cNvPr>
              <p:cNvSpPr>
                <a:spLocks noGrp="1" noRot="1" noMove="1" noResize="1" noEditPoints="1" noAdjustHandles="1" noChangeArrowheads="1" noChangeShapeType="1"/>
              </p:cNvSpPr>
              <p:nvPr/>
            </p:nvSpPr>
            <p:spPr>
              <a:xfrm>
                <a:off x="6150857" y="1825966"/>
                <a:ext cx="95204" cy="43531"/>
              </a:xfrm>
              <a:custGeom>
                <a:avLst/>
                <a:gdLst>
                  <a:gd name="connsiteX0" fmla="*/ 47508 w 95204"/>
                  <a:gd name="connsiteY0" fmla="*/ 43525 h 43531"/>
                  <a:gd name="connsiteX1" fmla="*/ 2426 w 95204"/>
                  <a:gd name="connsiteY1" fmla="*/ 20598 h 43531"/>
                  <a:gd name="connsiteX2" fmla="*/ 140 w 95204"/>
                  <a:gd name="connsiteY2" fmla="*/ 11825 h 43531"/>
                  <a:gd name="connsiteX3" fmla="*/ 5065 w 95204"/>
                  <a:gd name="connsiteY3" fmla="*/ 3900 h 43531"/>
                  <a:gd name="connsiteX4" fmla="*/ 21353 w 95204"/>
                  <a:gd name="connsiteY4" fmla="*/ 6444 h 43531"/>
                  <a:gd name="connsiteX5" fmla="*/ 85027 w 95204"/>
                  <a:gd name="connsiteY5" fmla="*/ 2300 h 43531"/>
                  <a:gd name="connsiteX6" fmla="*/ 95162 w 95204"/>
                  <a:gd name="connsiteY6" fmla="*/ 6034 h 43531"/>
                  <a:gd name="connsiteX7" fmla="*/ 47508 w 95204"/>
                  <a:gd name="connsiteY7" fmla="*/ 43525 h 4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04" h="43531">
                    <a:moveTo>
                      <a:pt x="47508" y="43525"/>
                    </a:moveTo>
                    <a:cubicBezTo>
                      <a:pt x="29973" y="43553"/>
                      <a:pt x="12904" y="34581"/>
                      <a:pt x="2426" y="20598"/>
                    </a:cubicBezTo>
                    <a:cubicBezTo>
                      <a:pt x="474" y="18121"/>
                      <a:pt x="-355" y="14940"/>
                      <a:pt x="140" y="11825"/>
                    </a:cubicBezTo>
                    <a:cubicBezTo>
                      <a:pt x="712" y="8653"/>
                      <a:pt x="2474" y="5815"/>
                      <a:pt x="5065" y="3900"/>
                    </a:cubicBezTo>
                    <a:cubicBezTo>
                      <a:pt x="10018" y="-157"/>
                      <a:pt x="17971" y="891"/>
                      <a:pt x="21353" y="6444"/>
                    </a:cubicBezTo>
                    <a:cubicBezTo>
                      <a:pt x="38555" y="30856"/>
                      <a:pt x="67834" y="24065"/>
                      <a:pt x="85027" y="2300"/>
                    </a:cubicBezTo>
                    <a:cubicBezTo>
                      <a:pt x="87951" y="-2357"/>
                      <a:pt x="95857" y="652"/>
                      <a:pt x="95162" y="6034"/>
                    </a:cubicBezTo>
                    <a:cubicBezTo>
                      <a:pt x="93228" y="27656"/>
                      <a:pt x="68644" y="43905"/>
                      <a:pt x="47508" y="43525"/>
                    </a:cubicBezTo>
                    <a:close/>
                  </a:path>
                </a:pathLst>
              </a:custGeom>
              <a:solidFill>
                <a:srgbClr val="00000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8FFB648-DC13-4C24-C820-D573AFD870D1}"/>
                  </a:ext>
                </a:extLst>
              </p:cNvPr>
              <p:cNvSpPr>
                <a:spLocks noGrp="1" noRot="1" noMove="1" noResize="1" noEditPoints="1" noAdjustHandles="1" noChangeArrowheads="1" noChangeShapeType="1"/>
              </p:cNvSpPr>
              <p:nvPr/>
            </p:nvSpPr>
            <p:spPr>
              <a:xfrm>
                <a:off x="6171147" y="1719594"/>
                <a:ext cx="75569" cy="67653"/>
              </a:xfrm>
              <a:custGeom>
                <a:avLst/>
                <a:gdLst>
                  <a:gd name="connsiteX0" fmla="*/ 41744 w 75569"/>
                  <a:gd name="connsiteY0" fmla="*/ 67629 h 67653"/>
                  <a:gd name="connsiteX1" fmla="*/ 4063 w 75569"/>
                  <a:gd name="connsiteY1" fmla="*/ 37234 h 67653"/>
                  <a:gd name="connsiteX2" fmla="*/ 9549 w 75569"/>
                  <a:gd name="connsiteY2" fmla="*/ 35091 h 67653"/>
                  <a:gd name="connsiteX3" fmla="*/ 13797 w 75569"/>
                  <a:gd name="connsiteY3" fmla="*/ 36396 h 67653"/>
                  <a:gd name="connsiteX4" fmla="*/ 15207 w 75569"/>
                  <a:gd name="connsiteY4" fmla="*/ 37491 h 67653"/>
                  <a:gd name="connsiteX5" fmla="*/ 15226 w 75569"/>
                  <a:gd name="connsiteY5" fmla="*/ 37501 h 67653"/>
                  <a:gd name="connsiteX6" fmla="*/ 56822 w 75569"/>
                  <a:gd name="connsiteY6" fmla="*/ 45931 h 67653"/>
                  <a:gd name="connsiteX7" fmla="*/ 41201 w 75569"/>
                  <a:gd name="connsiteY7" fmla="*/ 7821 h 67653"/>
                  <a:gd name="connsiteX8" fmla="*/ 40229 w 75569"/>
                  <a:gd name="connsiteY8" fmla="*/ 3697 h 67653"/>
                  <a:gd name="connsiteX9" fmla="*/ 45430 w 75569"/>
                  <a:gd name="connsiteY9" fmla="*/ 1 h 67653"/>
                  <a:gd name="connsiteX10" fmla="*/ 75338 w 75569"/>
                  <a:gd name="connsiteY10" fmla="*/ 35958 h 67653"/>
                  <a:gd name="connsiteX11" fmla="*/ 41744 w 75569"/>
                  <a:gd name="connsiteY11" fmla="*/ 67629 h 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569" h="67653">
                    <a:moveTo>
                      <a:pt x="41744" y="67629"/>
                    </a:moveTo>
                    <a:cubicBezTo>
                      <a:pt x="29790" y="68057"/>
                      <a:pt x="-13282" y="53322"/>
                      <a:pt x="4063" y="37234"/>
                    </a:cubicBezTo>
                    <a:cubicBezTo>
                      <a:pt x="5577" y="35891"/>
                      <a:pt x="7530" y="35139"/>
                      <a:pt x="9549" y="35091"/>
                    </a:cubicBezTo>
                    <a:cubicBezTo>
                      <a:pt x="11063" y="35101"/>
                      <a:pt x="12540" y="35558"/>
                      <a:pt x="13797" y="36396"/>
                    </a:cubicBezTo>
                    <a:cubicBezTo>
                      <a:pt x="14245" y="36739"/>
                      <a:pt x="14721" y="37101"/>
                      <a:pt x="15207" y="37491"/>
                    </a:cubicBezTo>
                    <a:lnTo>
                      <a:pt x="15226" y="37501"/>
                    </a:lnTo>
                    <a:cubicBezTo>
                      <a:pt x="25351" y="45759"/>
                      <a:pt x="44801" y="59313"/>
                      <a:pt x="56822" y="45931"/>
                    </a:cubicBezTo>
                    <a:cubicBezTo>
                      <a:pt x="69223" y="30872"/>
                      <a:pt x="49859" y="12117"/>
                      <a:pt x="41201" y="7821"/>
                    </a:cubicBezTo>
                    <a:cubicBezTo>
                      <a:pt x="40010" y="6802"/>
                      <a:pt x="39619" y="5135"/>
                      <a:pt x="40229" y="3697"/>
                    </a:cubicBezTo>
                    <a:cubicBezTo>
                      <a:pt x="40953" y="1449"/>
                      <a:pt x="43067" y="-47"/>
                      <a:pt x="45430" y="1"/>
                    </a:cubicBezTo>
                    <a:cubicBezTo>
                      <a:pt x="63270" y="1363"/>
                      <a:pt x="77577" y="18041"/>
                      <a:pt x="75338" y="35958"/>
                    </a:cubicBezTo>
                    <a:cubicBezTo>
                      <a:pt x="74328" y="53170"/>
                      <a:pt x="59327" y="68352"/>
                      <a:pt x="41744" y="67629"/>
                    </a:cubicBez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AB4DFFC-CACD-B44C-44BB-83B1E0E00715}"/>
                  </a:ext>
                </a:extLst>
              </p:cNvPr>
              <p:cNvSpPr>
                <a:spLocks noGrp="1" noRot="1" noMove="1" noResize="1" noEditPoints="1" noAdjustHandles="1" noChangeArrowheads="1" noChangeShapeType="1"/>
              </p:cNvSpPr>
              <p:nvPr/>
            </p:nvSpPr>
            <p:spPr>
              <a:xfrm>
                <a:off x="6084939" y="1654145"/>
                <a:ext cx="28517" cy="52744"/>
              </a:xfrm>
              <a:custGeom>
                <a:avLst/>
                <a:gdLst>
                  <a:gd name="connsiteX0" fmla="*/ 12223 w 28517"/>
                  <a:gd name="connsiteY0" fmla="*/ 52744 h 52744"/>
                  <a:gd name="connsiteX1" fmla="*/ 1136 w 28517"/>
                  <a:gd name="connsiteY1" fmla="*/ 19797 h 52744"/>
                  <a:gd name="connsiteX2" fmla="*/ 6956 w 28517"/>
                  <a:gd name="connsiteY2" fmla="*/ 3385 h 52744"/>
                  <a:gd name="connsiteX3" fmla="*/ 23834 w 28517"/>
                  <a:gd name="connsiteY3" fmla="*/ 2290 h 52744"/>
                  <a:gd name="connsiteX4" fmla="*/ 27844 w 28517"/>
                  <a:gd name="connsiteY4" fmla="*/ 9434 h 52744"/>
                  <a:gd name="connsiteX5" fmla="*/ 21576 w 28517"/>
                  <a:gd name="connsiteY5" fmla="*/ 46410 h 52744"/>
                  <a:gd name="connsiteX6" fmla="*/ 12223 w 28517"/>
                  <a:gd name="connsiteY6" fmla="*/ 52744 h 5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7" h="52744">
                    <a:moveTo>
                      <a:pt x="12223" y="52744"/>
                    </a:moveTo>
                    <a:cubicBezTo>
                      <a:pt x="-3770" y="51544"/>
                      <a:pt x="164" y="30932"/>
                      <a:pt x="1136" y="19797"/>
                    </a:cubicBezTo>
                    <a:cubicBezTo>
                      <a:pt x="1822" y="14130"/>
                      <a:pt x="1641" y="7110"/>
                      <a:pt x="6956" y="3385"/>
                    </a:cubicBezTo>
                    <a:cubicBezTo>
                      <a:pt x="11623" y="-329"/>
                      <a:pt x="18852" y="-1406"/>
                      <a:pt x="23834" y="2290"/>
                    </a:cubicBezTo>
                    <a:cubicBezTo>
                      <a:pt x="26063" y="4052"/>
                      <a:pt x="27501" y="6614"/>
                      <a:pt x="27844" y="9434"/>
                    </a:cubicBezTo>
                    <a:cubicBezTo>
                      <a:pt x="29758" y="22112"/>
                      <a:pt x="27568" y="35066"/>
                      <a:pt x="21576" y="46410"/>
                    </a:cubicBezTo>
                    <a:cubicBezTo>
                      <a:pt x="19548" y="50487"/>
                      <a:pt x="16223" y="52744"/>
                      <a:pt x="12223" y="52744"/>
                    </a:cubicBezTo>
                    <a:close/>
                  </a:path>
                </a:pathLst>
              </a:custGeom>
              <a:solidFill>
                <a:srgbClr val="000000"/>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F299C3E-BFAF-1676-0B3F-4B69A45E820B}"/>
                  </a:ext>
                </a:extLst>
              </p:cNvPr>
              <p:cNvSpPr>
                <a:spLocks noGrp="1" noRot="1" noMove="1" noResize="1" noEditPoints="1" noAdjustHandles="1" noChangeArrowheads="1" noChangeShapeType="1"/>
              </p:cNvSpPr>
              <p:nvPr/>
            </p:nvSpPr>
            <p:spPr>
              <a:xfrm>
                <a:off x="6251548" y="1654734"/>
                <a:ext cx="31581" cy="47084"/>
              </a:xfrm>
              <a:custGeom>
                <a:avLst/>
                <a:gdLst>
                  <a:gd name="connsiteX0" fmla="*/ 15492 w 31581"/>
                  <a:gd name="connsiteY0" fmla="*/ 47078 h 47084"/>
                  <a:gd name="connsiteX1" fmla="*/ 7491 w 31581"/>
                  <a:gd name="connsiteY1" fmla="*/ 43649 h 47084"/>
                  <a:gd name="connsiteX2" fmla="*/ 5891 w 31581"/>
                  <a:gd name="connsiteY2" fmla="*/ 7216 h 47084"/>
                  <a:gd name="connsiteX3" fmla="*/ 19930 w 31581"/>
                  <a:gd name="connsiteY3" fmla="*/ 472 h 47084"/>
                  <a:gd name="connsiteX4" fmla="*/ 25941 w 31581"/>
                  <a:gd name="connsiteY4" fmla="*/ 41277 h 47084"/>
                  <a:gd name="connsiteX5" fmla="*/ 15492 w 31581"/>
                  <a:gd name="connsiteY5" fmla="*/ 47078 h 47084"/>
                  <a:gd name="connsiteX6" fmla="*/ 15492 w 31581"/>
                  <a:gd name="connsiteY6" fmla="*/ 47078 h 4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81" h="47084">
                    <a:moveTo>
                      <a:pt x="15492" y="47078"/>
                    </a:moveTo>
                    <a:cubicBezTo>
                      <a:pt x="12444" y="47183"/>
                      <a:pt x="9510" y="45925"/>
                      <a:pt x="7491" y="43649"/>
                    </a:cubicBezTo>
                    <a:cubicBezTo>
                      <a:pt x="-539" y="34172"/>
                      <a:pt x="-3615" y="15731"/>
                      <a:pt x="5891" y="7216"/>
                    </a:cubicBezTo>
                    <a:cubicBezTo>
                      <a:pt x="8272" y="2939"/>
                      <a:pt x="14015" y="-1471"/>
                      <a:pt x="19930" y="472"/>
                    </a:cubicBezTo>
                    <a:cubicBezTo>
                      <a:pt x="36713" y="5616"/>
                      <a:pt x="32189" y="28590"/>
                      <a:pt x="25941" y="41277"/>
                    </a:cubicBezTo>
                    <a:cubicBezTo>
                      <a:pt x="23988" y="45059"/>
                      <a:pt x="19645" y="47059"/>
                      <a:pt x="15492" y="47078"/>
                    </a:cubicBezTo>
                    <a:lnTo>
                      <a:pt x="15492" y="47078"/>
                    </a:lnTo>
                    <a:close/>
                  </a:path>
                </a:pathLst>
              </a:custGeom>
              <a:solidFill>
                <a:srgbClr val="000000"/>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B0D53F3-4BC2-C1B7-B86C-6E77864047E5}"/>
                  </a:ext>
                </a:extLst>
              </p:cNvPr>
              <p:cNvSpPr>
                <a:spLocks noGrp="1" noRot="1" noMove="1" noResize="1" noEditPoints="1" noAdjustHandles="1" noChangeArrowheads="1" noChangeShapeType="1"/>
              </p:cNvSpPr>
              <p:nvPr/>
            </p:nvSpPr>
            <p:spPr>
              <a:xfrm>
                <a:off x="6044015" y="1600609"/>
                <a:ext cx="92252" cy="47929"/>
              </a:xfrm>
              <a:custGeom>
                <a:avLst/>
                <a:gdLst>
                  <a:gd name="connsiteX0" fmla="*/ 1873 w 92252"/>
                  <a:gd name="connsiteY0" fmla="*/ 47930 h 47929"/>
                  <a:gd name="connsiteX1" fmla="*/ 330 w 92252"/>
                  <a:gd name="connsiteY1" fmla="*/ 46987 h 47929"/>
                  <a:gd name="connsiteX2" fmla="*/ 206 w 92252"/>
                  <a:gd name="connsiteY2" fmla="*/ 44958 h 47929"/>
                  <a:gd name="connsiteX3" fmla="*/ 64957 w 92252"/>
                  <a:gd name="connsiteY3" fmla="*/ 1267 h 47929"/>
                  <a:gd name="connsiteX4" fmla="*/ 75921 w 92252"/>
                  <a:gd name="connsiteY4" fmla="*/ 76 h 47929"/>
                  <a:gd name="connsiteX5" fmla="*/ 89446 w 92252"/>
                  <a:gd name="connsiteY5" fmla="*/ 18622 h 47929"/>
                  <a:gd name="connsiteX6" fmla="*/ 71739 w 92252"/>
                  <a:gd name="connsiteY6" fmla="*/ 22755 h 47929"/>
                  <a:gd name="connsiteX7" fmla="*/ 71701 w 92252"/>
                  <a:gd name="connsiteY7" fmla="*/ 22755 h 47929"/>
                  <a:gd name="connsiteX8" fmla="*/ 2864 w 92252"/>
                  <a:gd name="connsiteY8" fmla="*/ 47606 h 47929"/>
                  <a:gd name="connsiteX9" fmla="*/ 1873 w 92252"/>
                  <a:gd name="connsiteY9" fmla="*/ 47930 h 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252" h="47929">
                    <a:moveTo>
                      <a:pt x="1873" y="47930"/>
                    </a:moveTo>
                    <a:cubicBezTo>
                      <a:pt x="1226" y="47901"/>
                      <a:pt x="644" y="47549"/>
                      <a:pt x="330" y="46987"/>
                    </a:cubicBezTo>
                    <a:cubicBezTo>
                      <a:pt x="-60" y="46377"/>
                      <a:pt x="-108" y="45606"/>
                      <a:pt x="206" y="44958"/>
                    </a:cubicBezTo>
                    <a:cubicBezTo>
                      <a:pt x="13094" y="21241"/>
                      <a:pt x="38764" y="5801"/>
                      <a:pt x="64957" y="1267"/>
                    </a:cubicBezTo>
                    <a:cubicBezTo>
                      <a:pt x="68567" y="562"/>
                      <a:pt x="72234" y="162"/>
                      <a:pt x="75921" y="76"/>
                    </a:cubicBezTo>
                    <a:cubicBezTo>
                      <a:pt x="86836" y="-1019"/>
                      <a:pt x="97466" y="9897"/>
                      <a:pt x="89446" y="18622"/>
                    </a:cubicBezTo>
                    <a:cubicBezTo>
                      <a:pt x="84360" y="22870"/>
                      <a:pt x="78140" y="22974"/>
                      <a:pt x="71739" y="22755"/>
                    </a:cubicBezTo>
                    <a:lnTo>
                      <a:pt x="71701" y="22755"/>
                    </a:lnTo>
                    <a:cubicBezTo>
                      <a:pt x="46041" y="21755"/>
                      <a:pt x="23695" y="33052"/>
                      <a:pt x="2864" y="47606"/>
                    </a:cubicBezTo>
                    <a:cubicBezTo>
                      <a:pt x="2578" y="47806"/>
                      <a:pt x="2235" y="47920"/>
                      <a:pt x="1873" y="47930"/>
                    </a:cubicBezTo>
                    <a:close/>
                  </a:path>
                </a:pathLst>
              </a:custGeom>
              <a:solidFill>
                <a:srgbClr val="00000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54820E-6C83-8D86-A948-37D0DBF101D2}"/>
                  </a:ext>
                </a:extLst>
              </p:cNvPr>
              <p:cNvSpPr>
                <a:spLocks noGrp="1" noRot="1" noMove="1" noResize="1" noEditPoints="1" noAdjustHandles="1" noChangeArrowheads="1" noChangeShapeType="1"/>
              </p:cNvSpPr>
              <p:nvPr/>
            </p:nvSpPr>
            <p:spPr>
              <a:xfrm>
                <a:off x="6229132" y="1595469"/>
                <a:ext cx="77927" cy="42249"/>
              </a:xfrm>
              <a:custGeom>
                <a:avLst/>
                <a:gdLst>
                  <a:gd name="connsiteX0" fmla="*/ 75418 w 77927"/>
                  <a:gd name="connsiteY0" fmla="*/ 42250 h 42249"/>
                  <a:gd name="connsiteX1" fmla="*/ 75418 w 77927"/>
                  <a:gd name="connsiteY1" fmla="*/ 42250 h 42249"/>
                  <a:gd name="connsiteX2" fmla="*/ 61883 w 77927"/>
                  <a:gd name="connsiteY2" fmla="*/ 37125 h 42249"/>
                  <a:gd name="connsiteX3" fmla="*/ 10705 w 77927"/>
                  <a:gd name="connsiteY3" fmla="*/ 21781 h 42249"/>
                  <a:gd name="connsiteX4" fmla="*/ 456 w 77927"/>
                  <a:gd name="connsiteY4" fmla="*/ 13684 h 42249"/>
                  <a:gd name="connsiteX5" fmla="*/ 1589 w 77927"/>
                  <a:gd name="connsiteY5" fmla="*/ 5293 h 42249"/>
                  <a:gd name="connsiteX6" fmla="*/ 15810 w 77927"/>
                  <a:gd name="connsiteY6" fmla="*/ 654 h 42249"/>
                  <a:gd name="connsiteX7" fmla="*/ 77761 w 77927"/>
                  <a:gd name="connsiteY7" fmla="*/ 36602 h 42249"/>
                  <a:gd name="connsiteX8" fmla="*/ 77275 w 77927"/>
                  <a:gd name="connsiteY8" fmla="*/ 40945 h 42249"/>
                  <a:gd name="connsiteX9" fmla="*/ 77180 w 77927"/>
                  <a:gd name="connsiteY9" fmla="*/ 41088 h 42249"/>
                  <a:gd name="connsiteX10" fmla="*/ 75418 w 77927"/>
                  <a:gd name="connsiteY10" fmla="*/ 42250 h 42249"/>
                  <a:gd name="connsiteX11" fmla="*/ 75418 w 77927"/>
                  <a:gd name="connsiteY11" fmla="*/ 42250 h 4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27" h="42249">
                    <a:moveTo>
                      <a:pt x="75418" y="42250"/>
                    </a:moveTo>
                    <a:lnTo>
                      <a:pt x="75418" y="42250"/>
                    </a:lnTo>
                    <a:cubicBezTo>
                      <a:pt x="70722" y="41088"/>
                      <a:pt x="66188" y="39335"/>
                      <a:pt x="61883" y="37125"/>
                    </a:cubicBezTo>
                    <a:cubicBezTo>
                      <a:pt x="46071" y="28591"/>
                      <a:pt x="28488" y="23905"/>
                      <a:pt x="10705" y="21781"/>
                    </a:cubicBezTo>
                    <a:cubicBezTo>
                      <a:pt x="6104" y="21362"/>
                      <a:pt x="1485" y="18390"/>
                      <a:pt x="456" y="13684"/>
                    </a:cubicBezTo>
                    <a:cubicBezTo>
                      <a:pt x="-430" y="10855"/>
                      <a:pt x="-11" y="7788"/>
                      <a:pt x="1589" y="5293"/>
                    </a:cubicBezTo>
                    <a:cubicBezTo>
                      <a:pt x="4380" y="311"/>
                      <a:pt x="10657" y="-946"/>
                      <a:pt x="15810" y="654"/>
                    </a:cubicBezTo>
                    <a:cubicBezTo>
                      <a:pt x="42204" y="6960"/>
                      <a:pt x="64845" y="13313"/>
                      <a:pt x="77761" y="36602"/>
                    </a:cubicBezTo>
                    <a:cubicBezTo>
                      <a:pt x="78132" y="39764"/>
                      <a:pt x="77847" y="40221"/>
                      <a:pt x="77275" y="40945"/>
                    </a:cubicBezTo>
                    <a:cubicBezTo>
                      <a:pt x="77247" y="40993"/>
                      <a:pt x="77208" y="41031"/>
                      <a:pt x="77180" y="41088"/>
                    </a:cubicBezTo>
                    <a:cubicBezTo>
                      <a:pt x="76761" y="41678"/>
                      <a:pt x="76132" y="42097"/>
                      <a:pt x="75418" y="42250"/>
                    </a:cubicBezTo>
                    <a:lnTo>
                      <a:pt x="75418" y="42250"/>
                    </a:lnTo>
                    <a:close/>
                  </a:path>
                </a:pathLst>
              </a:custGeom>
              <a:solidFill>
                <a:srgbClr val="000000"/>
              </a:solidFill>
              <a:ln w="9525"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A69DF26D-763A-4839-5CAB-47DF7127DFD0}"/>
              </a:ext>
            </a:extLst>
          </p:cNvPr>
          <p:cNvSpPr>
            <a:spLocks noGrp="1"/>
          </p:cNvSpPr>
          <p:nvPr>
            <p:ph type="title"/>
          </p:nvPr>
        </p:nvSpPr>
        <p:spPr>
          <a:xfrm>
            <a:off x="487384" y="2151057"/>
            <a:ext cx="10197494" cy="1099457"/>
          </a:xfrm>
        </p:spPr>
        <p:txBody>
          <a:bodyPr>
            <a:normAutofit/>
          </a:bodyPr>
          <a:lstStyle/>
          <a:p>
            <a:r>
              <a:rPr lang="en-US" sz="3800" dirty="0"/>
              <a:t>Why </a:t>
            </a:r>
            <a:r>
              <a:rPr lang="en-US" sz="3800" b="1" u="sng" dirty="0"/>
              <a:t>Romania</a:t>
            </a:r>
            <a:r>
              <a:rPr lang="en-US" sz="3800" dirty="0"/>
              <a:t>?</a:t>
            </a:r>
          </a:p>
        </p:txBody>
      </p:sp>
      <p:sp>
        <p:nvSpPr>
          <p:cNvPr id="6" name="Thought Bubble: Cloud 5">
            <a:extLst>
              <a:ext uri="{FF2B5EF4-FFF2-40B4-BE49-F238E27FC236}">
                <a16:creationId xmlns:a16="http://schemas.microsoft.com/office/drawing/2014/main" id="{D6DC57A7-4392-2295-A14C-92102A35D048}"/>
              </a:ext>
            </a:extLst>
          </p:cNvPr>
          <p:cNvSpPr>
            <a:spLocks noGrp="1" noRot="1" noMove="1" noResize="1" noEditPoints="1" noAdjustHandles="1" noChangeArrowheads="1" noChangeShapeType="1"/>
          </p:cNvSpPr>
          <p:nvPr/>
        </p:nvSpPr>
        <p:spPr>
          <a:xfrm>
            <a:off x="4276153" y="1292002"/>
            <a:ext cx="7499078" cy="3553296"/>
          </a:xfrm>
          <a:prstGeom prst="cloud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The </a:t>
            </a:r>
            <a:r>
              <a:rPr lang="en-US" dirty="0" err="1">
                <a:solidFill>
                  <a:schemeClr val="tx2"/>
                </a:solidFill>
              </a:rPr>
              <a:t>Doicesti</a:t>
            </a:r>
            <a:r>
              <a:rPr lang="en-US" dirty="0">
                <a:solidFill>
                  <a:schemeClr val="tx2"/>
                </a:solidFill>
              </a:rPr>
              <a:t> SMR project proves that the end of coal can be the beginning of something greater — a cleaner, safer, and more prosperous energy future. Romania is not just building reactors; it is building confidence, expertise, and leadership for Europe and the world.</a:t>
            </a:r>
          </a:p>
        </p:txBody>
      </p:sp>
    </p:spTree>
    <p:extLst>
      <p:ext uri="{BB962C8B-B14F-4D97-AF65-F5344CB8AC3E}">
        <p14:creationId xmlns:p14="http://schemas.microsoft.com/office/powerpoint/2010/main" val="287997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79C9C65-CF51-EA06-B9EF-BED192EDD837}"/>
            </a:ext>
          </a:extLst>
        </p:cNvPr>
        <p:cNvGrpSpPr/>
        <p:nvPr/>
      </p:nvGrpSpPr>
      <p:grpSpPr>
        <a:xfrm>
          <a:off x="0" y="0"/>
          <a:ext cx="0" cy="0"/>
          <a:chOff x="0" y="0"/>
          <a:chExt cx="0" cy="0"/>
        </a:xfrm>
      </p:grpSpPr>
    </p:spTree>
    <p:extLst>
      <p:ext uri="{BB962C8B-B14F-4D97-AF65-F5344CB8AC3E}">
        <p14:creationId xmlns:p14="http://schemas.microsoft.com/office/powerpoint/2010/main" val="174346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542-C7CB-77F7-5574-645C47807238}"/>
              </a:ext>
            </a:extLst>
          </p:cNvPr>
          <p:cNvSpPr>
            <a:spLocks noGrp="1" noRot="1" noMove="1" noResize="1" noEditPoints="1" noAdjustHandles="1" noChangeArrowheads="1" noChangeShapeType="1"/>
          </p:cNvSpPr>
          <p:nvPr>
            <p:ph type="title"/>
          </p:nvPr>
        </p:nvSpPr>
        <p:spPr>
          <a:xfrm>
            <a:off x="2715768" y="134084"/>
            <a:ext cx="6611008" cy="872256"/>
          </a:xfrm>
        </p:spPr>
        <p:txBody>
          <a:bodyPr>
            <a:normAutofit/>
          </a:bodyPr>
          <a:lstStyle/>
          <a:p>
            <a:r>
              <a:rPr lang="en-US" sz="4000" dirty="0"/>
              <a:t>Project Background (1)</a:t>
            </a:r>
          </a:p>
        </p:txBody>
      </p:sp>
      <p:sp>
        <p:nvSpPr>
          <p:cNvPr id="7" name="Content Placeholder 8">
            <a:extLst>
              <a:ext uri="{FF2B5EF4-FFF2-40B4-BE49-F238E27FC236}">
                <a16:creationId xmlns:a16="http://schemas.microsoft.com/office/drawing/2014/main" id="{3FE93FBE-D300-4DF6-9DFD-2F0A3F6A13B6}"/>
              </a:ext>
            </a:extLst>
          </p:cNvPr>
          <p:cNvSpPr txBox="1">
            <a:spLocks/>
          </p:cNvSpPr>
          <p:nvPr/>
        </p:nvSpPr>
        <p:spPr>
          <a:xfrm>
            <a:off x="677334" y="5370246"/>
            <a:ext cx="7247466" cy="11604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200" dirty="0"/>
          </a:p>
        </p:txBody>
      </p:sp>
      <p:grpSp>
        <p:nvGrpSpPr>
          <p:cNvPr id="20" name="Group 19">
            <a:extLst>
              <a:ext uri="{FF2B5EF4-FFF2-40B4-BE49-F238E27FC236}">
                <a16:creationId xmlns:a16="http://schemas.microsoft.com/office/drawing/2014/main" id="{D63F8204-ED63-9CCB-F38F-7DC8032C98B4}"/>
              </a:ext>
            </a:extLst>
          </p:cNvPr>
          <p:cNvGrpSpPr>
            <a:grpSpLocks noGrp="1" noUngrp="1" noRot="1" noMove="1" noResize="1"/>
          </p:cNvGrpSpPr>
          <p:nvPr/>
        </p:nvGrpSpPr>
        <p:grpSpPr>
          <a:xfrm>
            <a:off x="7101790" y="920938"/>
            <a:ext cx="2624585" cy="5802978"/>
            <a:chOff x="804602" y="1312900"/>
            <a:chExt cx="2113397" cy="5436128"/>
          </a:xfrm>
        </p:grpSpPr>
        <p:pic>
          <p:nvPicPr>
            <p:cNvPr id="1026" name="Picture 2" descr="Universitatea POLITEHNICA din București anunță lansarea simulatorului ...">
              <a:extLst>
                <a:ext uri="{FF2B5EF4-FFF2-40B4-BE49-F238E27FC236}">
                  <a16:creationId xmlns:a16="http://schemas.microsoft.com/office/drawing/2014/main" id="{8DFB1098-113E-4348-A068-0C032A9FA6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602" y="5370246"/>
              <a:ext cx="2113397" cy="13787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002">
              <a:extLst>
                <a:ext uri="{FF2B5EF4-FFF2-40B4-BE49-F238E27FC236}">
                  <a16:creationId xmlns:a16="http://schemas.microsoft.com/office/drawing/2014/main" id="{42B3CEC1-11D2-2E1B-2713-07546C242FD6}"/>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51" y="1312900"/>
              <a:ext cx="2106148" cy="120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EC6CBFC-13DE-2B0E-BB72-8BD3FDCC4BF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11850" y="2699799"/>
              <a:ext cx="2106149" cy="1315731"/>
            </a:xfrm>
            <a:prstGeom prst="rect">
              <a:avLst/>
            </a:prstGeom>
          </p:spPr>
        </p:pic>
        <p:pic>
          <p:nvPicPr>
            <p:cNvPr id="6" name="Picture 5">
              <a:extLst>
                <a:ext uri="{FF2B5EF4-FFF2-40B4-BE49-F238E27FC236}">
                  <a16:creationId xmlns:a16="http://schemas.microsoft.com/office/drawing/2014/main" id="{09DF230F-1144-9E1A-9157-7A919087CA70}"/>
                </a:ext>
              </a:extLst>
            </p:cNvPr>
            <p:cNvPicPr>
              <a:picLocks noGrp="1" noRot="1" noChangeAspect="1" noMove="1" noResize="1" noEditPoints="1" noAdjustHandles="1" noChangeArrowheads="1" noChangeShapeType="1" noCrop="1"/>
            </p:cNvPicPr>
            <p:nvPr/>
          </p:nvPicPr>
          <p:blipFill>
            <a:blip r:embed="rId6"/>
            <a:stretch>
              <a:fillRect/>
            </a:stretch>
          </p:blipFill>
          <p:spPr>
            <a:xfrm>
              <a:off x="804602" y="4204705"/>
              <a:ext cx="2113397" cy="985492"/>
            </a:xfrm>
            <a:prstGeom prst="rect">
              <a:avLst/>
            </a:prstGeom>
          </p:spPr>
        </p:pic>
      </p:grpSp>
      <p:sp>
        <p:nvSpPr>
          <p:cNvPr id="23" name="Content Placeholder 8">
            <a:extLst>
              <a:ext uri="{FF2B5EF4-FFF2-40B4-BE49-F238E27FC236}">
                <a16:creationId xmlns:a16="http://schemas.microsoft.com/office/drawing/2014/main" id="{A203398A-DE57-2628-8B20-34C3D03E3227}"/>
              </a:ext>
            </a:extLst>
          </p:cNvPr>
          <p:cNvSpPr txBox="1">
            <a:spLocks noGrp="1" noRot="1" noMove="1" noResize="1" noEditPoints="1" noAdjustHandles="1" noChangeArrowheads="1" noChangeShapeType="1"/>
          </p:cNvSpPr>
          <p:nvPr/>
        </p:nvSpPr>
        <p:spPr>
          <a:xfrm>
            <a:off x="813888" y="1021455"/>
            <a:ext cx="4478376" cy="5702461"/>
          </a:xfrm>
          <a:prstGeom prst="rect">
            <a:avLst/>
          </a:prstGeom>
          <a:solidFill>
            <a:schemeClr val="bg2">
              <a:lumMod val="9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1000" b="1" dirty="0">
              <a:solidFill>
                <a:schemeClr val="tx1"/>
              </a:solidFill>
            </a:endParaRPr>
          </a:p>
          <a:p>
            <a:r>
              <a:rPr lang="en-US" sz="900" b="1" dirty="0">
                <a:solidFill>
                  <a:schemeClr val="tx1"/>
                </a:solidFill>
              </a:rPr>
              <a:t>Nov ’21: President Klaus Iohannis and US Special Presidential Envoy for Climate, John Kerry, announce to build Europe’s first Small Modular Reactor at COP 26 Glasgow; SNN-</a:t>
            </a:r>
            <a:r>
              <a:rPr lang="en-US" sz="900" b="1" dirty="0" err="1">
                <a:solidFill>
                  <a:schemeClr val="tx1"/>
                </a:solidFill>
              </a:rPr>
              <a:t>NuScale</a:t>
            </a:r>
            <a:r>
              <a:rPr lang="en-US" sz="900" b="1" dirty="0">
                <a:solidFill>
                  <a:schemeClr val="tx1"/>
                </a:solidFill>
              </a:rPr>
              <a:t> </a:t>
            </a:r>
            <a:r>
              <a:rPr lang="en-US" sz="900" b="1" i="1" dirty="0">
                <a:solidFill>
                  <a:schemeClr val="tx1"/>
                </a:solidFill>
              </a:rPr>
              <a:t>Teaming Agreement </a:t>
            </a:r>
            <a:r>
              <a:rPr lang="en-US" sz="900" b="1" dirty="0">
                <a:solidFill>
                  <a:schemeClr val="tx1"/>
                </a:solidFill>
              </a:rPr>
              <a:t>signed</a:t>
            </a:r>
          </a:p>
          <a:p>
            <a:r>
              <a:rPr lang="en-US" sz="900" b="1" dirty="0">
                <a:solidFill>
                  <a:schemeClr val="tx1"/>
                </a:solidFill>
              </a:rPr>
              <a:t>May ’22: </a:t>
            </a:r>
            <a:r>
              <a:rPr lang="en-US" sz="900" b="1" i="1" dirty="0" err="1">
                <a:solidFill>
                  <a:schemeClr val="tx1"/>
                </a:solidFill>
              </a:rPr>
              <a:t>Doicesti</a:t>
            </a:r>
            <a:r>
              <a:rPr lang="en-US" sz="900" b="1" i="1" dirty="0">
                <a:solidFill>
                  <a:schemeClr val="tx1"/>
                </a:solidFill>
              </a:rPr>
              <a:t> </a:t>
            </a:r>
            <a:r>
              <a:rPr lang="en-US" sz="900" b="1" dirty="0">
                <a:solidFill>
                  <a:schemeClr val="tx1"/>
                </a:solidFill>
              </a:rPr>
              <a:t>location announced</a:t>
            </a:r>
          </a:p>
          <a:p>
            <a:r>
              <a:rPr lang="en-US" sz="900" b="1" dirty="0">
                <a:solidFill>
                  <a:schemeClr val="tx1"/>
                </a:solidFill>
              </a:rPr>
              <a:t>Jun ’22: President Biden announces USG $14m grant for Romania project </a:t>
            </a:r>
          </a:p>
          <a:p>
            <a:pPr lvl="0">
              <a:lnSpc>
                <a:spcPct val="100000"/>
              </a:lnSpc>
            </a:pPr>
            <a:r>
              <a:rPr lang="en-US" sz="900" b="1" dirty="0">
                <a:solidFill>
                  <a:schemeClr val="tx1"/>
                </a:solidFill>
              </a:rPr>
              <a:t>Aug ’22: IAEA mission successfully audits site selection financed through a $1.2m USTDA grant and final positive clearance issued April 2024</a:t>
            </a:r>
          </a:p>
          <a:p>
            <a:pPr lvl="0">
              <a:lnSpc>
                <a:spcPct val="100000"/>
              </a:lnSpc>
            </a:pPr>
            <a:r>
              <a:rPr lang="en-US" sz="900" b="1" dirty="0">
                <a:solidFill>
                  <a:schemeClr val="tx1"/>
                </a:solidFill>
              </a:rPr>
              <a:t>Oct ’22: USTDA grants $14m for </a:t>
            </a:r>
            <a:r>
              <a:rPr lang="en-US" sz="900" b="1" i="1" dirty="0">
                <a:solidFill>
                  <a:schemeClr val="tx1"/>
                </a:solidFill>
              </a:rPr>
              <a:t>FEED Phase 1 </a:t>
            </a:r>
            <a:r>
              <a:rPr lang="en-US" sz="900" b="1" dirty="0">
                <a:solidFill>
                  <a:schemeClr val="tx1"/>
                </a:solidFill>
              </a:rPr>
              <a:t>contract</a:t>
            </a:r>
          </a:p>
          <a:p>
            <a:r>
              <a:rPr lang="en-US" sz="900" b="1" dirty="0">
                <a:solidFill>
                  <a:schemeClr val="tx1"/>
                </a:solidFill>
              </a:rPr>
              <a:t>May ’23: The launch of E2 Center, the first simulator of </a:t>
            </a:r>
            <a:r>
              <a:rPr lang="en-US" sz="900" b="1" dirty="0" err="1">
                <a:solidFill>
                  <a:schemeClr val="tx1"/>
                </a:solidFill>
              </a:rPr>
              <a:t>NuScale</a:t>
            </a:r>
            <a:r>
              <a:rPr lang="en-US" sz="900" b="1" dirty="0">
                <a:solidFill>
                  <a:schemeClr val="tx1"/>
                </a:solidFill>
              </a:rPr>
              <a:t> SMR control room</a:t>
            </a:r>
          </a:p>
          <a:p>
            <a:r>
              <a:rPr lang="en-US" sz="900" b="1" dirty="0">
                <a:solidFill>
                  <a:schemeClr val="tx1"/>
                </a:solidFill>
              </a:rPr>
              <a:t>DFC letter of interest amounting to $1bln &amp; letter of interest US Exim amounting to $3bln</a:t>
            </a:r>
          </a:p>
          <a:p>
            <a:r>
              <a:rPr lang="en-US" sz="900" b="1" dirty="0">
                <a:solidFill>
                  <a:schemeClr val="tx1"/>
                </a:solidFill>
              </a:rPr>
              <a:t>May ’23: U.S. and multinational public-private partners look to finance up to $275 million for the Small Modular Reactor (SMR) project in Romania US EXIM and FDC issue Letters of Interest for $4 billion financing</a:t>
            </a:r>
          </a:p>
          <a:p>
            <a:r>
              <a:rPr lang="en-US" sz="900" b="1" dirty="0">
                <a:solidFill>
                  <a:schemeClr val="tx1"/>
                </a:solidFill>
              </a:rPr>
              <a:t>June ’23: Nuclearelectrica, </a:t>
            </a:r>
            <a:r>
              <a:rPr lang="en-US" sz="900" b="1" dirty="0" err="1">
                <a:solidFill>
                  <a:schemeClr val="tx1"/>
                </a:solidFill>
              </a:rPr>
              <a:t>NuScale</a:t>
            </a:r>
            <a:r>
              <a:rPr lang="en-US" sz="900" b="1" dirty="0">
                <a:solidFill>
                  <a:schemeClr val="tx1"/>
                </a:solidFill>
              </a:rPr>
              <a:t> Power, E-INFRA, Nova Power &amp; Gas, Fluor Enterprises and Samsung C&amp;T Corporation sign a Memorandum of Understanding for the project development</a:t>
            </a:r>
          </a:p>
          <a:p>
            <a:r>
              <a:rPr lang="en-US" sz="900" b="1" dirty="0">
                <a:solidFill>
                  <a:schemeClr val="tx1"/>
                </a:solidFill>
              </a:rPr>
              <a:t>July ’23: DS Private Equity (“DSPE”) signed the Term sheet Agreement with Nuclearelectrica and Nova Power &amp; Gas with the intention to invest 75 million Euro in the project.</a:t>
            </a:r>
          </a:p>
          <a:p>
            <a:r>
              <a:rPr lang="en-US" sz="900" b="1" dirty="0">
                <a:solidFill>
                  <a:schemeClr val="tx1"/>
                </a:solidFill>
              </a:rPr>
              <a:t>July ’24: Approval of the increase of the loan granted by SNN (as lender) to RoPower (as borrower), up to the amount of USD 243,000,000</a:t>
            </a:r>
          </a:p>
          <a:p>
            <a:r>
              <a:rPr lang="en-US" sz="900" b="1" dirty="0">
                <a:solidFill>
                  <a:schemeClr val="tx1"/>
                </a:solidFill>
              </a:rPr>
              <a:t>October ’24: US Exim’s Board approval of a final commitment for a $98 million loan under EXIM’s Engineering Multiplier Program for RoPower Nuclear S.A. </a:t>
            </a:r>
          </a:p>
          <a:p>
            <a:endParaRPr lang="en-US" sz="1000" b="1" dirty="0">
              <a:solidFill>
                <a:schemeClr val="tx1"/>
              </a:solidFill>
            </a:endParaRPr>
          </a:p>
        </p:txBody>
      </p:sp>
    </p:spTree>
    <p:extLst>
      <p:ext uri="{BB962C8B-B14F-4D97-AF65-F5344CB8AC3E}">
        <p14:creationId xmlns:p14="http://schemas.microsoft.com/office/powerpoint/2010/main" val="177611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F890-3305-9B33-F988-04DF5AEC302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149D44F-64F9-82E9-D38D-0ECED1499EE0}"/>
              </a:ext>
            </a:extLst>
          </p:cNvPr>
          <p:cNvSpPr>
            <a:spLocks noGrp="1" noRot="1" noMove="1" noResize="1" noEditPoints="1" noAdjustHandles="1" noChangeArrowheads="1" noChangeShapeType="1"/>
          </p:cNvSpPr>
          <p:nvPr/>
        </p:nvSpPr>
        <p:spPr>
          <a:xfrm>
            <a:off x="486446" y="946481"/>
            <a:ext cx="3765136" cy="5681134"/>
          </a:xfrm>
          <a:prstGeom prst="rect">
            <a:avLst/>
          </a:prstGeom>
          <a:solidFill>
            <a:schemeClr val="accent1">
              <a:alpha val="2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42AD9C2-B668-29CD-C975-CDFC0BB418A1}"/>
              </a:ext>
            </a:extLst>
          </p:cNvPr>
          <p:cNvSpPr>
            <a:spLocks noGrp="1" noRot="1" noMove="1" noResize="1" noEditPoints="1" noAdjustHandles="1" noChangeArrowheads="1" noChangeShapeType="1"/>
          </p:cNvSpPr>
          <p:nvPr>
            <p:ph type="title"/>
          </p:nvPr>
        </p:nvSpPr>
        <p:spPr>
          <a:xfrm>
            <a:off x="4416172" y="1002327"/>
            <a:ext cx="8596668" cy="1165394"/>
          </a:xfrm>
        </p:spPr>
        <p:txBody>
          <a:bodyPr>
            <a:normAutofit/>
          </a:bodyPr>
          <a:lstStyle/>
          <a:p>
            <a:r>
              <a:rPr lang="en-US" sz="4000" dirty="0"/>
              <a:t>Project Background(2)</a:t>
            </a:r>
          </a:p>
        </p:txBody>
      </p:sp>
      <p:sp>
        <p:nvSpPr>
          <p:cNvPr id="73" name="Content Placeholder 70">
            <a:extLst>
              <a:ext uri="{FF2B5EF4-FFF2-40B4-BE49-F238E27FC236}">
                <a16:creationId xmlns:a16="http://schemas.microsoft.com/office/drawing/2014/main" id="{5BB3EA5B-4068-E73C-42F8-C385EFAD8979}"/>
              </a:ext>
            </a:extLst>
          </p:cNvPr>
          <p:cNvSpPr>
            <a:spLocks noGrp="1"/>
          </p:cNvSpPr>
          <p:nvPr>
            <p:ph idx="1"/>
          </p:nvPr>
        </p:nvSpPr>
        <p:spPr>
          <a:xfrm>
            <a:off x="7181725" y="2951629"/>
            <a:ext cx="2238500" cy="3317938"/>
          </a:xfrm>
        </p:spPr>
        <p:txBody>
          <a:bodyPr anchor="t">
            <a:normAutofit/>
          </a:bodyPr>
          <a:lstStyle/>
          <a:p>
            <a:pPr marL="0" indent="0">
              <a:buNone/>
            </a:pPr>
            <a:endParaRPr lang="en-US" dirty="0">
              <a:solidFill>
                <a:srgbClr val="FFFFFF"/>
              </a:solidFill>
            </a:endParaRPr>
          </a:p>
          <a:p>
            <a:pPr marL="0" indent="0">
              <a:buNone/>
            </a:pPr>
            <a:r>
              <a:rPr lang="en-US" dirty="0">
                <a:solidFill>
                  <a:srgbClr val="FFFFFF"/>
                </a:solidFill>
              </a:rPr>
              <a:t>May 11</a:t>
            </a:r>
            <a:r>
              <a:rPr lang="en-US" baseline="30000" dirty="0">
                <a:solidFill>
                  <a:srgbClr val="FFFFFF"/>
                </a:solidFill>
              </a:rPr>
              <a:t>th</a:t>
            </a:r>
            <a:r>
              <a:rPr lang="en-US" dirty="0">
                <a:solidFill>
                  <a:srgbClr val="FFFFFF"/>
                </a:solidFill>
              </a:rPr>
              <a:t> site visit</a:t>
            </a:r>
          </a:p>
        </p:txBody>
      </p:sp>
      <p:pic>
        <p:nvPicPr>
          <p:cNvPr id="6" name="Picture 5" descr="A group of people standing at a table&#10;&#10;Description automatically generated">
            <a:extLst>
              <a:ext uri="{FF2B5EF4-FFF2-40B4-BE49-F238E27FC236}">
                <a16:creationId xmlns:a16="http://schemas.microsoft.com/office/drawing/2014/main" id="{903E4D04-59AF-68CE-93A3-D0703D2FC8F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0522" r="13078"/>
          <a:stretch/>
        </p:blipFill>
        <p:spPr>
          <a:xfrm>
            <a:off x="736217" y="1153084"/>
            <a:ext cx="3265593" cy="2404315"/>
          </a:xfrm>
          <a:prstGeom prst="rect">
            <a:avLst/>
          </a:prstGeom>
        </p:spPr>
      </p:pic>
      <p:pic>
        <p:nvPicPr>
          <p:cNvPr id="8" name="Picture 7" descr="A group of people standing in front of flags&#10;&#10;Description automatically generated">
            <a:extLst>
              <a:ext uri="{FF2B5EF4-FFF2-40B4-BE49-F238E27FC236}">
                <a16:creationId xmlns:a16="http://schemas.microsoft.com/office/drawing/2014/main" id="{F0BED7E1-D739-1D1E-B2CC-C85CB8DB6F0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4412" r="5435" b="-3"/>
          <a:stretch/>
        </p:blipFill>
        <p:spPr>
          <a:xfrm>
            <a:off x="736217" y="3865252"/>
            <a:ext cx="3247186" cy="2404315"/>
          </a:xfrm>
          <a:prstGeom prst="rect">
            <a:avLst/>
          </a:prstGeom>
        </p:spPr>
      </p:pic>
      <p:sp>
        <p:nvSpPr>
          <p:cNvPr id="12" name="Arrow: Right 11">
            <a:extLst>
              <a:ext uri="{FF2B5EF4-FFF2-40B4-BE49-F238E27FC236}">
                <a16:creationId xmlns:a16="http://schemas.microsoft.com/office/drawing/2014/main" id="{23BA845C-5A00-BE26-06E7-C58AAD9800E8}"/>
              </a:ext>
            </a:extLst>
          </p:cNvPr>
          <p:cNvSpPr/>
          <p:nvPr/>
        </p:nvSpPr>
        <p:spPr>
          <a:xfrm>
            <a:off x="4824748" y="3145595"/>
            <a:ext cx="560430" cy="823608"/>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ED80039-ED50-4BC8-150B-DBAE2C13720F}"/>
              </a:ext>
            </a:extLst>
          </p:cNvPr>
          <p:cNvSpPr/>
          <p:nvPr/>
        </p:nvSpPr>
        <p:spPr>
          <a:xfrm rot="10800000">
            <a:off x="4271573" y="3145596"/>
            <a:ext cx="560430" cy="823608"/>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DBFD55-7101-5E2E-CE6D-B1E964C851EA}"/>
              </a:ext>
            </a:extLst>
          </p:cNvPr>
          <p:cNvSpPr txBox="1">
            <a:spLocks noGrp="1" noRot="1" noMove="1" noResize="1" noEditPoints="1" noAdjustHandles="1" noChangeArrowheads="1" noChangeShapeType="1"/>
          </p:cNvSpPr>
          <p:nvPr/>
        </p:nvSpPr>
        <p:spPr>
          <a:xfrm>
            <a:off x="5010276" y="3206813"/>
            <a:ext cx="5730681" cy="2086725"/>
          </a:xfrm>
          <a:prstGeom prst="rect">
            <a:avLst/>
          </a:prstGeom>
          <a:noFill/>
        </p:spPr>
        <p:txBody>
          <a:bodyPr wrap="square">
            <a:spAutoFit/>
          </a:bodyPr>
          <a:lstStyle/>
          <a:p>
            <a:pPr algn="just">
              <a:lnSpc>
                <a:spcPct val="90000"/>
              </a:lnSpc>
            </a:pPr>
            <a:r>
              <a:rPr lang="en-US" b="1" dirty="0">
                <a:latin typeface="+mj-lt"/>
              </a:rPr>
              <a:t>July 2024 </a:t>
            </a:r>
            <a:r>
              <a:rPr lang="en-US" b="1" kern="0" dirty="0">
                <a:latin typeface="+mj-lt"/>
                <a:ea typeface="Aptos" panose="020B0004020202020204" pitchFamily="34" charset="0"/>
              </a:rPr>
              <a:t>SN Nuclearelectrica and </a:t>
            </a:r>
            <a:r>
              <a:rPr lang="en-US" b="1" dirty="0">
                <a:latin typeface="+mj-lt"/>
              </a:rPr>
              <a:t>RoPower Nuclear  announce the signing of the Front-End Engineering and Design (FEED) 2 contract with Fluor Corporation. The signing ceremony took place during the Partnership for Transatlantic Energy and Climate Cooperation (P-TECC) summit and marks a significant milestone in Romania's advancement of clean energy technologies.</a:t>
            </a:r>
          </a:p>
        </p:txBody>
      </p:sp>
    </p:spTree>
    <p:extLst>
      <p:ext uri="{BB962C8B-B14F-4D97-AF65-F5344CB8AC3E}">
        <p14:creationId xmlns:p14="http://schemas.microsoft.com/office/powerpoint/2010/main" val="110441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542-C7CB-77F7-5574-645C47807238}"/>
              </a:ext>
            </a:extLst>
          </p:cNvPr>
          <p:cNvSpPr>
            <a:spLocks noGrp="1" noRot="1" noMove="1" noResize="1" noEditPoints="1" noAdjustHandles="1" noChangeArrowheads="1" noChangeShapeType="1"/>
          </p:cNvSpPr>
          <p:nvPr>
            <p:ph type="title"/>
          </p:nvPr>
        </p:nvSpPr>
        <p:spPr/>
        <p:txBody>
          <a:bodyPr>
            <a:normAutofit/>
          </a:bodyPr>
          <a:lstStyle/>
          <a:p>
            <a:r>
              <a:rPr lang="en-US" sz="4000" dirty="0"/>
              <a:t>Key Project Figures (1)</a:t>
            </a:r>
          </a:p>
        </p:txBody>
      </p:sp>
      <p:sp>
        <p:nvSpPr>
          <p:cNvPr id="9" name="Content Placeholder 8">
            <a:extLst>
              <a:ext uri="{FF2B5EF4-FFF2-40B4-BE49-F238E27FC236}">
                <a16:creationId xmlns:a16="http://schemas.microsoft.com/office/drawing/2014/main" id="{F1BAB8A4-20AF-EFA5-F0C5-D70C7B71B613}"/>
              </a:ext>
            </a:extLst>
          </p:cNvPr>
          <p:cNvSpPr>
            <a:spLocks noGrp="1" noRot="1" noMove="1" noResize="1" noEditPoints="1" noAdjustHandles="1" noChangeArrowheads="1" noChangeShapeType="1"/>
          </p:cNvSpPr>
          <p:nvPr>
            <p:ph idx="1"/>
          </p:nvPr>
        </p:nvSpPr>
        <p:spPr>
          <a:xfrm>
            <a:off x="336884" y="1499943"/>
            <a:ext cx="9473213" cy="3880773"/>
          </a:xfrm>
        </p:spPr>
        <p:txBody>
          <a:bodyPr>
            <a:normAutofit/>
          </a:bodyPr>
          <a:lstStyle/>
          <a:p>
            <a:pPr>
              <a:buFont typeface="Wingdings" panose="05000000000000000000" pitchFamily="2" charset="2"/>
              <a:buChar char="ü"/>
            </a:pPr>
            <a:r>
              <a:rPr lang="en-US" b="1" dirty="0" err="1">
                <a:solidFill>
                  <a:schemeClr val="tx2"/>
                </a:solidFill>
              </a:rPr>
              <a:t>NuScale</a:t>
            </a:r>
            <a:r>
              <a:rPr lang="en-US" b="1" dirty="0">
                <a:solidFill>
                  <a:schemeClr val="tx2"/>
                </a:solidFill>
              </a:rPr>
              <a:t> SMR is the first small modular reactor design approved by the U.S. Nuclear Regulatory Commission (NRC), since August of 2020.</a:t>
            </a:r>
          </a:p>
          <a:p>
            <a:pPr>
              <a:buFont typeface="Wingdings" panose="05000000000000000000" pitchFamily="2" charset="2"/>
              <a:buChar char="ü"/>
            </a:pPr>
            <a:r>
              <a:rPr lang="en-GB" dirty="0">
                <a:solidFill>
                  <a:schemeClr val="tx2"/>
                </a:solidFill>
              </a:rPr>
              <a:t>The implementation in Romania will be compliant with the Romanian and European legislation, in preparation for both localization of scope in the country, but also undertaking all proceedings to develop into regional hub</a:t>
            </a:r>
          </a:p>
          <a:p>
            <a:endParaRPr lang="en-US" sz="2000" dirty="0">
              <a:solidFill>
                <a:schemeClr val="bg1"/>
              </a:solidFill>
            </a:endParaRPr>
          </a:p>
        </p:txBody>
      </p:sp>
      <p:pic>
        <p:nvPicPr>
          <p:cNvPr id="5" name="Picture 4">
            <a:extLst>
              <a:ext uri="{FF2B5EF4-FFF2-40B4-BE49-F238E27FC236}">
                <a16:creationId xmlns:a16="http://schemas.microsoft.com/office/drawing/2014/main" id="{8E45913C-9B0C-417A-B294-BA54E9B71EE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val="0"/>
              </a:ext>
            </a:extLst>
          </a:blip>
          <a:stretch>
            <a:fillRect/>
          </a:stretch>
        </p:blipFill>
        <p:spPr>
          <a:xfrm>
            <a:off x="2016605" y="3163132"/>
            <a:ext cx="5778885" cy="3319964"/>
          </a:xfrm>
          <a:prstGeom prst="rect">
            <a:avLst/>
          </a:prstGeom>
        </p:spPr>
      </p:pic>
    </p:spTree>
    <p:extLst>
      <p:ext uri="{BB962C8B-B14F-4D97-AF65-F5344CB8AC3E}">
        <p14:creationId xmlns:p14="http://schemas.microsoft.com/office/powerpoint/2010/main" val="276702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3B214E-CACE-4C99-26CD-9FE394F20D8B}"/>
              </a:ext>
            </a:extLst>
          </p:cNvPr>
          <p:cNvPicPr>
            <a:picLocks noChangeAspect="1"/>
          </p:cNvPicPr>
          <p:nvPr/>
        </p:nvPicPr>
        <p:blipFill rotWithShape="1">
          <a:blip r:embed="rId2" cstate="email">
            <a:duotone>
              <a:prstClr val="black"/>
              <a:prstClr val="white"/>
            </a:duotone>
            <a:extLst>
              <a:ext uri="{28A0092B-C50C-407E-A947-70E740481C1C}">
                <a14:useLocalDpi xmlns:a14="http://schemas.microsoft.com/office/drawing/2010/main"/>
              </a:ext>
            </a:extLst>
          </a:blip>
          <a:srcRect l="24267" t="839" r="18269"/>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1B3E37B-A653-6FE0-576D-40A5E142A1AD}"/>
              </a:ext>
            </a:extLst>
          </p:cNvPr>
          <p:cNvSpPr>
            <a:spLocks noGrp="1" noRot="1" noMove="1" noResize="1" noEditPoints="1" noAdjustHandles="1" noChangeArrowheads="1" noChangeShapeType="1"/>
          </p:cNvSpPr>
          <p:nvPr>
            <p:ph type="title"/>
          </p:nvPr>
        </p:nvSpPr>
        <p:spPr>
          <a:xfrm>
            <a:off x="697910" y="2750084"/>
            <a:ext cx="5123515" cy="2369093"/>
          </a:xfrm>
        </p:spPr>
        <p:txBody>
          <a:bodyPr vert="horz" lIns="91440" tIns="45720" rIns="91440" bIns="45720" rtlCol="0" anchor="b">
            <a:normAutofit fontScale="90000"/>
          </a:bodyPr>
          <a:lstStyle/>
          <a:p>
            <a:pPr algn="r"/>
            <a:br>
              <a:rPr lang="en-US" sz="2800" dirty="0"/>
            </a:br>
            <a:r>
              <a:rPr lang="en-US" sz="2800" dirty="0"/>
              <a:t>SMR Project in Romania is developed on a former coal plant   </a:t>
            </a:r>
            <a:br>
              <a:rPr lang="en-US" sz="2800" dirty="0"/>
            </a:br>
            <a:br>
              <a:rPr lang="en-US" sz="2800" dirty="0"/>
            </a:br>
            <a:r>
              <a:rPr lang="en-US" sz="2800" dirty="0" err="1"/>
              <a:t>Doicesti</a:t>
            </a:r>
            <a:r>
              <a:rPr lang="en-US" sz="2800" dirty="0"/>
              <a:t>: A Former 520MWe coal-fired PP</a:t>
            </a:r>
            <a:br>
              <a:rPr lang="en-US" sz="2800" dirty="0"/>
            </a:br>
            <a:br>
              <a:rPr lang="en-US" sz="2800" dirty="0"/>
            </a:br>
            <a:r>
              <a:rPr lang="en-US" sz="2800" dirty="0">
                <a:hlinkClick r:id="rId3"/>
              </a:rPr>
              <a:t>Coal to Nuclear</a:t>
            </a:r>
            <a:endParaRPr lang="en-US" sz="2800" dirty="0"/>
          </a:p>
        </p:txBody>
      </p:sp>
      <p:sp>
        <p:nvSpPr>
          <p:cNvPr id="3" name="Title 1">
            <a:extLst>
              <a:ext uri="{FF2B5EF4-FFF2-40B4-BE49-F238E27FC236}">
                <a16:creationId xmlns:a16="http://schemas.microsoft.com/office/drawing/2014/main" id="{38516F51-C654-CCDD-BC37-8DBEF66D1DF2}"/>
              </a:ext>
            </a:extLst>
          </p:cNvPr>
          <p:cNvSpPr txBox="1">
            <a:spLocks noGrp="1" noRot="1" noMove="1" noResize="1" noEditPoints="1" noAdjustHandles="1" noChangeArrowheads="1" noChangeShapeType="1"/>
          </p:cNvSpPr>
          <p:nvPr/>
        </p:nvSpPr>
        <p:spPr>
          <a:xfrm>
            <a:off x="1271950" y="5911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2"/>
                </a:solidFill>
              </a:rPr>
              <a:t>Key Project Figures (2) </a:t>
            </a:r>
          </a:p>
        </p:txBody>
      </p:sp>
    </p:spTree>
    <p:extLst>
      <p:ext uri="{BB962C8B-B14F-4D97-AF65-F5344CB8AC3E}">
        <p14:creationId xmlns:p14="http://schemas.microsoft.com/office/powerpoint/2010/main" val="41983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542-C7CB-77F7-5574-645C47807238}"/>
              </a:ext>
            </a:extLst>
          </p:cNvPr>
          <p:cNvSpPr>
            <a:spLocks noGrp="1" noRot="1" noMove="1" noResize="1" noEditPoints="1" noAdjustHandles="1" noChangeArrowheads="1" noChangeShapeType="1"/>
          </p:cNvSpPr>
          <p:nvPr>
            <p:ph type="title"/>
          </p:nvPr>
        </p:nvSpPr>
        <p:spPr/>
        <p:txBody>
          <a:bodyPr>
            <a:normAutofit/>
          </a:bodyPr>
          <a:lstStyle/>
          <a:p>
            <a:r>
              <a:rPr lang="en-US" sz="4000" dirty="0"/>
              <a:t>Key Project Figures (3)</a:t>
            </a:r>
          </a:p>
        </p:txBody>
      </p:sp>
      <p:sp>
        <p:nvSpPr>
          <p:cNvPr id="9" name="Content Placeholder 8">
            <a:extLst>
              <a:ext uri="{FF2B5EF4-FFF2-40B4-BE49-F238E27FC236}">
                <a16:creationId xmlns:a16="http://schemas.microsoft.com/office/drawing/2014/main" id="{F1BAB8A4-20AF-EFA5-F0C5-D70C7B71B613}"/>
              </a:ext>
            </a:extLst>
          </p:cNvPr>
          <p:cNvSpPr>
            <a:spLocks noGrp="1" noRot="1" noMove="1" noResize="1" noEditPoints="1" noAdjustHandles="1" noChangeArrowheads="1" noChangeShapeType="1"/>
          </p:cNvSpPr>
          <p:nvPr>
            <p:ph idx="1"/>
          </p:nvPr>
        </p:nvSpPr>
        <p:spPr>
          <a:xfrm>
            <a:off x="677334" y="1930400"/>
            <a:ext cx="8596668" cy="3880773"/>
          </a:xfrm>
        </p:spPr>
        <p:txBody>
          <a:bodyPr>
            <a:normAutofit/>
          </a:bodyPr>
          <a:lstStyle/>
          <a:p>
            <a:pPr marL="0" indent="0">
              <a:lnSpc>
                <a:spcPct val="90000"/>
              </a:lnSpc>
              <a:buNone/>
            </a:pPr>
            <a:r>
              <a:rPr lang="en-US" b="1" u="sng" dirty="0">
                <a:solidFill>
                  <a:schemeClr val="tx2"/>
                </a:solidFill>
              </a:rPr>
              <a:t>Transforming Energy in Romania</a:t>
            </a:r>
          </a:p>
          <a:p>
            <a:pPr lvl="1">
              <a:lnSpc>
                <a:spcPct val="90000"/>
              </a:lnSpc>
              <a:buFont typeface="Wingdings" panose="05000000000000000000" pitchFamily="2" charset="2"/>
              <a:buChar char="ü"/>
            </a:pPr>
            <a:r>
              <a:rPr lang="en-US" sz="2000" dirty="0">
                <a:solidFill>
                  <a:schemeClr val="tx2"/>
                </a:solidFill>
              </a:rPr>
              <a:t>462MWe installed capacity, consisting of 6 x 77MWe </a:t>
            </a:r>
            <a:r>
              <a:rPr lang="en-US" sz="2000" dirty="0" err="1">
                <a:solidFill>
                  <a:schemeClr val="tx2"/>
                </a:solidFill>
              </a:rPr>
              <a:t>NuScale</a:t>
            </a:r>
            <a:r>
              <a:rPr lang="en-US" sz="2000" dirty="0">
                <a:solidFill>
                  <a:schemeClr val="tx2"/>
                </a:solidFill>
              </a:rPr>
              <a:t> Power Modules (NPMs)</a:t>
            </a:r>
          </a:p>
          <a:p>
            <a:pPr lvl="1">
              <a:lnSpc>
                <a:spcPct val="90000"/>
              </a:lnSpc>
              <a:buFont typeface="Wingdings" panose="05000000000000000000" pitchFamily="2" charset="2"/>
              <a:buChar char="ü"/>
            </a:pPr>
            <a:r>
              <a:rPr lang="en-US" sz="2000" dirty="0">
                <a:solidFill>
                  <a:schemeClr val="tx2"/>
                </a:solidFill>
              </a:rPr>
              <a:t>Option to use solar capacities, development by E-INFRA, to prove the renewable-nuclear complementarity </a:t>
            </a:r>
          </a:p>
          <a:p>
            <a:pPr>
              <a:lnSpc>
                <a:spcPct val="90000"/>
              </a:lnSpc>
            </a:pPr>
            <a:endParaRPr lang="en-US" dirty="0">
              <a:solidFill>
                <a:schemeClr val="tx2"/>
              </a:solidFill>
            </a:endParaRPr>
          </a:p>
          <a:p>
            <a:pPr marL="0" indent="0">
              <a:lnSpc>
                <a:spcPct val="90000"/>
              </a:lnSpc>
              <a:buNone/>
            </a:pPr>
            <a:r>
              <a:rPr lang="en-US" b="1" u="sng" dirty="0">
                <a:solidFill>
                  <a:schemeClr val="tx2"/>
                </a:solidFill>
              </a:rPr>
              <a:t>Social Impact</a:t>
            </a:r>
          </a:p>
          <a:p>
            <a:pPr lvl="1">
              <a:lnSpc>
                <a:spcPct val="90000"/>
              </a:lnSpc>
              <a:buFont typeface="Wingdings" panose="05000000000000000000" pitchFamily="2" charset="2"/>
              <a:buChar char="ü"/>
            </a:pPr>
            <a:r>
              <a:rPr lang="en-US" sz="2000" dirty="0">
                <a:solidFill>
                  <a:schemeClr val="tx2"/>
                </a:solidFill>
              </a:rPr>
              <a:t>200 permanent jobs</a:t>
            </a:r>
          </a:p>
          <a:p>
            <a:pPr lvl="1">
              <a:lnSpc>
                <a:spcPct val="90000"/>
              </a:lnSpc>
              <a:buFont typeface="Wingdings" panose="05000000000000000000" pitchFamily="2" charset="2"/>
              <a:buChar char="ü"/>
            </a:pPr>
            <a:r>
              <a:rPr lang="en-US" sz="2000" dirty="0">
                <a:solidFill>
                  <a:schemeClr val="tx2"/>
                </a:solidFill>
              </a:rPr>
              <a:t>1500 jobs during construction </a:t>
            </a:r>
          </a:p>
          <a:p>
            <a:pPr lvl="1">
              <a:lnSpc>
                <a:spcPct val="90000"/>
              </a:lnSpc>
              <a:buFont typeface="Wingdings" panose="05000000000000000000" pitchFamily="2" charset="2"/>
              <a:buChar char="ü"/>
            </a:pPr>
            <a:r>
              <a:rPr lang="en-US" sz="2000" dirty="0">
                <a:solidFill>
                  <a:schemeClr val="tx2"/>
                </a:solidFill>
              </a:rPr>
              <a:t>2300 jobs in manufacturing</a:t>
            </a:r>
          </a:p>
          <a:p>
            <a:pPr lvl="1">
              <a:lnSpc>
                <a:spcPct val="90000"/>
              </a:lnSpc>
              <a:buFont typeface="Wingdings" panose="05000000000000000000" pitchFamily="2" charset="2"/>
              <a:buChar char="ü"/>
            </a:pPr>
            <a:r>
              <a:rPr lang="en-US" sz="2000" dirty="0">
                <a:solidFill>
                  <a:schemeClr val="tx2"/>
                </a:solidFill>
              </a:rPr>
              <a:t>4 mil. tons of CO2 avoided every year</a:t>
            </a:r>
          </a:p>
          <a:p>
            <a:pPr>
              <a:lnSpc>
                <a:spcPct val="90000"/>
              </a:lnSpc>
            </a:pPr>
            <a:endParaRPr lang="en-US" sz="1700" dirty="0">
              <a:solidFill>
                <a:schemeClr val="bg1"/>
              </a:solidFill>
            </a:endParaRPr>
          </a:p>
        </p:txBody>
      </p:sp>
    </p:spTree>
    <p:extLst>
      <p:ext uri="{BB962C8B-B14F-4D97-AF65-F5344CB8AC3E}">
        <p14:creationId xmlns:p14="http://schemas.microsoft.com/office/powerpoint/2010/main" val="276338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16AE-6387-3B99-19D2-FADDB1C4A56E}"/>
            </a:ext>
          </a:extLst>
        </p:cNvPr>
        <p:cNvGrpSpPr/>
        <p:nvPr/>
      </p:nvGrpSpPr>
      <p:grpSpPr>
        <a:xfrm>
          <a:off x="0" y="0"/>
          <a:ext cx="0" cy="0"/>
          <a:chOff x="0" y="0"/>
          <a:chExt cx="0" cy="0"/>
        </a:xfrm>
      </p:grpSpPr>
      <p:sp>
        <p:nvSpPr>
          <p:cNvPr id="73" name="Content Placeholder 70">
            <a:extLst>
              <a:ext uri="{FF2B5EF4-FFF2-40B4-BE49-F238E27FC236}">
                <a16:creationId xmlns:a16="http://schemas.microsoft.com/office/drawing/2014/main" id="{ED862B95-A1AD-2C35-189A-EDF9855905A7}"/>
              </a:ext>
            </a:extLst>
          </p:cNvPr>
          <p:cNvSpPr>
            <a:spLocks noGrp="1"/>
          </p:cNvSpPr>
          <p:nvPr>
            <p:ph idx="1"/>
          </p:nvPr>
        </p:nvSpPr>
        <p:spPr>
          <a:xfrm>
            <a:off x="7181725" y="2951629"/>
            <a:ext cx="2238500" cy="3317938"/>
          </a:xfrm>
        </p:spPr>
        <p:txBody>
          <a:bodyPr anchor="t">
            <a:normAutofit/>
          </a:bodyPr>
          <a:lstStyle/>
          <a:p>
            <a:pPr marL="0" indent="0">
              <a:buNone/>
            </a:pPr>
            <a:endParaRPr lang="en-US" dirty="0">
              <a:solidFill>
                <a:srgbClr val="FFFFFF"/>
              </a:solidFill>
            </a:endParaRPr>
          </a:p>
          <a:p>
            <a:pPr marL="0" indent="0">
              <a:buNone/>
            </a:pPr>
            <a:r>
              <a:rPr lang="en-US" dirty="0">
                <a:solidFill>
                  <a:srgbClr val="FFFFFF"/>
                </a:solidFill>
              </a:rPr>
              <a:t>May 11</a:t>
            </a:r>
            <a:r>
              <a:rPr lang="en-US" baseline="30000" dirty="0">
                <a:solidFill>
                  <a:srgbClr val="FFFFFF"/>
                </a:solidFill>
              </a:rPr>
              <a:t>th</a:t>
            </a:r>
            <a:r>
              <a:rPr lang="en-US" dirty="0">
                <a:solidFill>
                  <a:srgbClr val="FFFFFF"/>
                </a:solidFill>
              </a:rPr>
              <a:t> site visit</a:t>
            </a:r>
          </a:p>
        </p:txBody>
      </p:sp>
      <p:sp>
        <p:nvSpPr>
          <p:cNvPr id="2" name="Title 1">
            <a:extLst>
              <a:ext uri="{FF2B5EF4-FFF2-40B4-BE49-F238E27FC236}">
                <a16:creationId xmlns:a16="http://schemas.microsoft.com/office/drawing/2014/main" id="{BB8E0A79-6128-7920-E5CF-86AB97F4187D}"/>
              </a:ext>
            </a:extLst>
          </p:cNvPr>
          <p:cNvSpPr>
            <a:spLocks noGrp="1" noRot="1" noMove="1" noResize="1" noEditPoints="1" noAdjustHandles="1" noChangeArrowheads="1" noChangeShapeType="1"/>
          </p:cNvSpPr>
          <p:nvPr>
            <p:ph type="title"/>
          </p:nvPr>
        </p:nvSpPr>
        <p:spPr>
          <a:xfrm>
            <a:off x="804672" y="228600"/>
            <a:ext cx="9725658" cy="1320800"/>
          </a:xfrm>
        </p:spPr>
        <p:txBody>
          <a:bodyPr>
            <a:normAutofit/>
          </a:bodyPr>
          <a:lstStyle/>
          <a:p>
            <a:r>
              <a:rPr lang="en-US" sz="4000" dirty="0">
                <a:solidFill>
                  <a:schemeClr val="tx2"/>
                </a:solidFill>
              </a:rPr>
              <a:t>Project Evolution – what has been done?</a:t>
            </a:r>
          </a:p>
        </p:txBody>
      </p:sp>
      <p:graphicFrame>
        <p:nvGraphicFramePr>
          <p:cNvPr id="4" name="Diagram 3">
            <a:extLst>
              <a:ext uri="{FF2B5EF4-FFF2-40B4-BE49-F238E27FC236}">
                <a16:creationId xmlns:a16="http://schemas.microsoft.com/office/drawing/2014/main" id="{4E1BFF51-8534-CF9E-02C5-87D6C8F5732D}"/>
              </a:ext>
            </a:extLst>
          </p:cNvPr>
          <p:cNvGraphicFramePr>
            <a:graphicFrameLocks noGrp="1" noDrilldown="1" noMove="1" noResize="1"/>
          </p:cNvGraphicFramePr>
          <p:nvPr>
            <p:extLst>
              <p:ext uri="{D42A27DB-BD31-4B8C-83A1-F6EECF244321}">
                <p14:modId xmlns:p14="http://schemas.microsoft.com/office/powerpoint/2010/main" val="143869040"/>
              </p:ext>
            </p:extLst>
          </p:nvPr>
        </p:nvGraphicFramePr>
        <p:xfrm>
          <a:off x="281755" y="1116076"/>
          <a:ext cx="116284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7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5B670-5CF2-4715-0CC4-C86FFA1A57CF}"/>
            </a:ext>
          </a:extLst>
        </p:cNvPr>
        <p:cNvGrpSpPr/>
        <p:nvPr/>
      </p:nvGrpSpPr>
      <p:grpSpPr>
        <a:xfrm>
          <a:off x="0" y="0"/>
          <a:ext cx="0" cy="0"/>
          <a:chOff x="0" y="0"/>
          <a:chExt cx="0" cy="0"/>
        </a:xfrm>
      </p:grpSpPr>
      <p:sp>
        <p:nvSpPr>
          <p:cNvPr id="73" name="Content Placeholder 70">
            <a:extLst>
              <a:ext uri="{FF2B5EF4-FFF2-40B4-BE49-F238E27FC236}">
                <a16:creationId xmlns:a16="http://schemas.microsoft.com/office/drawing/2014/main" id="{9B7D9902-249F-6294-6D70-69F40DA3B283}"/>
              </a:ext>
            </a:extLst>
          </p:cNvPr>
          <p:cNvSpPr>
            <a:spLocks noGrp="1"/>
          </p:cNvSpPr>
          <p:nvPr>
            <p:ph idx="1"/>
          </p:nvPr>
        </p:nvSpPr>
        <p:spPr>
          <a:xfrm>
            <a:off x="7181725" y="2951629"/>
            <a:ext cx="2238500" cy="3317938"/>
          </a:xfrm>
        </p:spPr>
        <p:txBody>
          <a:bodyPr anchor="t">
            <a:normAutofit/>
          </a:bodyPr>
          <a:lstStyle/>
          <a:p>
            <a:pPr marL="0" indent="0">
              <a:buNone/>
            </a:pPr>
            <a:endParaRPr lang="en-US" dirty="0">
              <a:solidFill>
                <a:srgbClr val="FFFFFF"/>
              </a:solidFill>
            </a:endParaRPr>
          </a:p>
          <a:p>
            <a:pPr marL="0" indent="0">
              <a:buNone/>
            </a:pPr>
            <a:r>
              <a:rPr lang="en-US" dirty="0">
                <a:solidFill>
                  <a:srgbClr val="FFFFFF"/>
                </a:solidFill>
              </a:rPr>
              <a:t>May 11</a:t>
            </a:r>
            <a:r>
              <a:rPr lang="en-US" baseline="30000" dirty="0">
                <a:solidFill>
                  <a:srgbClr val="FFFFFF"/>
                </a:solidFill>
              </a:rPr>
              <a:t>th</a:t>
            </a:r>
            <a:r>
              <a:rPr lang="en-US" dirty="0">
                <a:solidFill>
                  <a:srgbClr val="FFFFFF"/>
                </a:solidFill>
              </a:rPr>
              <a:t> site visit</a:t>
            </a:r>
          </a:p>
        </p:txBody>
      </p:sp>
      <p:sp>
        <p:nvSpPr>
          <p:cNvPr id="2" name="Title 1">
            <a:extLst>
              <a:ext uri="{FF2B5EF4-FFF2-40B4-BE49-F238E27FC236}">
                <a16:creationId xmlns:a16="http://schemas.microsoft.com/office/drawing/2014/main" id="{5A18273D-0E15-5653-E982-5C39AD222F0E}"/>
              </a:ext>
            </a:extLst>
          </p:cNvPr>
          <p:cNvSpPr>
            <a:spLocks noGrp="1" noRot="1" noMove="1" noResize="1" noEditPoints="1" noAdjustHandles="1" noChangeArrowheads="1" noChangeShapeType="1"/>
          </p:cNvSpPr>
          <p:nvPr>
            <p:ph type="title"/>
          </p:nvPr>
        </p:nvSpPr>
        <p:spPr>
          <a:xfrm>
            <a:off x="1051560" y="207847"/>
            <a:ext cx="9795121" cy="1320800"/>
          </a:xfrm>
        </p:spPr>
        <p:txBody>
          <a:bodyPr>
            <a:normAutofit/>
          </a:bodyPr>
          <a:lstStyle/>
          <a:p>
            <a:r>
              <a:rPr lang="en-US" sz="4000" dirty="0">
                <a:solidFill>
                  <a:schemeClr val="tx2"/>
                </a:solidFill>
              </a:rPr>
              <a:t>Project Evolution – what will follow next ?</a:t>
            </a:r>
          </a:p>
        </p:txBody>
      </p:sp>
      <p:graphicFrame>
        <p:nvGraphicFramePr>
          <p:cNvPr id="4" name="Diagram 3">
            <a:extLst>
              <a:ext uri="{FF2B5EF4-FFF2-40B4-BE49-F238E27FC236}">
                <a16:creationId xmlns:a16="http://schemas.microsoft.com/office/drawing/2014/main" id="{760FCE01-9A44-1346-86FF-EB08866289CB}"/>
              </a:ext>
            </a:extLst>
          </p:cNvPr>
          <p:cNvGraphicFramePr>
            <a:graphicFrameLocks noGrp="1" noDrilldown="1" noMove="1" noResize="1"/>
          </p:cNvGraphicFramePr>
          <p:nvPr>
            <p:extLst>
              <p:ext uri="{D42A27DB-BD31-4B8C-83A1-F6EECF244321}">
                <p14:modId xmlns:p14="http://schemas.microsoft.com/office/powerpoint/2010/main" val="2059076001"/>
              </p:ext>
            </p:extLst>
          </p:nvPr>
        </p:nvGraphicFramePr>
        <p:xfrm>
          <a:off x="267854" y="1316736"/>
          <a:ext cx="11591913" cy="495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3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7B26-EB54-623D-F0A6-C9D2F1905A30}"/>
              </a:ext>
            </a:extLst>
          </p:cNvPr>
          <p:cNvSpPr>
            <a:spLocks noGrp="1" noRot="1" noMove="1" noResize="1" noEditPoints="1" noAdjustHandles="1" noChangeArrowheads="1" noChangeShapeType="1"/>
          </p:cNvSpPr>
          <p:nvPr>
            <p:ph type="title"/>
          </p:nvPr>
        </p:nvSpPr>
        <p:spPr>
          <a:xfrm>
            <a:off x="2941320" y="365125"/>
            <a:ext cx="10515600" cy="1325563"/>
          </a:xfrm>
        </p:spPr>
        <p:txBody>
          <a:bodyPr>
            <a:normAutofit/>
          </a:bodyPr>
          <a:lstStyle/>
          <a:p>
            <a:r>
              <a:rPr lang="en-US" sz="4000" dirty="0">
                <a:solidFill>
                  <a:schemeClr val="tx2"/>
                </a:solidFill>
              </a:rPr>
              <a:t>Project Evolution - phases</a:t>
            </a:r>
          </a:p>
        </p:txBody>
      </p:sp>
      <p:graphicFrame>
        <p:nvGraphicFramePr>
          <p:cNvPr id="4" name="Diagram 3">
            <a:extLst>
              <a:ext uri="{FF2B5EF4-FFF2-40B4-BE49-F238E27FC236}">
                <a16:creationId xmlns:a16="http://schemas.microsoft.com/office/drawing/2014/main" id="{687880CD-E03C-1222-DFAF-BB5A1362BF46}"/>
              </a:ext>
            </a:extLst>
          </p:cNvPr>
          <p:cNvGraphicFramePr>
            <a:graphicFrameLocks noGrp="1" noDrilldown="1" noMove="1" noResize="1"/>
          </p:cNvGraphicFramePr>
          <p:nvPr>
            <p:extLst>
              <p:ext uri="{D42A27DB-BD31-4B8C-83A1-F6EECF244321}">
                <p14:modId xmlns:p14="http://schemas.microsoft.com/office/powerpoint/2010/main" val="1633733222"/>
              </p:ext>
            </p:extLst>
          </p:nvPr>
        </p:nvGraphicFramePr>
        <p:xfrm>
          <a:off x="1283485" y="1690688"/>
          <a:ext cx="9411855" cy="3925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170627"/>
      </p:ext>
    </p:extLst>
  </p:cSld>
  <p:clrMapOvr>
    <a:masterClrMapping/>
  </p:clrMapOvr>
</p:sld>
</file>

<file path=ppt/theme/theme1.xml><?xml version="1.0" encoding="utf-8"?>
<a:theme xmlns:a="http://schemas.openxmlformats.org/drawingml/2006/main" name="Temă Office">
  <a:themeElements>
    <a:clrScheme name="RoPower">
      <a:dk1>
        <a:srgbClr val="161345"/>
      </a:dk1>
      <a:lt1>
        <a:sysClr val="window" lastClr="FFFFFF"/>
      </a:lt1>
      <a:dk2>
        <a:srgbClr val="161345"/>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62</TotalTime>
  <Words>1382</Words>
  <Application>Microsoft Office PowerPoint</Application>
  <PresentationFormat>Widescreen</PresentationFormat>
  <Paragraphs>99</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Courier New</vt:lpstr>
      <vt:lpstr>Trebuchet MS</vt:lpstr>
      <vt:lpstr>Wingdings</vt:lpstr>
      <vt:lpstr>Temă Office</vt:lpstr>
      <vt:lpstr>Office Theme</vt:lpstr>
      <vt:lpstr>PowerPoint Presentation</vt:lpstr>
      <vt:lpstr>Project Background (1)</vt:lpstr>
      <vt:lpstr>Project Background(2)</vt:lpstr>
      <vt:lpstr>Key Project Figures (1)</vt:lpstr>
      <vt:lpstr> SMR Project in Romania is developed on a former coal plant     Doicesti: A Former 520MWe coal-fired PP  Coal to Nuclear</vt:lpstr>
      <vt:lpstr>Key Project Figures (3)</vt:lpstr>
      <vt:lpstr>Project Evolution – what has been done?</vt:lpstr>
      <vt:lpstr>Project Evolution – what will follow next ?</vt:lpstr>
      <vt:lpstr>Project Evolution - phases</vt:lpstr>
      <vt:lpstr>FEED Phase 1 – Lessons Learned </vt:lpstr>
      <vt:lpstr>PowerPoint Presentation</vt:lpstr>
      <vt:lpstr>Why Romania?</vt:lpstr>
      <vt:lpstr>Why Romania?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Diana Bilca</dc:creator>
  <cp:lastModifiedBy>Diana PANISOARA | RoPower</cp:lastModifiedBy>
  <cp:revision>2</cp:revision>
  <dcterms:created xsi:type="dcterms:W3CDTF">2025-10-02T09:09:23Z</dcterms:created>
  <dcterms:modified xsi:type="dcterms:W3CDTF">2025-10-06T13:36:46Z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cfb484-df71-427a-aad7-89335c016072_Enabled">
    <vt:lpwstr>true</vt:lpwstr>
  </property>
  <property fmtid="{D5CDD505-2E9C-101B-9397-08002B2CF9AE}" pid="3" name="MSIP_Label_bbcfb484-df71-427a-aad7-89335c016072_SetDate">
    <vt:lpwstr>2025-10-05T09:47:15Z</vt:lpwstr>
  </property>
  <property fmtid="{D5CDD505-2E9C-101B-9397-08002B2CF9AE}" pid="4" name="MSIP_Label_bbcfb484-df71-427a-aad7-89335c016072_Method">
    <vt:lpwstr>Privileged</vt:lpwstr>
  </property>
  <property fmtid="{D5CDD505-2E9C-101B-9397-08002B2CF9AE}" pid="5" name="MSIP_Label_bbcfb484-df71-427a-aad7-89335c016072_Name">
    <vt:lpwstr>Internal</vt:lpwstr>
  </property>
  <property fmtid="{D5CDD505-2E9C-101B-9397-08002B2CF9AE}" pid="6" name="MSIP_Label_bbcfb484-df71-427a-aad7-89335c016072_SiteId">
    <vt:lpwstr>39fc18d5-8f2a-49ef-b00e-af12efa82b5d</vt:lpwstr>
  </property>
  <property fmtid="{D5CDD505-2E9C-101B-9397-08002B2CF9AE}" pid="7" name="MSIP_Label_bbcfb484-df71-427a-aad7-89335c016072_ActionId">
    <vt:lpwstr>6276cd7d-7a05-4e2a-b32d-4755c0005b17</vt:lpwstr>
  </property>
  <property fmtid="{D5CDD505-2E9C-101B-9397-08002B2CF9AE}" pid="8" name="MSIP_Label_bbcfb484-df71-427a-aad7-89335c016072_ContentBits">
    <vt:lpwstr>3</vt:lpwstr>
  </property>
  <property fmtid="{D5CDD505-2E9C-101B-9397-08002B2CF9AE}" pid="9" name="MSIP_Label_bbcfb484-df71-427a-aad7-89335c016072_Tag">
    <vt:lpwstr>10, 0, 1, 1</vt:lpwstr>
  </property>
  <property fmtid="{D5CDD505-2E9C-101B-9397-08002B2CF9AE}" pid="10" name="ClassificationContentMarkingFooterLocations">
    <vt:lpwstr>Temă Office:10</vt:lpwstr>
  </property>
  <property fmtid="{D5CDD505-2E9C-101B-9397-08002B2CF9AE}" pid="11" name="ClassificationContentMarkingFooterText">
    <vt:lpwstr>Internal</vt:lpwstr>
  </property>
  <property fmtid="{D5CDD505-2E9C-101B-9397-08002B2CF9AE}" pid="12" name="ClassificationContentMarkingHeaderLocations">
    <vt:lpwstr>Temă Office:9</vt:lpwstr>
  </property>
  <property fmtid="{D5CDD505-2E9C-101B-9397-08002B2CF9AE}" pid="13" name="ClassificationContentMarkingHeaderText">
    <vt:lpwstr>Internal</vt:lpwstr>
  </property>
</Properties>
</file>