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4" r:id="rId6"/>
    <p:sldId id="260" r:id="rId7"/>
    <p:sldId id="259" r:id="rId8"/>
    <p:sldId id="261" r:id="rId9"/>
    <p:sldId id="263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/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567E9B64-DC09-41C8-9DE3-DA74AF8D2F9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E91CC32-6A6B-4E2E-BBA1-6864F305DA26}" type="slidenum">
              <a:rPr lang="en-US" dirty="0"/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46139" y="1705873"/>
            <a:ext cx="10022448" cy="1279211"/>
          </a:xfrm>
        </p:spPr>
        <p:txBody>
          <a:bodyPr anchor="b">
            <a:normAutofit fontScale="90000"/>
          </a:bodyPr>
          <a:lstStyle/>
          <a:p>
            <a:pPr algn="l"/>
            <a:r>
              <a:rPr lang="pl-PL" sz="4800" dirty="0" err="1">
                <a:solidFill>
                  <a:srgbClr val="FFFFFF"/>
                </a:solidFill>
              </a:rPr>
              <a:t>Polish</a:t>
            </a:r>
            <a:r>
              <a:rPr lang="pl-PL" sz="4800" dirty="0">
                <a:solidFill>
                  <a:srgbClr val="FFFFFF"/>
                </a:solidFill>
              </a:rPr>
              <a:t> </a:t>
            </a:r>
            <a:r>
              <a:rPr lang="pl-PL" sz="4800" dirty="0" err="1">
                <a:solidFill>
                  <a:srgbClr val="FFFFFF"/>
                </a:solidFill>
              </a:rPr>
              <a:t>Nuclear</a:t>
            </a:r>
            <a:r>
              <a:rPr lang="pl-PL" sz="4800" dirty="0">
                <a:solidFill>
                  <a:srgbClr val="FFFFFF"/>
                </a:solidFill>
              </a:rPr>
              <a:t> Energy 2025</a:t>
            </a:r>
            <a:br>
              <a:rPr lang="pl-PL" sz="4800" dirty="0">
                <a:solidFill>
                  <a:srgbClr val="FFFFFF"/>
                </a:solidFill>
              </a:rPr>
            </a:br>
            <a:r>
              <a:rPr lang="pl-PL" sz="4800" dirty="0">
                <a:solidFill>
                  <a:srgbClr val="FFFFFF"/>
                </a:solidFill>
              </a:rPr>
              <a:t>New </a:t>
            </a:r>
            <a:r>
              <a:rPr lang="pl-PL" sz="4800" dirty="0" err="1">
                <a:solidFill>
                  <a:srgbClr val="FFFFFF"/>
                </a:solidFill>
              </a:rPr>
              <a:t>Perspectives</a:t>
            </a:r>
            <a:r>
              <a:rPr lang="pl-PL" sz="4800" dirty="0">
                <a:solidFill>
                  <a:srgbClr val="FFFFFF"/>
                </a:solidFill>
              </a:rPr>
              <a:t> and </a:t>
            </a:r>
            <a:r>
              <a:rPr lang="pl-PL" sz="4800" dirty="0" err="1">
                <a:solidFill>
                  <a:srgbClr val="FFFFFF"/>
                </a:solidFill>
              </a:rPr>
              <a:t>Challenges</a:t>
            </a:r>
            <a:endParaRPr lang="pl-PL" sz="4800" dirty="0" err="1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pl-PL" dirty="0"/>
              <a:t>Wojciech Dąbrowski CEO</a:t>
            </a:r>
            <a:endParaRPr lang="pl-PL" dirty="0"/>
          </a:p>
          <a:p>
            <a:pPr algn="l"/>
            <a:r>
              <a:rPr lang="pl-PL" dirty="0" err="1"/>
              <a:t>think</a:t>
            </a:r>
            <a:r>
              <a:rPr lang="pl-PL" dirty="0"/>
              <a:t> tank "Security Energy Technology"</a:t>
            </a:r>
            <a:endParaRPr lang="pl-PL" dirty="0"/>
          </a:p>
        </p:txBody>
      </p:sp>
      <p:pic>
        <p:nvPicPr>
          <p:cNvPr id="4" name="Obraz 3" descr="Obraz zawierający na wolnym powietrzu, Wieża chłodnicza, trawa, Elektrownia&#10;&#10;Zawartość wygenerowana przez AI może być niepoprawna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40183" y="3659296"/>
            <a:ext cx="4069002" cy="22011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8387" y="327929"/>
            <a:ext cx="9956747" cy="1062999"/>
          </a:xfrm>
        </p:spPr>
        <p:txBody>
          <a:bodyPr>
            <a:normAutofit/>
          </a:bodyPr>
          <a:lstStyle/>
          <a:p>
            <a:r>
              <a:rPr lang="pl-PL" sz="3200" err="1"/>
              <a:t>Polish</a:t>
            </a:r>
            <a:r>
              <a:rPr lang="pl-PL" sz="3200" dirty="0"/>
              <a:t> </a:t>
            </a:r>
            <a:r>
              <a:rPr lang="pl-PL" sz="3200" err="1"/>
              <a:t>Nuclear</a:t>
            </a:r>
            <a:r>
              <a:rPr lang="pl-PL" sz="3200" dirty="0"/>
              <a:t> </a:t>
            </a:r>
            <a:r>
              <a:rPr lang="pl-PL" sz="3200" err="1"/>
              <a:t>Programme</a:t>
            </a:r>
            <a:r>
              <a:rPr lang="pl-PL" sz="3200" dirty="0"/>
              <a:t>: </a:t>
            </a:r>
            <a:br>
              <a:rPr lang="pl-PL" sz="3200" dirty="0"/>
            </a:br>
            <a:r>
              <a:rPr lang="pl-PL" sz="3200" err="1"/>
              <a:t>Key</a:t>
            </a:r>
            <a:r>
              <a:rPr lang="pl-PL" sz="3200" dirty="0"/>
              <a:t> </a:t>
            </a:r>
            <a:r>
              <a:rPr lang="pl-PL" sz="3200" err="1"/>
              <a:t>Historical</a:t>
            </a:r>
            <a:r>
              <a:rPr lang="pl-PL" sz="3200" dirty="0"/>
              <a:t> </a:t>
            </a:r>
            <a:r>
              <a:rPr lang="pl-PL" sz="3200" err="1"/>
              <a:t>Milestones</a:t>
            </a:r>
            <a:r>
              <a:rPr lang="pl-PL" sz="3200" dirty="0"/>
              <a:t> and </a:t>
            </a:r>
            <a:r>
              <a:rPr lang="pl-PL" sz="3200" err="1"/>
              <a:t>Evolution</a:t>
            </a:r>
            <a:endParaRPr lang="pl-PL" sz="320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4591" y="1576097"/>
            <a:ext cx="11418115" cy="484094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pl-PL" sz="2000" b="1" err="1"/>
              <a:t>Early</a:t>
            </a:r>
            <a:r>
              <a:rPr lang="pl-PL" sz="2000" b="1" dirty="0"/>
              <a:t> </a:t>
            </a:r>
            <a:r>
              <a:rPr lang="pl-PL" sz="2000" b="1" err="1"/>
              <a:t>Nuclear</a:t>
            </a:r>
            <a:r>
              <a:rPr lang="pl-PL" sz="2000" b="1" dirty="0"/>
              <a:t> </a:t>
            </a:r>
            <a:r>
              <a:rPr lang="pl-PL" sz="2000" b="1" err="1"/>
              <a:t>energy</a:t>
            </a:r>
            <a:r>
              <a:rPr lang="pl-PL" sz="2000" b="1" dirty="0"/>
              <a:t> </a:t>
            </a:r>
            <a:r>
              <a:rPr lang="pl-PL" sz="2000" b="1" err="1"/>
              <a:t>Plans</a:t>
            </a:r>
            <a:r>
              <a:rPr lang="pl-PL" sz="2000" b="1" dirty="0"/>
              <a:t> in Poland</a:t>
            </a:r>
            <a:endParaRPr lang="pl-PL" sz="20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pl-PL" dirty="0"/>
              <a:t>for </a:t>
            </a:r>
            <a:r>
              <a:rPr lang="pl-PL" dirty="0" err="1"/>
              <a:t>decades</a:t>
            </a:r>
            <a:r>
              <a:rPr lang="pl-PL" dirty="0"/>
              <a:t> </a:t>
            </a:r>
            <a:r>
              <a:rPr lang="pl-PL" dirty="0" err="1"/>
              <a:t>nuclear</a:t>
            </a:r>
            <a:r>
              <a:rPr lang="pl-PL" dirty="0"/>
              <a:t> </a:t>
            </a:r>
            <a:r>
              <a:rPr lang="pl-PL" dirty="0" err="1"/>
              <a:t>energy</a:t>
            </a:r>
            <a:r>
              <a:rPr lang="pl-PL" dirty="0"/>
              <a:t> in </a:t>
            </a:r>
            <a:r>
              <a:rPr lang="pl-PL" dirty="0" err="1"/>
              <a:t>Polandwas</a:t>
            </a:r>
            <a:r>
              <a:rPr lang="pl-PL" dirty="0"/>
              <a:t> </a:t>
            </a:r>
            <a:r>
              <a:rPr lang="pl-PL" dirty="0" err="1"/>
              <a:t>more</a:t>
            </a:r>
            <a:r>
              <a:rPr lang="pl-PL" dirty="0"/>
              <a:t> </a:t>
            </a:r>
            <a:r>
              <a:rPr lang="pl-PL" dirty="0" err="1"/>
              <a:t>theoretical</a:t>
            </a:r>
            <a:r>
              <a:rPr lang="pl-PL" dirty="0"/>
              <a:t> </a:t>
            </a:r>
            <a:r>
              <a:rPr lang="pl-PL" dirty="0" err="1"/>
              <a:t>than</a:t>
            </a:r>
            <a:r>
              <a:rPr lang="pl-PL" dirty="0"/>
              <a:t> </a:t>
            </a:r>
            <a:r>
              <a:rPr lang="pl-PL" dirty="0" err="1"/>
              <a:t>practical</a:t>
            </a:r>
            <a:r>
              <a:rPr lang="pl-PL" dirty="0"/>
              <a:t>.</a:t>
            </a:r>
            <a:endParaRPr lang="pl-PL" dirty="0"/>
          </a:p>
          <a:p>
            <a:pPr>
              <a:buFont typeface="Calibri" panose="020F0502020204030204" pitchFamily="34" charset="0"/>
              <a:buChar char="-"/>
            </a:pPr>
            <a:r>
              <a:rPr lang="pl-PL" dirty="0" err="1"/>
              <a:t>initial</a:t>
            </a:r>
            <a:r>
              <a:rPr lang="pl-PL" dirty="0"/>
              <a:t> </a:t>
            </a:r>
            <a:r>
              <a:rPr lang="pl-PL" dirty="0" err="1"/>
              <a:t>plans</a:t>
            </a:r>
            <a:r>
              <a:rPr lang="pl-PL" dirty="0"/>
              <a:t> in 1970s </a:t>
            </a:r>
            <a:r>
              <a:rPr lang="pl-PL" dirty="0" err="1"/>
              <a:t>focused</a:t>
            </a:r>
            <a:r>
              <a:rPr lang="pl-PL" dirty="0"/>
              <a:t> on </a:t>
            </a:r>
            <a:r>
              <a:rPr lang="pl-PL" dirty="0" err="1"/>
              <a:t>Żarnowiecbut</a:t>
            </a:r>
            <a:r>
              <a:rPr lang="pl-PL" dirty="0"/>
              <a:t> </a:t>
            </a:r>
            <a:r>
              <a:rPr lang="pl-PL" dirty="0" err="1"/>
              <a:t>were</a:t>
            </a:r>
            <a:r>
              <a:rPr lang="pl-PL" dirty="0"/>
              <a:t> </a:t>
            </a:r>
            <a:r>
              <a:rPr lang="pl-PL" dirty="0" err="1"/>
              <a:t>suspensded</a:t>
            </a:r>
            <a:r>
              <a:rPr lang="pl-PL" dirty="0"/>
              <a:t> in 1990 </a:t>
            </a:r>
            <a:r>
              <a:rPr lang="pl-PL" dirty="0" err="1"/>
              <a:t>due</a:t>
            </a:r>
            <a:r>
              <a:rPr lang="pl-PL" dirty="0"/>
              <a:t> the </a:t>
            </a:r>
            <a:r>
              <a:rPr lang="pl-PL" dirty="0" err="1"/>
              <a:t>political</a:t>
            </a:r>
            <a:r>
              <a:rPr lang="pl-PL" dirty="0"/>
              <a:t> </a:t>
            </a:r>
            <a:r>
              <a:rPr lang="pl-PL" dirty="0" err="1"/>
              <a:t>changes</a:t>
            </a:r>
            <a:r>
              <a:rPr lang="pl-PL" dirty="0"/>
              <a:t> and public </a:t>
            </a:r>
            <a:r>
              <a:rPr lang="pl-PL" dirty="0" err="1"/>
              <a:t>protests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r>
              <a:rPr lang="pl-PL" sz="2000" b="1" dirty="0"/>
              <a:t>2014 </a:t>
            </a:r>
            <a:r>
              <a:rPr lang="pl-PL" sz="2000" b="1" err="1"/>
              <a:t>Political</a:t>
            </a:r>
            <a:r>
              <a:rPr lang="pl-PL" sz="2000" b="1" dirty="0"/>
              <a:t> </a:t>
            </a:r>
            <a:r>
              <a:rPr lang="pl-PL" sz="2000" b="1" err="1"/>
              <a:t>Nuclear</a:t>
            </a:r>
            <a:r>
              <a:rPr lang="pl-PL" sz="2000" b="1" dirty="0"/>
              <a:t> Energy </a:t>
            </a:r>
            <a:r>
              <a:rPr lang="pl-PL" sz="2000" b="1" err="1"/>
              <a:t>Programme</a:t>
            </a:r>
            <a:r>
              <a:rPr lang="pl-PL" sz="2000" b="1" dirty="0"/>
              <a:t>(PPEJ)</a:t>
            </a:r>
            <a:endParaRPr lang="pl-PL" sz="20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pl-PL" dirty="0"/>
              <a:t>the </a:t>
            </a:r>
            <a:r>
              <a:rPr lang="pl-PL" dirty="0" err="1"/>
              <a:t>first</a:t>
            </a:r>
            <a:r>
              <a:rPr lang="pl-PL" dirty="0"/>
              <a:t>  </a:t>
            </a:r>
            <a:r>
              <a:rPr lang="pl-PL" dirty="0" err="1"/>
              <a:t>programmeaimed</a:t>
            </a:r>
            <a:r>
              <a:rPr lang="pl-PL" dirty="0"/>
              <a:t> 6-9GW </a:t>
            </a:r>
            <a:r>
              <a:rPr lang="pl-PL" dirty="0" err="1"/>
              <a:t>capacity</a:t>
            </a:r>
            <a:r>
              <a:rPr lang="pl-PL" dirty="0"/>
              <a:t> by 2035 but </a:t>
            </a:r>
            <a:r>
              <a:rPr lang="pl-PL" dirty="0" err="1"/>
              <a:t>faltered</a:t>
            </a:r>
            <a:r>
              <a:rPr lang="pl-PL" dirty="0"/>
              <a:t> </a:t>
            </a:r>
            <a:r>
              <a:rPr lang="pl-PL" dirty="0" err="1"/>
              <a:t>due</a:t>
            </a:r>
            <a:r>
              <a:rPr lang="pl-PL" dirty="0"/>
              <a:t> to </a:t>
            </a:r>
            <a:r>
              <a:rPr lang="pl-PL" dirty="0" err="1"/>
              <a:t>political</a:t>
            </a:r>
            <a:r>
              <a:rPr lang="pl-PL" dirty="0"/>
              <a:t> </a:t>
            </a:r>
            <a:r>
              <a:rPr lang="pl-PL" dirty="0" err="1"/>
              <a:t>indecision</a:t>
            </a:r>
            <a:endParaRPr lang="pl-PL" dirty="0"/>
          </a:p>
          <a:p>
            <a:pPr marL="0" indent="0">
              <a:buNone/>
            </a:pPr>
            <a:r>
              <a:rPr lang="pl-PL" sz="2000" b="1" err="1"/>
              <a:t>Goverment</a:t>
            </a:r>
            <a:r>
              <a:rPr lang="pl-PL" sz="2000" b="1" dirty="0"/>
              <a:t> </a:t>
            </a:r>
            <a:r>
              <a:rPr lang="pl-PL" sz="2000" b="1" err="1"/>
              <a:t>Actions</a:t>
            </a:r>
            <a:r>
              <a:rPr lang="pl-PL" sz="2000" b="1" dirty="0"/>
              <a:t> in 2022</a:t>
            </a:r>
            <a:endParaRPr lang="pl-PL" sz="2000" b="1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government</a:t>
            </a:r>
            <a:r>
              <a:rPr lang="pl-PL" dirty="0"/>
              <a:t> </a:t>
            </a:r>
            <a:r>
              <a:rPr lang="pl-PL" dirty="0" err="1"/>
              <a:t>approved</a:t>
            </a:r>
            <a:r>
              <a:rPr lang="pl-PL" dirty="0"/>
              <a:t> </a:t>
            </a:r>
            <a:r>
              <a:rPr lang="pl-PL" dirty="0" err="1"/>
              <a:t>Westinghouse</a:t>
            </a:r>
            <a:r>
              <a:rPr lang="pl-PL" dirty="0"/>
              <a:t> </a:t>
            </a:r>
            <a:r>
              <a:rPr lang="pl-PL" dirty="0" err="1"/>
              <a:t>technology</a:t>
            </a:r>
            <a:r>
              <a:rPr lang="pl-PL" dirty="0"/>
              <a:t> for Lubiatowo-Kopalino.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initially</a:t>
            </a:r>
            <a:r>
              <a:rPr lang="pl-PL" dirty="0"/>
              <a:t> </a:t>
            </a:r>
            <a:r>
              <a:rPr lang="pl-PL" dirty="0" err="1"/>
              <a:t>planned</a:t>
            </a:r>
            <a:r>
              <a:rPr lang="pl-PL" dirty="0"/>
              <a:t> a </a:t>
            </a:r>
            <a:r>
              <a:rPr lang="pl-PL" dirty="0" err="1"/>
              <a:t>Korean</a:t>
            </a:r>
            <a:r>
              <a:rPr lang="pl-PL" dirty="0"/>
              <a:t> KHNP plant in </a:t>
            </a:r>
            <a:r>
              <a:rPr lang="pl-PL" dirty="0" err="1"/>
              <a:t>Konin,which</a:t>
            </a:r>
            <a:r>
              <a:rPr lang="pl-PL" dirty="0"/>
              <a:t> was </a:t>
            </a:r>
            <a:r>
              <a:rPr lang="pl-PL" dirty="0" err="1"/>
              <a:t>later</a:t>
            </a:r>
            <a:r>
              <a:rPr lang="pl-PL" dirty="0"/>
              <a:t> </a:t>
            </a:r>
            <a:r>
              <a:rPr lang="pl-PL" dirty="0" err="1"/>
              <a:t>canceled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r>
              <a:rPr lang="pl-PL" sz="2000" b="1" dirty="0"/>
              <a:t>2025 PPEJ Update</a:t>
            </a:r>
            <a:endParaRPr lang="pl-PL" sz="2000"/>
          </a:p>
          <a:p>
            <a:pPr marL="0" indent="0">
              <a:buNone/>
            </a:pPr>
            <a:r>
              <a:rPr lang="pl-PL" dirty="0"/>
              <a:t>-the PPEJ update </a:t>
            </a:r>
            <a:r>
              <a:rPr lang="pl-PL" dirty="0" err="1"/>
              <a:t>adopted</a:t>
            </a:r>
            <a:r>
              <a:rPr lang="pl-PL" dirty="0"/>
              <a:t> in 2025 </a:t>
            </a:r>
            <a:r>
              <a:rPr lang="pl-PL" dirty="0" err="1"/>
              <a:t>sets</a:t>
            </a:r>
            <a:r>
              <a:rPr lang="pl-PL" dirty="0"/>
              <a:t> a </a:t>
            </a:r>
            <a:r>
              <a:rPr lang="pl-PL" dirty="0" err="1"/>
              <a:t>clear</a:t>
            </a:r>
            <a:r>
              <a:rPr lang="pl-PL" dirty="0"/>
              <a:t> </a:t>
            </a:r>
            <a:r>
              <a:rPr lang="pl-PL" dirty="0" err="1"/>
              <a:t>financial</a:t>
            </a:r>
            <a:r>
              <a:rPr lang="pl-PL" dirty="0"/>
              <a:t>, </a:t>
            </a:r>
            <a:r>
              <a:rPr lang="pl-PL" dirty="0" err="1"/>
              <a:t>scheduling</a:t>
            </a:r>
            <a:r>
              <a:rPr lang="pl-PL" dirty="0"/>
              <a:t> and </a:t>
            </a:r>
            <a:r>
              <a:rPr lang="pl-PL" dirty="0" err="1"/>
              <a:t>technological</a:t>
            </a:r>
            <a:r>
              <a:rPr lang="pl-PL" dirty="0"/>
              <a:t> </a:t>
            </a:r>
            <a:r>
              <a:rPr lang="pl-PL" dirty="0" err="1"/>
              <a:t>framework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-the </a:t>
            </a:r>
            <a:r>
              <a:rPr lang="pl-PL" dirty="0" err="1"/>
              <a:t>updateis</a:t>
            </a:r>
            <a:r>
              <a:rPr lang="pl-PL" dirty="0"/>
              <a:t> </a:t>
            </a:r>
            <a:r>
              <a:rPr lang="pl-PL" dirty="0" err="1"/>
              <a:t>subbmitted</a:t>
            </a:r>
            <a:r>
              <a:rPr lang="pl-PL" dirty="0"/>
              <a:t> </a:t>
            </a:r>
            <a:r>
              <a:rPr lang="pl-PL" dirty="0" err="1"/>
              <a:t>now</a:t>
            </a:r>
            <a:r>
              <a:rPr lang="pl-PL" dirty="0"/>
              <a:t> for public </a:t>
            </a:r>
            <a:r>
              <a:rPr lang="pl-PL" dirty="0" err="1"/>
              <a:t>consultation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>
              <a:buFont typeface="Calibri" panose="020F0502020204030204" pitchFamily="34" charset="0"/>
              <a:buChar char="-"/>
            </a:pPr>
            <a:endParaRPr lang="pl-PL" dirty="0"/>
          </a:p>
          <a:p>
            <a:pPr>
              <a:buFont typeface="Calibri" panose="020F0502020204030204" pitchFamily="34" charset="0"/>
              <a:buChar char="-"/>
            </a:pP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9263" y="171353"/>
            <a:ext cx="9967186" cy="1261328"/>
          </a:xfrm>
        </p:spPr>
        <p:txBody>
          <a:bodyPr>
            <a:normAutofit/>
          </a:bodyPr>
          <a:lstStyle/>
          <a:p>
            <a:r>
              <a:rPr lang="pl-PL" sz="3200" err="1"/>
              <a:t>Advancing</a:t>
            </a:r>
            <a:r>
              <a:rPr lang="pl-PL" sz="3200" dirty="0"/>
              <a:t> </a:t>
            </a:r>
            <a:r>
              <a:rPr lang="pl-PL" sz="3200" err="1"/>
              <a:t>Nuclear</a:t>
            </a:r>
            <a:r>
              <a:rPr lang="pl-PL" sz="3200" dirty="0"/>
              <a:t> </a:t>
            </a:r>
            <a:r>
              <a:rPr lang="pl-PL" sz="3200" err="1"/>
              <a:t>Initatives</a:t>
            </a:r>
            <a:r>
              <a:rPr lang="pl-PL" sz="3200" dirty="0"/>
              <a:t> Beyond PPEJ and PPEJ 2025 </a:t>
            </a:r>
            <a:r>
              <a:rPr lang="pl-PL" sz="3200" err="1"/>
              <a:t>Nuclear</a:t>
            </a:r>
            <a:r>
              <a:rPr lang="pl-PL" sz="3200" dirty="0"/>
              <a:t> Expansion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5467" y="1419521"/>
            <a:ext cx="11428554" cy="483050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pl-PL" sz="2000" b="1" err="1"/>
              <a:t>Nuclear</a:t>
            </a:r>
            <a:r>
              <a:rPr lang="pl-PL" sz="2000" b="1" dirty="0"/>
              <a:t> </a:t>
            </a:r>
            <a:r>
              <a:rPr lang="pl-PL" sz="2000" b="1" err="1"/>
              <a:t>initatives</a:t>
            </a:r>
            <a:r>
              <a:rPr lang="pl-PL" sz="2000" b="1" dirty="0"/>
              <a:t> </a:t>
            </a:r>
            <a:r>
              <a:rPr lang="pl-PL" sz="2000" b="1" err="1"/>
              <a:t>underway</a:t>
            </a:r>
            <a:r>
              <a:rPr lang="pl-PL" sz="2000" b="1" dirty="0"/>
              <a:t> </a:t>
            </a:r>
            <a:r>
              <a:rPr lang="pl-PL" sz="2000" b="1" err="1"/>
              <a:t>outside</a:t>
            </a:r>
            <a:r>
              <a:rPr lang="pl-PL" sz="2000" b="1" dirty="0"/>
              <a:t> PPEJ</a:t>
            </a:r>
            <a:endParaRPr lang="pl-PL" sz="2000" b="1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err="1"/>
              <a:t>four</a:t>
            </a:r>
            <a:r>
              <a:rPr lang="pl-PL" dirty="0"/>
              <a:t> </a:t>
            </a:r>
            <a:r>
              <a:rPr lang="pl-PL" err="1"/>
              <a:t>nuclear</a:t>
            </a:r>
            <a:r>
              <a:rPr lang="pl-PL" dirty="0"/>
              <a:t> </a:t>
            </a:r>
            <a:r>
              <a:rPr lang="pl-PL" err="1"/>
              <a:t>initiatives</a:t>
            </a:r>
            <a:r>
              <a:rPr lang="pl-PL" dirty="0"/>
              <a:t> by </a:t>
            </a:r>
            <a:r>
              <a:rPr lang="pl-PL" err="1"/>
              <a:t>KGHM,Orlen,PGE</a:t>
            </a:r>
            <a:r>
              <a:rPr lang="pl-PL" dirty="0"/>
              <a:t> PAK and </a:t>
            </a:r>
            <a:r>
              <a:rPr lang="pl-PL" err="1"/>
              <a:t>Swietokrzyska</a:t>
            </a:r>
            <a:r>
              <a:rPr lang="pl-PL" dirty="0"/>
              <a:t> </a:t>
            </a:r>
            <a:r>
              <a:rPr lang="pl-PL" err="1"/>
              <a:t>Industrial</a:t>
            </a:r>
            <a:r>
              <a:rPr lang="pl-PL" dirty="0"/>
              <a:t> 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  </a:t>
            </a:r>
            <a:r>
              <a:rPr lang="pl-PL" dirty="0" err="1"/>
              <a:t>Group</a:t>
            </a:r>
            <a:endParaRPr lang="pl-PL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projects</a:t>
            </a:r>
            <a:r>
              <a:rPr lang="pl-PL" dirty="0"/>
              <a:t> </a:t>
            </a:r>
            <a:r>
              <a:rPr lang="pl-PL" dirty="0" err="1"/>
              <a:t>include</a:t>
            </a:r>
            <a:r>
              <a:rPr lang="pl-PL" dirty="0"/>
              <a:t> </a:t>
            </a:r>
            <a:r>
              <a:rPr lang="pl-PL" dirty="0" err="1"/>
              <a:t>both</a:t>
            </a:r>
            <a:r>
              <a:rPr lang="pl-PL" dirty="0"/>
              <a:t>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plants</a:t>
            </a:r>
            <a:r>
              <a:rPr lang="pl-PL" dirty="0"/>
              <a:t> and small </a:t>
            </a:r>
            <a:r>
              <a:rPr lang="pl-PL" dirty="0" err="1"/>
              <a:t>modular</a:t>
            </a:r>
            <a:r>
              <a:rPr lang="pl-PL" dirty="0"/>
              <a:t> </a:t>
            </a:r>
            <a:r>
              <a:rPr lang="pl-PL" dirty="0" err="1"/>
              <a:t>reactors</a:t>
            </a:r>
            <a:r>
              <a:rPr lang="pl-PL" dirty="0"/>
              <a:t>(SMR)</a:t>
            </a:r>
            <a:endParaRPr lang="pl-PL" dirty="0"/>
          </a:p>
          <a:p>
            <a:pPr marL="0" indent="0">
              <a:buNone/>
            </a:pPr>
            <a:r>
              <a:rPr lang="pl-PL" sz="2000" b="1" dirty="0" err="1"/>
              <a:t>Roadmap</a:t>
            </a:r>
            <a:r>
              <a:rPr lang="pl-PL" sz="2000" b="1" dirty="0"/>
              <a:t> and </a:t>
            </a:r>
            <a:r>
              <a:rPr lang="pl-PL" sz="2000" b="1" dirty="0" err="1"/>
              <a:t>deployment</a:t>
            </a:r>
            <a:r>
              <a:rPr lang="pl-PL" sz="2000" b="1" dirty="0"/>
              <a:t> </a:t>
            </a:r>
            <a:r>
              <a:rPr lang="pl-PL" sz="2000" b="1" dirty="0" err="1"/>
              <a:t>plans</a:t>
            </a:r>
            <a:r>
              <a:rPr lang="pl-PL" sz="2000" b="1" dirty="0"/>
              <a:t> for </a:t>
            </a:r>
            <a:r>
              <a:rPr lang="pl-PL" sz="2000" b="1" dirty="0" err="1"/>
              <a:t>SMR's</a:t>
            </a:r>
            <a:endParaRPr lang="pl-PL" sz="2000" b="1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roadmap</a:t>
            </a:r>
            <a:r>
              <a:rPr lang="pl-PL" dirty="0"/>
              <a:t> for SMR in Poland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planned,signalling</a:t>
            </a:r>
            <a:r>
              <a:rPr lang="pl-PL" dirty="0"/>
              <a:t> regulatory </a:t>
            </a:r>
            <a:r>
              <a:rPr lang="pl-PL" dirty="0" err="1"/>
              <a:t>progress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first</a:t>
            </a:r>
            <a:r>
              <a:rPr lang="pl-PL" dirty="0"/>
              <a:t> SMR </a:t>
            </a:r>
            <a:r>
              <a:rPr lang="pl-PL" dirty="0" err="1"/>
              <a:t>expected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Włocławek, </a:t>
            </a:r>
            <a:r>
              <a:rPr lang="pl-PL" dirty="0" err="1"/>
              <a:t>two</a:t>
            </a:r>
            <a:r>
              <a:rPr lang="pl-PL" dirty="0"/>
              <a:t> 300 </a:t>
            </a:r>
            <a:r>
              <a:rPr lang="pl-PL" dirty="0" err="1"/>
              <a:t>MWe</a:t>
            </a:r>
            <a:r>
              <a:rPr lang="pl-PL" dirty="0"/>
              <a:t> GE/Hitachi </a:t>
            </a:r>
            <a:r>
              <a:rPr lang="pl-PL" dirty="0" err="1"/>
              <a:t>reactors</a:t>
            </a:r>
            <a:r>
              <a:rPr lang="pl-PL" dirty="0"/>
              <a:t> </a:t>
            </a:r>
            <a:r>
              <a:rPr lang="pl-PL" dirty="0" err="1"/>
              <a:t>planned</a:t>
            </a:r>
            <a:r>
              <a:rPr lang="pl-PL" dirty="0"/>
              <a:t> </a:t>
            </a:r>
            <a:r>
              <a:rPr lang="pl-PL" dirty="0" err="1"/>
              <a:t>at</a:t>
            </a:r>
            <a:r>
              <a:rPr lang="pl-PL" dirty="0"/>
              <a:t> Anwil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  </a:t>
            </a:r>
            <a:r>
              <a:rPr lang="pl-PL" dirty="0" err="1"/>
              <a:t>factory</a:t>
            </a:r>
            <a:endParaRPr lang="pl-PL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targeted</a:t>
            </a:r>
            <a:r>
              <a:rPr lang="pl-PL" dirty="0"/>
              <a:t> </a:t>
            </a:r>
            <a:r>
              <a:rPr lang="pl-PL" dirty="0" err="1"/>
              <a:t>construction</a:t>
            </a:r>
            <a:r>
              <a:rPr lang="pl-PL" dirty="0"/>
              <a:t> period 2028-2035.</a:t>
            </a:r>
            <a:endParaRPr lang="pl-PL" dirty="0"/>
          </a:p>
          <a:p>
            <a:pPr marL="0" indent="0">
              <a:buNone/>
            </a:pPr>
            <a:r>
              <a:rPr lang="pl-PL" sz="2000" b="1" dirty="0"/>
              <a:t>PPEJ 2025 update </a:t>
            </a:r>
            <a:r>
              <a:rPr lang="pl-PL" sz="2000" b="1" dirty="0" err="1"/>
              <a:t>nuclear</a:t>
            </a:r>
            <a:r>
              <a:rPr lang="pl-PL" sz="2000" b="1" dirty="0"/>
              <a:t> </a:t>
            </a:r>
            <a:r>
              <a:rPr lang="pl-PL" sz="2000" b="1" dirty="0" err="1"/>
              <a:t>plans</a:t>
            </a:r>
            <a:endParaRPr lang="pl-PL" sz="2000" b="1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err="1"/>
              <a:t>planning</a:t>
            </a:r>
            <a:r>
              <a:rPr lang="pl-PL" dirty="0"/>
              <a:t> </a:t>
            </a:r>
            <a:r>
              <a:rPr lang="pl-PL" err="1"/>
              <a:t>two</a:t>
            </a:r>
            <a:r>
              <a:rPr lang="pl-PL" dirty="0"/>
              <a:t> </a:t>
            </a:r>
            <a:r>
              <a:rPr lang="pl-PL" err="1"/>
              <a:t>nuclear</a:t>
            </a:r>
            <a:r>
              <a:rPr lang="pl-PL" dirty="0"/>
              <a:t> </a:t>
            </a:r>
            <a:r>
              <a:rPr lang="pl-PL" err="1"/>
              <a:t>plants</a:t>
            </a:r>
            <a:r>
              <a:rPr lang="pl-PL" dirty="0"/>
              <a:t> </a:t>
            </a:r>
            <a:r>
              <a:rPr lang="pl-PL" err="1"/>
              <a:t>totaling</a:t>
            </a:r>
            <a:r>
              <a:rPr lang="pl-PL" dirty="0"/>
              <a:t> 6-9 GW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marks</a:t>
            </a:r>
            <a:r>
              <a:rPr lang="pl-PL" dirty="0"/>
              <a:t> a </a:t>
            </a:r>
            <a:r>
              <a:rPr lang="pl-PL" dirty="0" err="1"/>
              <a:t>significant</a:t>
            </a:r>
            <a:r>
              <a:rPr lang="pl-PL" dirty="0"/>
              <a:t> </a:t>
            </a:r>
            <a:r>
              <a:rPr lang="pl-PL" dirty="0" err="1"/>
              <a:t>shift</a:t>
            </a:r>
            <a:r>
              <a:rPr lang="pl-PL" dirty="0"/>
              <a:t> </a:t>
            </a:r>
            <a:r>
              <a:rPr lang="pl-PL" dirty="0" err="1"/>
              <a:t>toward</a:t>
            </a:r>
            <a:r>
              <a:rPr lang="pl-PL" dirty="0"/>
              <a:t> </a:t>
            </a:r>
            <a:r>
              <a:rPr lang="pl-PL" dirty="0" err="1"/>
              <a:t>nuclear</a:t>
            </a:r>
            <a:r>
              <a:rPr lang="pl-PL" dirty="0"/>
              <a:t> </a:t>
            </a:r>
            <a:r>
              <a:rPr lang="pl-PL" dirty="0" err="1"/>
              <a:t>energy</a:t>
            </a:r>
            <a:r>
              <a:rPr lang="pl-PL" dirty="0"/>
              <a:t> in </a:t>
            </a:r>
            <a:r>
              <a:rPr lang="pl-PL" dirty="0" err="1"/>
              <a:t>Poland's</a:t>
            </a:r>
            <a:r>
              <a:rPr lang="pl-PL" dirty="0"/>
              <a:t> </a:t>
            </a:r>
            <a:r>
              <a:rPr lang="pl-PL" dirty="0" err="1"/>
              <a:t>enregy</a:t>
            </a:r>
            <a:r>
              <a:rPr lang="pl-PL" dirty="0"/>
              <a:t> mix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67759" y="979117"/>
            <a:ext cx="3619087" cy="2299570"/>
          </a:xfrm>
        </p:spPr>
        <p:txBody>
          <a:bodyPr>
            <a:normAutofit fontScale="90000"/>
          </a:bodyPr>
          <a:lstStyle/>
          <a:p>
            <a:r>
              <a:rPr lang="pl-PL" b="1" dirty="0"/>
              <a:t>Lubiatowo-Kopalino </a:t>
            </a:r>
            <a:r>
              <a:rPr lang="pl-PL" b="1" dirty="0" err="1"/>
              <a:t>Financing</a:t>
            </a:r>
            <a:r>
              <a:rPr lang="pl-PL" b="1" dirty="0"/>
              <a:t> </a:t>
            </a:r>
            <a:r>
              <a:rPr lang="pl-PL" b="1" dirty="0" err="1"/>
              <a:t>Structure</a:t>
            </a:r>
            <a:r>
              <a:rPr lang="pl-PL" b="1" dirty="0"/>
              <a:t>: Comprehensive </a:t>
            </a:r>
            <a:r>
              <a:rPr lang="pl-PL" b="1" dirty="0" err="1"/>
              <a:t>Cost</a:t>
            </a:r>
            <a:r>
              <a:rPr lang="pl-PL" b="1" dirty="0"/>
              <a:t> </a:t>
            </a:r>
            <a:r>
              <a:rPr lang="pl-PL" b="1" dirty="0" err="1"/>
              <a:t>Coverage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46859" y="1164877"/>
            <a:ext cx="5170119" cy="3965489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pl-PL" b="1" dirty="0"/>
              <a:t>Public </a:t>
            </a:r>
            <a:r>
              <a:rPr lang="pl-PL" b="1" dirty="0" err="1"/>
              <a:t>Funds</a:t>
            </a:r>
            <a:endParaRPr lang="pl-PL" b="1" dirty="0"/>
          </a:p>
          <a:p>
            <a:pPr>
              <a:buFont typeface="Calibri" panose="020F0502020204030204" pitchFamily="34" charset="0"/>
              <a:buChar char="-"/>
            </a:pPr>
            <a:r>
              <a:rPr lang="pl-PL" dirty="0" err="1"/>
              <a:t>approx</a:t>
            </a:r>
            <a:r>
              <a:rPr lang="pl-PL" dirty="0"/>
              <a:t>. 15 </a:t>
            </a:r>
            <a:r>
              <a:rPr lang="pl-PL" dirty="0" err="1"/>
              <a:t>billion</a:t>
            </a:r>
            <a:r>
              <a:rPr lang="pl-PL" dirty="0"/>
              <a:t> </a:t>
            </a:r>
            <a:r>
              <a:rPr lang="pl-PL" dirty="0" err="1"/>
              <a:t>eur</a:t>
            </a:r>
            <a:r>
              <a:rPr lang="pl-PL" dirty="0"/>
              <a:t>(30% </a:t>
            </a:r>
            <a:r>
              <a:rPr lang="pl-PL" dirty="0" err="1"/>
              <a:t>cost</a:t>
            </a:r>
            <a:r>
              <a:rPr lang="pl-PL" dirty="0"/>
              <a:t>),from the </a:t>
            </a:r>
            <a:r>
              <a:rPr lang="pl-PL" dirty="0" err="1"/>
              <a:t>state</a:t>
            </a:r>
            <a:r>
              <a:rPr lang="pl-PL" dirty="0"/>
              <a:t> </a:t>
            </a:r>
            <a:r>
              <a:rPr lang="pl-PL" dirty="0" err="1"/>
              <a:t>budget</a:t>
            </a:r>
            <a:r>
              <a:rPr lang="pl-PL" dirty="0"/>
              <a:t> to </a:t>
            </a:r>
            <a:r>
              <a:rPr lang="pl-PL" dirty="0" err="1"/>
              <a:t>recapitalise</a:t>
            </a:r>
            <a:r>
              <a:rPr lang="pl-PL" dirty="0"/>
              <a:t> PEJ.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Export </a:t>
            </a:r>
            <a:r>
              <a:rPr lang="pl-PL" b="1" err="1"/>
              <a:t>Credits</a:t>
            </a:r>
            <a:endParaRPr lang="pl-PL" b="1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err="1"/>
              <a:t>financial</a:t>
            </a:r>
            <a:r>
              <a:rPr lang="pl-PL" dirty="0"/>
              <a:t> </a:t>
            </a:r>
            <a:r>
              <a:rPr lang="pl-PL" err="1"/>
              <a:t>support</a:t>
            </a:r>
            <a:r>
              <a:rPr lang="pl-PL" dirty="0"/>
              <a:t> from </a:t>
            </a:r>
            <a:r>
              <a:rPr lang="pl-PL" err="1"/>
              <a:t>foreign</a:t>
            </a:r>
            <a:endParaRPr lang="pl-PL" dirty="0" err="1"/>
          </a:p>
          <a:p>
            <a:pPr marL="0" indent="0">
              <a:buNone/>
            </a:pPr>
            <a:r>
              <a:rPr lang="pl-PL" dirty="0"/>
              <a:t>  </a:t>
            </a:r>
            <a:r>
              <a:rPr lang="pl-PL" dirty="0" err="1"/>
              <a:t>suppliers,covering</a:t>
            </a:r>
            <a:r>
              <a:rPr lang="pl-PL" dirty="0"/>
              <a:t> </a:t>
            </a:r>
            <a:r>
              <a:rPr lang="pl-PL" dirty="0" err="1"/>
              <a:t>up</a:t>
            </a:r>
            <a:r>
              <a:rPr lang="pl-PL" dirty="0"/>
              <a:t> to 70% of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  </a:t>
            </a:r>
            <a:r>
              <a:rPr lang="pl-PL" dirty="0" err="1"/>
              <a:t>costs</a:t>
            </a:r>
            <a:endParaRPr lang="pl-PL"/>
          </a:p>
          <a:p>
            <a:pPr marL="0" indent="0">
              <a:buNone/>
            </a:pPr>
            <a:r>
              <a:rPr lang="pl-PL" b="1" dirty="0"/>
              <a:t>Commercial </a:t>
            </a:r>
            <a:r>
              <a:rPr lang="pl-PL" b="1" err="1"/>
              <a:t>Sources</a:t>
            </a:r>
            <a:endParaRPr lang="pl-PL" b="1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remaining</a:t>
            </a:r>
            <a:r>
              <a:rPr lang="pl-PL" dirty="0"/>
              <a:t> </a:t>
            </a:r>
            <a:r>
              <a:rPr lang="pl-PL" dirty="0" err="1"/>
              <a:t>funds</a:t>
            </a:r>
            <a:r>
              <a:rPr lang="pl-PL" dirty="0"/>
              <a:t> </a:t>
            </a:r>
            <a:r>
              <a:rPr lang="pl-PL" dirty="0" err="1"/>
              <a:t>sourced</a:t>
            </a:r>
            <a:r>
              <a:rPr lang="pl-PL" dirty="0"/>
              <a:t> from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  </a:t>
            </a:r>
            <a:r>
              <a:rPr lang="pl-PL" dirty="0" err="1"/>
              <a:t>domestic</a:t>
            </a:r>
            <a:r>
              <a:rPr lang="pl-PL" dirty="0"/>
              <a:t> and </a:t>
            </a:r>
            <a:r>
              <a:rPr lang="pl-PL" dirty="0" err="1"/>
              <a:t>international</a:t>
            </a:r>
            <a:r>
              <a:rPr lang="pl-PL" dirty="0"/>
              <a:t> </a:t>
            </a:r>
            <a:r>
              <a:rPr lang="pl-PL" dirty="0" err="1"/>
              <a:t>banks</a:t>
            </a:r>
            <a:endParaRPr lang="pl-PL" dirty="0"/>
          </a:p>
          <a:p>
            <a:pPr>
              <a:buFont typeface="Calibri" panose="020F0502020204030204" pitchFamily="34" charset="0"/>
              <a:buChar char="-"/>
            </a:pP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77737" y="3602276"/>
            <a:ext cx="3494288" cy="22562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2400" b="1" i="1" err="1"/>
              <a:t>Deatiled</a:t>
            </a:r>
            <a:r>
              <a:rPr lang="pl-PL" sz="2400" b="1" i="1" dirty="0"/>
              <a:t> </a:t>
            </a:r>
            <a:r>
              <a:rPr lang="pl-PL" sz="2400" b="1" i="1" err="1"/>
              <a:t>Breakdown</a:t>
            </a:r>
            <a:r>
              <a:rPr lang="pl-PL" sz="2400" b="1" i="1" dirty="0"/>
              <a:t> of </a:t>
            </a:r>
            <a:r>
              <a:rPr lang="pl-PL" sz="2400" b="1" i="1" err="1"/>
              <a:t>Funding</a:t>
            </a:r>
            <a:r>
              <a:rPr lang="pl-PL" sz="2400" b="1" i="1" dirty="0"/>
              <a:t> </a:t>
            </a:r>
            <a:r>
              <a:rPr lang="pl-PL" sz="2400" b="1" i="1" err="1"/>
              <a:t>Sources</a:t>
            </a:r>
            <a:r>
              <a:rPr lang="pl-PL" sz="2400" b="1" i="1" dirty="0"/>
              <a:t> and Financial </a:t>
            </a:r>
            <a:r>
              <a:rPr lang="pl-PL" sz="2400" b="1" i="1" err="1"/>
              <a:t>Challenges</a:t>
            </a:r>
            <a:endParaRPr lang="pl-PL" sz="24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6801" y="832980"/>
            <a:ext cx="3765224" cy="2049049"/>
          </a:xfrm>
        </p:spPr>
        <p:txBody>
          <a:bodyPr/>
          <a:lstStyle/>
          <a:p>
            <a:r>
              <a:rPr lang="pl-PL" b="1" dirty="0" err="1"/>
              <a:t>Risks</a:t>
            </a:r>
            <a:r>
              <a:rPr lang="pl-PL" b="1" dirty="0"/>
              <a:t> and </a:t>
            </a:r>
            <a:r>
              <a:rPr lang="pl-PL" b="1" dirty="0" err="1"/>
              <a:t>Challenges</a:t>
            </a:r>
            <a:r>
              <a:rPr lang="pl-PL" b="1" dirty="0"/>
              <a:t> of </a:t>
            </a:r>
            <a:r>
              <a:rPr lang="pl-PL" b="1" dirty="0" err="1"/>
              <a:t>Nuclear</a:t>
            </a:r>
            <a:r>
              <a:rPr lang="pl-PL" b="1" dirty="0"/>
              <a:t> Energy in Poland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30997" y="465507"/>
            <a:ext cx="6673239" cy="6261925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pl-PL" dirty="0"/>
              <a:t>the </a:t>
            </a:r>
            <a:r>
              <a:rPr lang="pl-PL" dirty="0" err="1"/>
              <a:t>European</a:t>
            </a:r>
            <a:r>
              <a:rPr lang="pl-PL" dirty="0"/>
              <a:t> </a:t>
            </a:r>
            <a:r>
              <a:rPr lang="pl-PL" dirty="0" err="1"/>
              <a:t>Commission</a:t>
            </a:r>
            <a:r>
              <a:rPr lang="pl-PL" dirty="0"/>
              <a:t> </a:t>
            </a:r>
            <a:r>
              <a:rPr lang="pl-PL" dirty="0" err="1"/>
              <a:t>will</a:t>
            </a:r>
            <a:r>
              <a:rPr lang="pl-PL" dirty="0"/>
              <a:t> </a:t>
            </a:r>
            <a:r>
              <a:rPr lang="pl-PL" dirty="0" err="1"/>
              <a:t>decide</a:t>
            </a:r>
            <a:r>
              <a:rPr lang="pl-PL" dirty="0"/>
              <a:t> on </a:t>
            </a:r>
            <a:r>
              <a:rPr lang="pl-PL" dirty="0" err="1"/>
              <a:t>state</a:t>
            </a:r>
            <a:r>
              <a:rPr lang="pl-PL" dirty="0"/>
              <a:t> </a:t>
            </a:r>
            <a:r>
              <a:rPr lang="pl-PL" dirty="0" err="1"/>
              <a:t>aid</a:t>
            </a:r>
            <a:r>
              <a:rPr lang="pl-PL" dirty="0"/>
              <a:t> for Lubiatowo-Kopalino </a:t>
            </a:r>
            <a:r>
              <a:rPr lang="pl-PL" dirty="0" err="1"/>
              <a:t>later</a:t>
            </a:r>
            <a:r>
              <a:rPr lang="pl-PL" dirty="0"/>
              <a:t>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year.Poland's</a:t>
            </a:r>
            <a:r>
              <a:rPr lang="pl-PL" dirty="0"/>
              <a:t> </a:t>
            </a:r>
            <a:r>
              <a:rPr lang="pl-PL" dirty="0" err="1"/>
              <a:t>financing</a:t>
            </a:r>
            <a:r>
              <a:rPr lang="pl-PL" dirty="0"/>
              <a:t> model </a:t>
            </a:r>
            <a:r>
              <a:rPr lang="pl-PL" dirty="0" err="1"/>
              <a:t>based</a:t>
            </a:r>
            <a:r>
              <a:rPr lang="pl-PL" dirty="0"/>
              <a:t> on a </a:t>
            </a:r>
            <a:r>
              <a:rPr lang="pl-PL" dirty="0" err="1"/>
              <a:t>contract</a:t>
            </a:r>
            <a:r>
              <a:rPr lang="pl-PL" dirty="0"/>
              <a:t> for </a:t>
            </a:r>
            <a:r>
              <a:rPr lang="pl-PL" dirty="0" err="1"/>
              <a:t>difference,assuming</a:t>
            </a:r>
            <a:r>
              <a:rPr lang="pl-PL" dirty="0"/>
              <a:t> 100% </a:t>
            </a:r>
            <a:r>
              <a:rPr lang="pl-PL" dirty="0" err="1"/>
              <a:t>technical</a:t>
            </a:r>
            <a:r>
              <a:rPr lang="pl-PL" dirty="0"/>
              <a:t> </a:t>
            </a:r>
            <a:r>
              <a:rPr lang="pl-PL" dirty="0" err="1"/>
              <a:t>capacity</a:t>
            </a:r>
            <a:r>
              <a:rPr lang="pl-PL" dirty="0"/>
              <a:t>(92.7% </a:t>
            </a:r>
            <a:r>
              <a:rPr lang="pl-PL" dirty="0" err="1"/>
              <a:t>capacity</a:t>
            </a:r>
            <a:r>
              <a:rPr lang="pl-PL" dirty="0"/>
              <a:t> </a:t>
            </a:r>
            <a:r>
              <a:rPr lang="pl-PL" dirty="0" err="1"/>
              <a:t>factor</a:t>
            </a:r>
            <a:r>
              <a:rPr lang="pl-PL" dirty="0"/>
              <a:t>), </a:t>
            </a:r>
            <a:r>
              <a:rPr lang="pl-PL" dirty="0" err="1"/>
              <a:t>which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unrealistic.This</a:t>
            </a:r>
            <a:r>
              <a:rPr lang="pl-PL" dirty="0"/>
              <a:t> </a:t>
            </a:r>
            <a:r>
              <a:rPr lang="pl-PL" dirty="0" err="1"/>
              <a:t>affects</a:t>
            </a:r>
            <a:r>
              <a:rPr lang="pl-PL" dirty="0"/>
              <a:t> the </a:t>
            </a:r>
            <a:r>
              <a:rPr lang="pl-PL" dirty="0" err="1"/>
              <a:t>agreed</a:t>
            </a:r>
            <a:r>
              <a:rPr lang="pl-PL" dirty="0"/>
              <a:t> </a:t>
            </a:r>
            <a:r>
              <a:rPr lang="pl-PL" dirty="0" err="1"/>
              <a:t>electricity</a:t>
            </a:r>
            <a:r>
              <a:rPr lang="pl-PL" dirty="0"/>
              <a:t> </a:t>
            </a:r>
            <a:r>
              <a:rPr lang="pl-PL" dirty="0" err="1"/>
              <a:t>price</a:t>
            </a:r>
            <a:r>
              <a:rPr lang="pl-PL" dirty="0"/>
              <a:t> </a:t>
            </a:r>
            <a:r>
              <a:rPr lang="pl-PL" dirty="0" err="1"/>
              <a:t>range</a:t>
            </a:r>
            <a:r>
              <a:rPr lang="pl-PL" dirty="0"/>
              <a:t> of approx.120 </a:t>
            </a:r>
            <a:r>
              <a:rPr lang="pl-PL" dirty="0" err="1"/>
              <a:t>eur</a:t>
            </a:r>
            <a:r>
              <a:rPr lang="pl-PL" dirty="0"/>
              <a:t> MWh </a:t>
            </a:r>
            <a:r>
              <a:rPr lang="pl-PL" dirty="0" err="1"/>
              <a:t>under</a:t>
            </a:r>
            <a:r>
              <a:rPr lang="pl-PL" dirty="0"/>
              <a:t> the </a:t>
            </a:r>
            <a:r>
              <a:rPr lang="pl-PL" dirty="0" err="1"/>
              <a:t>contract</a:t>
            </a:r>
            <a:r>
              <a:rPr lang="pl-PL" dirty="0"/>
              <a:t> for </a:t>
            </a:r>
            <a:r>
              <a:rPr lang="pl-PL" dirty="0" err="1"/>
              <a:t>difference</a:t>
            </a:r>
            <a:r>
              <a:rPr lang="pl-PL" dirty="0"/>
              <a:t>, </a:t>
            </a:r>
            <a:r>
              <a:rPr lang="pl-PL" dirty="0" err="1"/>
              <a:t>guaranteeing</a:t>
            </a:r>
            <a:r>
              <a:rPr lang="pl-PL" dirty="0"/>
              <a:t> PEJ a </a:t>
            </a:r>
            <a:r>
              <a:rPr lang="pl-PL" dirty="0" err="1"/>
              <a:t>fixed</a:t>
            </a:r>
            <a:r>
              <a:rPr lang="pl-PL" dirty="0"/>
              <a:t> </a:t>
            </a:r>
            <a:r>
              <a:rPr lang="pl-PL" dirty="0" err="1"/>
              <a:t>strike</a:t>
            </a:r>
            <a:r>
              <a:rPr lang="pl-PL" dirty="0"/>
              <a:t> </a:t>
            </a:r>
            <a:r>
              <a:rPr lang="pl-PL" dirty="0" err="1"/>
              <a:t>price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 err="1"/>
              <a:t>financial</a:t>
            </a:r>
            <a:r>
              <a:rPr lang="pl-PL" dirty="0"/>
              <a:t> </a:t>
            </a:r>
            <a:r>
              <a:rPr lang="pl-PL" dirty="0" err="1"/>
              <a:t>large</a:t>
            </a:r>
            <a:r>
              <a:rPr lang="pl-PL" dirty="0"/>
              <a:t> </a:t>
            </a:r>
            <a:r>
              <a:rPr lang="pl-PL" dirty="0" err="1"/>
              <a:t>capital</a:t>
            </a:r>
            <a:r>
              <a:rPr lang="pl-PL" dirty="0"/>
              <a:t> </a:t>
            </a:r>
            <a:r>
              <a:rPr lang="pl-PL" dirty="0" err="1"/>
              <a:t>needs</a:t>
            </a:r>
            <a:r>
              <a:rPr lang="pl-PL" dirty="0"/>
              <a:t> and </a:t>
            </a:r>
            <a:r>
              <a:rPr lang="pl-PL" dirty="0" err="1"/>
              <a:t>potential</a:t>
            </a:r>
            <a:r>
              <a:rPr lang="pl-PL" dirty="0"/>
              <a:t> </a:t>
            </a:r>
            <a:r>
              <a:rPr lang="pl-PL" dirty="0" err="1"/>
              <a:t>delays</a:t>
            </a:r>
            <a:r>
              <a:rPr lang="pl-PL" dirty="0"/>
              <a:t> </a:t>
            </a:r>
            <a:r>
              <a:rPr lang="pl-PL" dirty="0" err="1"/>
              <a:t>causing</a:t>
            </a:r>
            <a:r>
              <a:rPr lang="pl-PL" dirty="0"/>
              <a:t> </a:t>
            </a:r>
            <a:r>
              <a:rPr lang="pl-PL" dirty="0" err="1"/>
              <a:t>cost</a:t>
            </a:r>
            <a:r>
              <a:rPr lang="pl-PL" dirty="0"/>
              <a:t> </a:t>
            </a:r>
            <a:r>
              <a:rPr lang="pl-PL" dirty="0" err="1"/>
              <a:t>overruns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 err="1"/>
              <a:t>technical</a:t>
            </a:r>
            <a:r>
              <a:rPr lang="pl-PL" dirty="0"/>
              <a:t> </a:t>
            </a:r>
            <a:r>
              <a:rPr lang="pl-PL" dirty="0" err="1"/>
              <a:t>challenges</a:t>
            </a:r>
            <a:r>
              <a:rPr lang="pl-PL" dirty="0"/>
              <a:t> </a:t>
            </a:r>
            <a:r>
              <a:rPr lang="pl-PL" dirty="0" err="1"/>
              <a:t>intergrating</a:t>
            </a:r>
            <a:r>
              <a:rPr lang="pl-PL" dirty="0"/>
              <a:t> </a:t>
            </a:r>
            <a:r>
              <a:rPr lang="pl-PL" dirty="0" err="1"/>
              <a:t>Generation</a:t>
            </a:r>
            <a:r>
              <a:rPr lang="pl-PL" dirty="0"/>
              <a:t> III(+) </a:t>
            </a:r>
            <a:r>
              <a:rPr lang="pl-PL" dirty="0" err="1"/>
              <a:t>reactorswith</a:t>
            </a:r>
            <a:r>
              <a:rPr lang="pl-PL" dirty="0"/>
              <a:t> the </a:t>
            </a:r>
            <a:r>
              <a:rPr lang="pl-PL" dirty="0" err="1"/>
              <a:t>gridand</a:t>
            </a:r>
            <a:r>
              <a:rPr lang="pl-PL" dirty="0"/>
              <a:t> </a:t>
            </a:r>
            <a:r>
              <a:rPr lang="pl-PL" dirty="0" err="1"/>
              <a:t>infrastructure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/>
              <a:t>regulatory </a:t>
            </a:r>
            <a:r>
              <a:rPr lang="pl-PL" dirty="0" err="1"/>
              <a:t>compliancewith</a:t>
            </a:r>
            <a:r>
              <a:rPr lang="pl-PL" dirty="0"/>
              <a:t> </a:t>
            </a:r>
            <a:r>
              <a:rPr lang="pl-PL" dirty="0" err="1"/>
              <a:t>nationaland</a:t>
            </a:r>
            <a:r>
              <a:rPr lang="pl-PL" dirty="0"/>
              <a:t> EU </a:t>
            </a:r>
            <a:r>
              <a:rPr lang="pl-PL" dirty="0" err="1"/>
              <a:t>lawsand</a:t>
            </a:r>
            <a:r>
              <a:rPr lang="pl-PL" dirty="0"/>
              <a:t> </a:t>
            </a:r>
            <a:r>
              <a:rPr lang="pl-PL" dirty="0" err="1"/>
              <a:t>environmental</a:t>
            </a:r>
            <a:r>
              <a:rPr lang="pl-PL" dirty="0"/>
              <a:t> </a:t>
            </a:r>
            <a:r>
              <a:rPr lang="pl-PL" dirty="0" err="1"/>
              <a:t>procedures</a:t>
            </a:r>
            <a:r>
              <a:rPr lang="pl-PL" dirty="0"/>
              <a:t>.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3247371"/>
            <a:ext cx="3932237" cy="26111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2400" b="1" i="1" err="1"/>
              <a:t>State</a:t>
            </a:r>
            <a:r>
              <a:rPr lang="pl-PL" sz="2400" b="1" i="1" dirty="0"/>
              <a:t> Aid </a:t>
            </a:r>
            <a:r>
              <a:rPr lang="pl-PL" sz="2400" b="1" i="1" err="1"/>
              <a:t>Context</a:t>
            </a:r>
            <a:r>
              <a:rPr lang="pl-PL" sz="2400" b="1" i="1" dirty="0"/>
              <a:t> and </a:t>
            </a:r>
            <a:r>
              <a:rPr lang="pl-PL" sz="2400" b="1" i="1" err="1"/>
              <a:t>Key</a:t>
            </a:r>
            <a:r>
              <a:rPr lang="pl-PL" sz="2400" b="1" i="1" dirty="0"/>
              <a:t> </a:t>
            </a:r>
            <a:r>
              <a:rPr lang="pl-PL" sz="2400" b="1" i="1" err="1"/>
              <a:t>Financial,Technical</a:t>
            </a:r>
            <a:r>
              <a:rPr lang="pl-PL" sz="2400" b="1" i="1" dirty="0"/>
              <a:t> and Regulatory </a:t>
            </a:r>
            <a:r>
              <a:rPr lang="pl-PL" sz="2400" b="1" i="1" err="1"/>
              <a:t>Risks</a:t>
            </a:r>
            <a:endParaRPr lang="pl-PL" sz="2400"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822543"/>
            <a:ext cx="3932237" cy="2142993"/>
          </a:xfrm>
        </p:spPr>
        <p:txBody>
          <a:bodyPr>
            <a:normAutofit fontScale="90000"/>
          </a:bodyPr>
          <a:lstStyle/>
          <a:p>
            <a:br>
              <a:rPr lang="pl-PL" sz="4000" dirty="0"/>
            </a:br>
            <a:r>
              <a:rPr lang="pl-PL" b="1" err="1"/>
              <a:t>Poland's</a:t>
            </a:r>
            <a:r>
              <a:rPr lang="pl-PL" b="1" dirty="0"/>
              <a:t> </a:t>
            </a:r>
            <a:r>
              <a:rPr lang="pl-PL" b="1" err="1"/>
              <a:t>Nuclear</a:t>
            </a:r>
            <a:r>
              <a:rPr lang="pl-PL" b="1" dirty="0"/>
              <a:t> </a:t>
            </a:r>
            <a:r>
              <a:rPr lang="pl-PL" b="1" err="1"/>
              <a:t>Capacity</a:t>
            </a:r>
            <a:r>
              <a:rPr lang="pl-PL" b="1" dirty="0"/>
              <a:t> and </a:t>
            </a:r>
            <a:r>
              <a:rPr lang="pl-PL" b="1" err="1"/>
              <a:t>Reactors</a:t>
            </a:r>
            <a:r>
              <a:rPr lang="pl-PL" b="1" dirty="0"/>
              <a:t> Technology </a:t>
            </a:r>
            <a:r>
              <a:rPr lang="pl-PL" b="1" err="1"/>
              <a:t>Plans</a:t>
            </a:r>
            <a:endParaRPr lang="pl-PL" b="1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94962" y="692014"/>
            <a:ext cx="6521384" cy="56409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pl-PL" dirty="0"/>
              <a:t>Poland </a:t>
            </a:r>
            <a:r>
              <a:rPr lang="pl-PL" dirty="0" err="1"/>
              <a:t>plans</a:t>
            </a:r>
            <a:r>
              <a:rPr lang="pl-PL" dirty="0"/>
              <a:t> to </a:t>
            </a:r>
            <a:r>
              <a:rPr lang="pl-PL" dirty="0" err="1"/>
              <a:t>build</a:t>
            </a:r>
            <a:r>
              <a:rPr lang="pl-PL" dirty="0"/>
              <a:t> </a:t>
            </a:r>
            <a:r>
              <a:rPr lang="pl-PL" dirty="0" err="1"/>
              <a:t>two</a:t>
            </a:r>
            <a:r>
              <a:rPr lang="pl-PL" dirty="0"/>
              <a:t> </a:t>
            </a:r>
            <a:r>
              <a:rPr lang="pl-PL" dirty="0" err="1"/>
              <a:t>nuclear</a:t>
            </a:r>
            <a:r>
              <a:rPr lang="pl-PL" dirty="0"/>
              <a:t> </a:t>
            </a:r>
            <a:r>
              <a:rPr lang="pl-PL" dirty="0" err="1"/>
              <a:t>power</a:t>
            </a:r>
            <a:r>
              <a:rPr lang="pl-PL" dirty="0"/>
              <a:t> </a:t>
            </a:r>
            <a:r>
              <a:rPr lang="pl-PL" dirty="0" err="1"/>
              <a:t>plants</a:t>
            </a:r>
            <a:r>
              <a:rPr lang="pl-PL" dirty="0"/>
              <a:t> with </a:t>
            </a:r>
            <a:r>
              <a:rPr lang="pl-PL" dirty="0" err="1"/>
              <a:t>combined</a:t>
            </a:r>
            <a:r>
              <a:rPr lang="pl-PL" dirty="0"/>
              <a:t> </a:t>
            </a:r>
            <a:r>
              <a:rPr lang="pl-PL" dirty="0" err="1"/>
              <a:t>capacity</a:t>
            </a:r>
            <a:r>
              <a:rPr lang="pl-PL" dirty="0"/>
              <a:t> 6-9 GW, </a:t>
            </a:r>
            <a:r>
              <a:rPr lang="pl-PL" dirty="0" err="1"/>
              <a:t>which</a:t>
            </a:r>
            <a:r>
              <a:rPr lang="pl-PL" dirty="0"/>
              <a:t> </a:t>
            </a:r>
            <a:r>
              <a:rPr lang="pl-PL" dirty="0" err="1"/>
              <a:t>signicifantly</a:t>
            </a:r>
            <a:r>
              <a:rPr lang="pl-PL" dirty="0"/>
              <a:t> </a:t>
            </a:r>
            <a:r>
              <a:rPr lang="pl-PL" dirty="0" err="1"/>
              <a:t>reduce</a:t>
            </a:r>
            <a:r>
              <a:rPr lang="pl-PL" dirty="0"/>
              <a:t> </a:t>
            </a:r>
            <a:r>
              <a:rPr lang="pl-PL" dirty="0" err="1"/>
              <a:t>coal</a:t>
            </a:r>
            <a:r>
              <a:rPr lang="pl-PL" dirty="0"/>
              <a:t> </a:t>
            </a:r>
            <a:r>
              <a:rPr lang="pl-PL" dirty="0" err="1"/>
              <a:t>dependence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/>
              <a:t>the </a:t>
            </a:r>
            <a:r>
              <a:rPr lang="pl-PL" dirty="0" err="1"/>
              <a:t>first</a:t>
            </a:r>
            <a:r>
              <a:rPr lang="pl-PL" dirty="0"/>
              <a:t> plant </a:t>
            </a:r>
            <a:r>
              <a:rPr lang="pl-PL" dirty="0" err="1"/>
              <a:t>will</a:t>
            </a:r>
            <a:r>
              <a:rPr lang="pl-PL" dirty="0"/>
              <a:t> be Lubiatowo-Kopalino, </a:t>
            </a:r>
            <a:r>
              <a:rPr lang="pl-PL" dirty="0" err="1"/>
              <a:t>using</a:t>
            </a:r>
            <a:r>
              <a:rPr lang="pl-PL" dirty="0"/>
              <a:t> </a:t>
            </a:r>
            <a:r>
              <a:rPr lang="pl-PL" dirty="0" err="1"/>
              <a:t>Westonghouse</a:t>
            </a:r>
            <a:r>
              <a:rPr lang="pl-PL" dirty="0"/>
              <a:t> </a:t>
            </a:r>
            <a:r>
              <a:rPr lang="pl-PL" dirty="0" err="1"/>
              <a:t>technology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/>
              <a:t>the </a:t>
            </a:r>
            <a:r>
              <a:rPr lang="pl-PL" dirty="0" err="1"/>
              <a:t>second</a:t>
            </a:r>
            <a:r>
              <a:rPr lang="pl-PL" dirty="0"/>
              <a:t> </a:t>
            </a:r>
            <a:r>
              <a:rPr lang="pl-PL" dirty="0" err="1"/>
              <a:t>plant's</a:t>
            </a:r>
            <a:r>
              <a:rPr lang="pl-PL" dirty="0"/>
              <a:t> </a:t>
            </a:r>
            <a:r>
              <a:rPr lang="pl-PL" dirty="0" err="1"/>
              <a:t>technology</a:t>
            </a:r>
            <a:r>
              <a:rPr lang="pl-PL" dirty="0"/>
              <a:t> </a:t>
            </a:r>
            <a:r>
              <a:rPr lang="pl-PL" dirty="0" err="1"/>
              <a:t>partnerand</a:t>
            </a:r>
            <a:r>
              <a:rPr lang="pl-PL" dirty="0"/>
              <a:t> </a:t>
            </a:r>
            <a:r>
              <a:rPr lang="pl-PL" dirty="0" err="1"/>
              <a:t>location</a:t>
            </a:r>
            <a:r>
              <a:rPr lang="pl-PL" dirty="0"/>
              <a:t> </a:t>
            </a:r>
            <a:r>
              <a:rPr lang="pl-PL" dirty="0" err="1"/>
              <a:t>reamain</a:t>
            </a:r>
            <a:r>
              <a:rPr lang="pl-PL" dirty="0"/>
              <a:t> </a:t>
            </a:r>
            <a:r>
              <a:rPr lang="pl-PL" dirty="0" err="1"/>
              <a:t>under</a:t>
            </a:r>
            <a:r>
              <a:rPr lang="pl-PL" dirty="0"/>
              <a:t> </a:t>
            </a:r>
            <a:r>
              <a:rPr lang="pl-PL" dirty="0" err="1"/>
              <a:t>consultation</a:t>
            </a:r>
            <a:r>
              <a:rPr lang="pl-PL" dirty="0"/>
              <a:t>.</a:t>
            </a:r>
            <a:endParaRPr lang="pl-PL" dirty="0"/>
          </a:p>
          <a:p>
            <a:r>
              <a:rPr lang="pl-PL" dirty="0"/>
              <a:t>the choice </a:t>
            </a:r>
            <a:r>
              <a:rPr lang="pl-PL" dirty="0" err="1"/>
              <a:t>reflects</a:t>
            </a:r>
            <a:r>
              <a:rPr lang="pl-PL" dirty="0"/>
              <a:t> a </a:t>
            </a:r>
            <a:r>
              <a:rPr lang="pl-PL" dirty="0" err="1"/>
              <a:t>commitment</a:t>
            </a:r>
            <a:r>
              <a:rPr lang="pl-PL" dirty="0"/>
              <a:t> to </a:t>
            </a:r>
            <a:r>
              <a:rPr lang="pl-PL" dirty="0" err="1"/>
              <a:t>modern,relaible</a:t>
            </a:r>
            <a:r>
              <a:rPr lang="pl-PL" dirty="0"/>
              <a:t> </a:t>
            </a:r>
            <a:r>
              <a:rPr lang="pl-PL" dirty="0" err="1"/>
              <a:t>nuclear</a:t>
            </a:r>
            <a:r>
              <a:rPr lang="pl-PL" dirty="0"/>
              <a:t> </a:t>
            </a:r>
            <a:r>
              <a:rPr lang="pl-PL" dirty="0" err="1"/>
              <a:t>energy</a:t>
            </a:r>
            <a:r>
              <a:rPr lang="pl-PL" dirty="0"/>
              <a:t> </a:t>
            </a:r>
            <a:r>
              <a:rPr lang="pl-PL" dirty="0" err="1"/>
              <a:t>solutions</a:t>
            </a:r>
            <a:r>
              <a:rPr lang="pl-PL" dirty="0"/>
              <a:t>.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3737975"/>
            <a:ext cx="3932237" cy="21205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2400" b="1" i="1" err="1"/>
              <a:t>Building</a:t>
            </a:r>
            <a:r>
              <a:rPr lang="pl-PL" sz="2400" b="1" i="1" dirty="0"/>
              <a:t> </a:t>
            </a:r>
            <a:r>
              <a:rPr lang="pl-PL" sz="2400" b="1" i="1" err="1"/>
              <a:t>two</a:t>
            </a:r>
            <a:r>
              <a:rPr lang="pl-PL" sz="2400" b="1" i="1" dirty="0"/>
              <a:t> </a:t>
            </a:r>
            <a:r>
              <a:rPr lang="pl-PL" sz="2400" b="1" i="1" err="1"/>
              <a:t>plants</a:t>
            </a:r>
            <a:r>
              <a:rPr lang="pl-PL" sz="2400" b="1" i="1" dirty="0"/>
              <a:t> </a:t>
            </a:r>
            <a:r>
              <a:rPr lang="pl-PL" sz="2400" b="1" i="1" err="1"/>
              <a:t>totaling</a:t>
            </a:r>
            <a:r>
              <a:rPr lang="pl-PL" sz="2400" b="1" i="1" dirty="0"/>
              <a:t> 6-9 GW with </a:t>
            </a:r>
            <a:r>
              <a:rPr lang="pl-PL" sz="2400" b="1" i="1" err="1"/>
              <a:t>Generation</a:t>
            </a:r>
            <a:r>
              <a:rPr lang="pl-PL" sz="2400" b="1" i="1" dirty="0"/>
              <a:t> III (+) </a:t>
            </a:r>
            <a:r>
              <a:rPr lang="pl-PL" sz="2400" b="1" i="1" err="1"/>
              <a:t>reactors</a:t>
            </a:r>
            <a:endParaRPr lang="pl-PL" sz="2400" b="1"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8023" y="1180362"/>
            <a:ext cx="3484002" cy="2682871"/>
          </a:xfrm>
        </p:spPr>
        <p:txBody>
          <a:bodyPr/>
          <a:lstStyle/>
          <a:p>
            <a:r>
              <a:rPr lang="pl-PL" b="1" err="1"/>
              <a:t>Leading</a:t>
            </a:r>
            <a:r>
              <a:rPr lang="pl-PL" b="1" dirty="0"/>
              <a:t> </a:t>
            </a:r>
            <a:r>
              <a:rPr lang="pl-PL" b="1" err="1"/>
              <a:t>Markets</a:t>
            </a:r>
            <a:r>
              <a:rPr lang="pl-PL" b="1" dirty="0"/>
              <a:t> Through </a:t>
            </a:r>
            <a:r>
              <a:rPr lang="pl-PL" b="1" err="1"/>
              <a:t>Visionary</a:t>
            </a:r>
            <a:r>
              <a:rPr lang="pl-PL" b="1" dirty="0"/>
              <a:t> </a:t>
            </a:r>
            <a:r>
              <a:rPr lang="pl-PL" b="1" err="1"/>
              <a:t>Thinking</a:t>
            </a:r>
            <a:endParaRPr lang="pl-PL" b="1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7297" y="308932"/>
            <a:ext cx="5504146" cy="537466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/>
              <a:t>(2025-2028) investment </a:t>
            </a:r>
            <a:r>
              <a:rPr lang="pl-PL" b="1" err="1"/>
              <a:t>preparation</a:t>
            </a:r>
            <a:endParaRPr lang="pl-PL" b="1" dirty="0" err="1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err="1"/>
              <a:t>site</a:t>
            </a:r>
            <a:r>
              <a:rPr lang="pl-PL" dirty="0"/>
              <a:t> </a:t>
            </a:r>
            <a:r>
              <a:rPr lang="pl-PL" err="1"/>
              <a:t>selection,environmental</a:t>
            </a:r>
            <a:r>
              <a:rPr lang="pl-PL" dirty="0"/>
              <a:t> </a:t>
            </a:r>
            <a:r>
              <a:rPr lang="pl-PL" err="1"/>
              <a:t>impact</a:t>
            </a:r>
            <a:r>
              <a:rPr lang="pl-PL" dirty="0"/>
              <a:t> </a:t>
            </a:r>
            <a:r>
              <a:rPr lang="pl-PL" err="1"/>
              <a:t>reports,permits</a:t>
            </a:r>
            <a:r>
              <a:rPr lang="pl-PL" dirty="0"/>
              <a:t> and </a:t>
            </a:r>
            <a:r>
              <a:rPr lang="pl-PL" err="1"/>
              <a:t>financing</a:t>
            </a:r>
            <a:r>
              <a:rPr lang="pl-PL" dirty="0"/>
              <a:t>.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(2028-2035) </a:t>
            </a:r>
            <a:r>
              <a:rPr lang="pl-PL" b="1" dirty="0" err="1"/>
              <a:t>construction</a:t>
            </a:r>
            <a:endParaRPr lang="pl-PL" b="1" dirty="0" err="1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err="1"/>
              <a:t>installation</a:t>
            </a:r>
            <a:r>
              <a:rPr lang="pl-PL" dirty="0"/>
              <a:t> of </a:t>
            </a:r>
            <a:r>
              <a:rPr lang="pl-PL" err="1"/>
              <a:t>reactors,auxillary</a:t>
            </a:r>
            <a:r>
              <a:rPr lang="pl-PL" dirty="0"/>
              <a:t> </a:t>
            </a:r>
            <a:r>
              <a:rPr lang="pl-PL" err="1"/>
              <a:t>infrastructure</a:t>
            </a:r>
            <a:r>
              <a:rPr lang="pl-PL" dirty="0"/>
              <a:t> and </a:t>
            </a:r>
            <a:r>
              <a:rPr lang="pl-PL" err="1"/>
              <a:t>transmission</a:t>
            </a:r>
            <a:r>
              <a:rPr lang="pl-PL" dirty="0"/>
              <a:t> networks.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(2035-2036) start-</a:t>
            </a:r>
            <a:r>
              <a:rPr lang="pl-PL" b="1" dirty="0" err="1"/>
              <a:t>up</a:t>
            </a:r>
            <a:r>
              <a:rPr lang="pl-PL" b="1" dirty="0"/>
              <a:t> and </a:t>
            </a:r>
            <a:r>
              <a:rPr lang="pl-PL" b="1" dirty="0" err="1"/>
              <a:t>commercialistaion</a:t>
            </a:r>
            <a:endParaRPr lang="pl-PL" b="1" dirty="0"/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err="1"/>
              <a:t>reactor</a:t>
            </a:r>
            <a:r>
              <a:rPr lang="pl-PL" dirty="0"/>
              <a:t> </a:t>
            </a:r>
            <a:r>
              <a:rPr lang="pl-PL" dirty="0" err="1"/>
              <a:t>testing,safety</a:t>
            </a:r>
            <a:r>
              <a:rPr lang="pl-PL" dirty="0"/>
              <a:t> </a:t>
            </a:r>
            <a:r>
              <a:rPr lang="pl-PL" dirty="0" err="1"/>
              <a:t>certification</a:t>
            </a:r>
            <a:r>
              <a:rPr lang="pl-PL" dirty="0"/>
              <a:t> and </a:t>
            </a:r>
            <a:r>
              <a:rPr lang="pl-PL" dirty="0" err="1"/>
              <a:t>beginning</a:t>
            </a:r>
            <a:r>
              <a:rPr lang="pl-PL" dirty="0"/>
              <a:t> </a:t>
            </a:r>
            <a:r>
              <a:rPr lang="pl-PL" dirty="0" err="1"/>
              <a:t>electricity</a:t>
            </a:r>
            <a:r>
              <a:rPr lang="pl-PL" dirty="0"/>
              <a:t> </a:t>
            </a:r>
            <a:r>
              <a:rPr lang="pl-PL" dirty="0" err="1"/>
              <a:t>sales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288637" y="3424823"/>
            <a:ext cx="2721389" cy="2245837"/>
          </a:xfrm>
        </p:spPr>
        <p:txBody>
          <a:bodyPr/>
          <a:lstStyle/>
          <a:p>
            <a:endParaRPr lang="pl-PL"/>
          </a:p>
        </p:txBody>
      </p:sp>
      <p:pic>
        <p:nvPicPr>
          <p:cNvPr id="6" name="Obraz 5" descr="Obraz zawierający zegar, Zegarek analogowy, Przyrząd pomiarowy, zegarek&#10;&#10;Zawartość wygenerowana przez AI może być niepoprawna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1831" y="3423779"/>
            <a:ext cx="2729463" cy="22442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341322" y="365125"/>
            <a:ext cx="9012478" cy="2473783"/>
          </a:xfrm>
        </p:spPr>
        <p:txBody>
          <a:bodyPr/>
          <a:lstStyle/>
          <a:p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endParaRPr lang="pl-PL" dirty="0" err="1"/>
          </a:p>
        </p:txBody>
      </p:sp>
      <p:pic>
        <p:nvPicPr>
          <p:cNvPr id="7" name="Symbol zastępczy zawartości 6" descr="Obraz zawierający niebo, Elektrownia, Wieża chłodnicza, Elektrownia atomowa&#10;&#10;Zawartość wygenerowana przez AI może być niepoprawna.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84613" y="3264770"/>
            <a:ext cx="3890897" cy="2486416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4667250" y="5651500"/>
            <a:ext cx="28575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ylanVTI">
  <a:themeElements>
    <a:clrScheme name="DylanVTI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Dylan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Dylan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3482</Words>
  <Application>WPS Presentation</Application>
  <PresentationFormat>Panoramiczny</PresentationFormat>
  <Paragraphs>83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Neue Haas Grotesk Text Pro</vt:lpstr>
      <vt:lpstr>Yu Gothic UI</vt:lpstr>
      <vt:lpstr>Calibri</vt:lpstr>
      <vt:lpstr>Microsoft YaHei</vt:lpstr>
      <vt:lpstr>Arial Unicode MS</vt:lpstr>
      <vt:lpstr>DylanVTI</vt:lpstr>
      <vt:lpstr>Polish Nuclear Energy 2025 New Perspectives and Challenges</vt:lpstr>
      <vt:lpstr>Polish Nuclear Programme:  Key Historical Milestones and Evolution</vt:lpstr>
      <vt:lpstr>Advancing Nuclear Initatives Beyond PPEJ and PPEJ 2025 Nuclear Expansion</vt:lpstr>
      <vt:lpstr>Lubiatowo-Kopalino Financing Structure: Comprehensive Cost Coverage</vt:lpstr>
      <vt:lpstr>Risks and Challenges of Nuclear Energy in Poland</vt:lpstr>
      <vt:lpstr> Poland's Nuclear Capacity and Reactors Technology Plans</vt:lpstr>
      <vt:lpstr>Leading Markets Through Visionary Thinking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Melissa Feng</cp:lastModifiedBy>
  <cp:revision>694</cp:revision>
  <dcterms:created xsi:type="dcterms:W3CDTF">2025-10-08T10:37:00Z</dcterms:created>
  <dcterms:modified xsi:type="dcterms:W3CDTF">2025-10-14T13:27:39Z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0396950E9A08481CB230DB37768E3CF7_12</vt:lpwstr>
  </property>
  <property fmtid="{D5CDD505-2E9C-101B-9397-08002B2CF9AE}" pid="3" name="KSOProductBuildVer">
    <vt:lpwstr>2057-12.2.0.22556</vt:lpwstr>
  </property>
</Properties>
</file>